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9"/>
  </p:notesMasterIdLst>
  <p:handoutMasterIdLst>
    <p:handoutMasterId r:id="rId10"/>
  </p:handoutMasterIdLst>
  <p:sldIdLst>
    <p:sldId id="256" r:id="rId3"/>
    <p:sldId id="268" r:id="rId4"/>
    <p:sldId id="269" r:id="rId5"/>
    <p:sldId id="278" r:id="rId6"/>
    <p:sldId id="280" r:id="rId7"/>
    <p:sldId id="279" r:id="rId8"/>
  </p:sldIdLst>
  <p:sldSz cx="10058400" cy="7772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00"/>
    <a:srgbClr val="EBEBEB"/>
    <a:srgbClr val="414141"/>
    <a:srgbClr val="006C08"/>
    <a:srgbClr val="ACACAC"/>
    <a:srgbClr val="007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8"/>
    <p:restoredTop sz="94171" autoAdjust="0"/>
  </p:normalViewPr>
  <p:slideViewPr>
    <p:cSldViewPr snapToGrid="0" snapToObjects="1">
      <p:cViewPr varScale="1">
        <p:scale>
          <a:sx n="68" d="100"/>
          <a:sy n="68" d="100"/>
        </p:scale>
        <p:origin x="20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22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84E04D1-5BE7-1E41-B622-FAE7C3211C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9EDD5B-A6D3-9C4B-A595-C1FA1C5578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28449-74AA-AC4B-82C8-60E6059198D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82E2E9-8726-6143-8C38-4CB4614418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CCCB7A-7485-0B49-ADDB-E518129408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A1E45-F397-0740-AF1E-DF898ADA18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880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E5151-D38D-8943-A3E6-811DB247A836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55031-6E8E-1E43-889E-E453EBD496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6981" y="1671638"/>
            <a:ext cx="5258646" cy="270594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/>
              <a:t>SUR TROIS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6981" y="4658043"/>
            <a:ext cx="5258646" cy="13911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3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fr-FR" dirty="0"/>
              <a:t>Sous-titre, nom de l’unité </a:t>
            </a:r>
            <a:br>
              <a:rPr lang="fr-FR" dirty="0"/>
            </a:br>
            <a:r>
              <a:rPr lang="fr-FR" dirty="0"/>
              <a:t>ou nom du présentateur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6981" y="1671638"/>
            <a:ext cx="5258646" cy="270594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000" b="1" i="0" baseline="0">
                <a:solidFill>
                  <a:srgbClr val="008A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/>
              <a:t>SUR TROIS LIGNES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6981" y="4658043"/>
            <a:ext cx="5258646" cy="13911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3000" b="0" i="0" baseline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fr-FR" dirty="0"/>
              <a:t>Sous-titre, nom de l’unité </a:t>
            </a:r>
            <a:br>
              <a:rPr lang="fr-FR" dirty="0"/>
            </a:br>
            <a:r>
              <a:rPr lang="fr-FR" dirty="0"/>
              <a:t>ou nom du présentateur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6981" y="1671638"/>
            <a:ext cx="5258646" cy="270594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/>
              <a:t>SUR TROIS LIGNES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6981" y="4658043"/>
            <a:ext cx="5258646" cy="13911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3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fr-FR" dirty="0"/>
              <a:t>Sous-titre, nom de l’unité </a:t>
            </a:r>
            <a:br>
              <a:rPr lang="fr-FR" dirty="0"/>
            </a:br>
            <a:r>
              <a:rPr lang="fr-FR" dirty="0"/>
              <a:t>ou nom du présentateur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6981" y="1671638"/>
            <a:ext cx="5258646" cy="270594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000" b="1" i="0" baseline="0">
                <a:solidFill>
                  <a:srgbClr val="008A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/>
              <a:t>SUR TROIS LIGNES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6981" y="4658043"/>
            <a:ext cx="5258646" cy="13911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3000" b="0" i="0" baseline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fr-FR" dirty="0"/>
              <a:t>Sous-titre, nom de l’unité </a:t>
            </a:r>
            <a:br>
              <a:rPr lang="fr-FR" dirty="0"/>
            </a:br>
            <a:r>
              <a:rPr lang="fr-FR" dirty="0"/>
              <a:t>ou nom du présentateur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94" y="1671638"/>
            <a:ext cx="5258646" cy="270594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000" b="1" i="0" baseline="0">
                <a:solidFill>
                  <a:srgbClr val="008A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/>
              <a:t>SUR TROIS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2694" y="4658043"/>
            <a:ext cx="5258646" cy="12855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3000" b="0" i="0" baseline="0">
                <a:solidFill>
                  <a:srgbClr val="008A0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fr-FR" dirty="0"/>
              <a:t>Sous-titre, nom de l’unité </a:t>
            </a:r>
            <a:br>
              <a:rPr lang="fr-FR" dirty="0"/>
            </a:br>
            <a:r>
              <a:rPr lang="fr-FR" dirty="0"/>
              <a:t>ou nom du présentateur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94" y="1671638"/>
            <a:ext cx="5258646" cy="270594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000" b="1" i="0" baseline="0">
                <a:solidFill>
                  <a:srgbClr val="008A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/>
              <a:t>SUR TROIS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2694" y="4658043"/>
            <a:ext cx="5258646" cy="12855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3000" b="0" i="0" baseline="0">
                <a:solidFill>
                  <a:srgbClr val="008A0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fr-FR" dirty="0"/>
              <a:t>Sous-titre, nom de l’unité </a:t>
            </a:r>
            <a:br>
              <a:rPr lang="fr-FR" dirty="0"/>
            </a:br>
            <a:r>
              <a:rPr lang="fr-FR" dirty="0"/>
              <a:t>ou nom du présentateur</a:t>
            </a:r>
          </a:p>
        </p:txBody>
      </p:sp>
    </p:spTree>
    <p:extLst>
      <p:ext uri="{BB962C8B-B14F-4D97-AF65-F5344CB8AC3E}">
        <p14:creationId xmlns:p14="http://schemas.microsoft.com/office/powerpoint/2010/main" val="270422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-745435" y="1063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5E7C466-7894-CE4E-B929-2A9A0AC6A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976" y="4395353"/>
            <a:ext cx="9138283" cy="93308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>
                <a:solidFill>
                  <a:srgbClr val="008A00"/>
                </a:solidFill>
              </a:defRPr>
            </a:lvl1pPr>
          </a:lstStyle>
          <a:p>
            <a:r>
              <a:rPr lang="fr-FR" dirty="0"/>
              <a:t>Sous-titre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</p:spTree>
    <p:extLst>
      <p:ext uri="{BB962C8B-B14F-4D97-AF65-F5344CB8AC3E}">
        <p14:creationId xmlns:p14="http://schemas.microsoft.com/office/powerpoint/2010/main" val="108325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452977" y="2163463"/>
            <a:ext cx="9144000" cy="4115100"/>
          </a:xfrm>
          <a:prstGeom prst="rect">
            <a:avLst/>
          </a:prstGeom>
        </p:spPr>
        <p:txBody>
          <a:bodyPr lIns="0" tIns="0" rIns="0" bIns="0"/>
          <a:lstStyle>
            <a:lvl1pPr marL="0" indent="0" defTabSz="360000">
              <a:buClr>
                <a:srgbClr val="50A129"/>
              </a:buClr>
              <a:buFontTx/>
              <a:buNone/>
              <a:defRPr sz="2800" b="1" i="0" baseline="0">
                <a:solidFill>
                  <a:srgbClr val="008A00"/>
                </a:solidFill>
                <a:latin typeface="Arial" charset="0"/>
              </a:defRPr>
            </a:lvl1pPr>
            <a:lvl2pPr marL="0" indent="0">
              <a:buFontTx/>
              <a:buNone/>
              <a:defRPr sz="2600" baseline="0">
                <a:solidFill>
                  <a:srgbClr val="414141"/>
                </a:solidFill>
                <a:latin typeface="Arial" charset="0"/>
              </a:defRPr>
            </a:lvl2pPr>
            <a:lvl3pPr marL="0" indent="-180000">
              <a:buClr>
                <a:srgbClr val="008A00"/>
              </a:buClr>
              <a:buSzPct val="85000"/>
              <a:buFont typeface="Arial" charset="0"/>
              <a:buChar char="•"/>
              <a:defRPr sz="2600" baseline="0">
                <a:solidFill>
                  <a:srgbClr val="414141"/>
                </a:solidFill>
                <a:latin typeface="Arial" charset="0"/>
              </a:defRPr>
            </a:lvl3pPr>
            <a:lvl4pPr marL="234000" indent="0">
              <a:buFontTx/>
              <a:buNone/>
              <a:defRPr baseline="0">
                <a:solidFill>
                  <a:srgbClr val="414141"/>
                </a:solidFill>
                <a:latin typeface="Arial" charset="0"/>
              </a:defRPr>
            </a:lvl4pPr>
            <a:lvl5pPr marL="2038350" indent="0">
              <a:buFontTx/>
              <a:buNone/>
              <a:defRPr baseline="0">
                <a:latin typeface="Arial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855B012-E46B-664B-9A08-A20F06CF6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977" y="347869"/>
            <a:ext cx="8674100" cy="93308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008A00"/>
                </a:solidFill>
              </a:defRPr>
            </a:lvl1pPr>
          </a:lstStyle>
          <a:p>
            <a:r>
              <a:rPr lang="fr-FR" dirty="0"/>
              <a:t>TITRE DE LA DIAPOSITIVE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</p:spTree>
    <p:extLst>
      <p:ext uri="{BB962C8B-B14F-4D97-AF65-F5344CB8AC3E}">
        <p14:creationId xmlns:p14="http://schemas.microsoft.com/office/powerpoint/2010/main" val="37946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452977" y="2163463"/>
            <a:ext cx="9144000" cy="4115100"/>
          </a:xfrm>
          <a:prstGeom prst="rect">
            <a:avLst/>
          </a:prstGeom>
        </p:spPr>
        <p:txBody>
          <a:bodyPr lIns="0" tIns="0" rIns="0" bIns="0"/>
          <a:lstStyle>
            <a:lvl1pPr marL="0" indent="0" defTabSz="360000">
              <a:buClr>
                <a:srgbClr val="50A129"/>
              </a:buClr>
              <a:buFontTx/>
              <a:buNone/>
              <a:defRPr sz="2800" b="1" i="0" baseline="0">
                <a:solidFill>
                  <a:srgbClr val="008A00"/>
                </a:solidFill>
                <a:latin typeface="Arial" charset="0"/>
              </a:defRPr>
            </a:lvl1pPr>
            <a:lvl2pPr marL="0" indent="0">
              <a:buFontTx/>
              <a:buNone/>
              <a:defRPr sz="2600" baseline="0">
                <a:solidFill>
                  <a:srgbClr val="414141"/>
                </a:solidFill>
                <a:latin typeface="Arial" charset="0"/>
              </a:defRPr>
            </a:lvl2pPr>
            <a:lvl3pPr marL="0" indent="-180000">
              <a:buClr>
                <a:srgbClr val="008A00"/>
              </a:buClr>
              <a:buSzPct val="85000"/>
              <a:buFont typeface="Arial" charset="0"/>
              <a:buChar char="•"/>
              <a:defRPr sz="2600" baseline="0">
                <a:solidFill>
                  <a:srgbClr val="414141"/>
                </a:solidFill>
                <a:latin typeface="Arial" charset="0"/>
              </a:defRPr>
            </a:lvl3pPr>
            <a:lvl4pPr marL="234000" indent="0">
              <a:buFontTx/>
              <a:buNone/>
              <a:defRPr baseline="0">
                <a:solidFill>
                  <a:srgbClr val="414141"/>
                </a:solidFill>
                <a:latin typeface="Arial" charset="0"/>
              </a:defRPr>
            </a:lvl4pPr>
            <a:lvl5pPr marL="2038350" indent="0">
              <a:buFontTx/>
              <a:buNone/>
              <a:defRPr baseline="0">
                <a:latin typeface="Arial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6E48E50-E7E5-2E4C-880A-E2DB2BBCA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977" y="426720"/>
            <a:ext cx="8674100" cy="85423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</p:spTree>
    <p:extLst>
      <p:ext uri="{BB962C8B-B14F-4D97-AF65-F5344CB8AC3E}">
        <p14:creationId xmlns:p14="http://schemas.microsoft.com/office/powerpoint/2010/main" val="283975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Espace réservé du contenu 4"/>
          <p:cNvSpPr txBox="1">
            <a:spLocks/>
          </p:cNvSpPr>
          <p:nvPr userDrawn="1"/>
        </p:nvSpPr>
        <p:spPr>
          <a:xfrm>
            <a:off x="452978" y="7036904"/>
            <a:ext cx="3490421" cy="437322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marR="0" indent="0" algn="l" defTabSz="100584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700"/>
              </a:spcAft>
              <a:buClr>
                <a:srgbClr val="006C08"/>
              </a:buClr>
              <a:buSzTx/>
              <a:buFont typeface="Arial" panose="020B0604020202020204" pitchFamily="34" charset="0"/>
              <a:buNone/>
              <a:tabLst/>
              <a:defRPr lang="fr-FR" sz="1000" kern="1200">
                <a:solidFill>
                  <a:srgbClr val="414141"/>
                </a:solidFill>
                <a:effectLst/>
                <a:latin typeface="+mn-lt"/>
                <a:ea typeface="Arial" charset="0"/>
                <a:cs typeface="Arial" charset="0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fr-CA" dirty="0">
              <a:solidFill>
                <a:srgbClr val="41414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Espace réservé du contenu 10"/>
          <p:cNvSpPr txBox="1">
            <a:spLocks/>
          </p:cNvSpPr>
          <p:nvPr userDrawn="1"/>
        </p:nvSpPr>
        <p:spPr>
          <a:xfrm>
            <a:off x="4723942" y="7036904"/>
            <a:ext cx="596352" cy="437322"/>
          </a:xfrm>
          <a:prstGeom prst="rect">
            <a:avLst/>
          </a:prstGeom>
        </p:spPr>
        <p:txBody>
          <a:bodyPr lIns="0" tIns="0" rIns="0" bIns="0" anchor="ctr"/>
          <a:lstStyle>
            <a:lvl1pPr defTabSz="1019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19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19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19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19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fld id="{46D47EB7-D5F8-4972-84FA-56EFC87DE69C}" type="slidenum">
              <a:rPr lang="fr-CA" altLang="fr-FR" sz="1000" smtClean="0">
                <a:solidFill>
                  <a:srgbClr val="414141"/>
                </a:solidFill>
              </a:rPr>
              <a:pPr algn="ctr">
                <a:spcBef>
                  <a:spcPct val="20000"/>
                </a:spcBef>
                <a:defRPr/>
              </a:pPr>
              <a:t>‹#›</a:t>
            </a:fld>
            <a:endParaRPr lang="fr-CA" altLang="fr-FR" sz="100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8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6" r:id="rId4"/>
    <p:sldLayoutId id="2147483677" r:id="rId5"/>
    <p:sldLayoutId id="2147483682" r:id="rId6"/>
    <p:sldLayoutId id="2147483681" r:id="rId7"/>
    <p:sldLayoutId id="2147483680" r:id="rId8"/>
  </p:sldLayoutIdLst>
  <p:txStyles>
    <p:titleStyle>
      <a:lvl1pPr algn="l" defTabSz="1005840" rtl="0" eaLnBrk="1" latinLnBrk="0" hangingPunct="1">
        <a:lnSpc>
          <a:spcPct val="100000"/>
        </a:lnSpc>
        <a:spcBef>
          <a:spcPct val="0"/>
        </a:spcBef>
        <a:buNone/>
        <a:defRPr lang="fr-FR" sz="3000" b="1" i="0" kern="1200" smtClean="0">
          <a:solidFill>
            <a:srgbClr val="006C08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85750" marR="0" indent="-285750" algn="l" defTabSz="1005840" rtl="0" eaLnBrk="1" fontAlgn="auto" latinLnBrk="0" hangingPunct="1">
        <a:lnSpc>
          <a:spcPct val="100000"/>
        </a:lnSpc>
        <a:spcBef>
          <a:spcPts val="1100"/>
        </a:spcBef>
        <a:spcAft>
          <a:spcPts val="700"/>
        </a:spcAft>
        <a:buClr>
          <a:srgbClr val="006C08"/>
        </a:buClr>
        <a:buSzTx/>
        <a:buFont typeface="Arial" charset="0"/>
        <a:buChar char="•"/>
        <a:tabLst/>
        <a:defRPr lang="fr-FR" sz="1800" kern="1200" smtClean="0">
          <a:solidFill>
            <a:srgbClr val="414141"/>
          </a:solidFill>
          <a:effectLst/>
          <a:latin typeface="Arial" charset="0"/>
          <a:ea typeface="Arial" charset="0"/>
          <a:cs typeface="Arial" charset="0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rgbClr val="414141"/>
          </a:solidFill>
          <a:latin typeface="Arial" charset="0"/>
          <a:ea typeface="Arial" charset="0"/>
          <a:cs typeface="Arial" charset="0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rgbClr val="414141"/>
          </a:solidFill>
          <a:latin typeface="Arial" charset="0"/>
          <a:ea typeface="Arial" charset="0"/>
          <a:cs typeface="Arial" charset="0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rgbClr val="414141"/>
          </a:solidFill>
          <a:latin typeface="Arial" charset="0"/>
          <a:ea typeface="Arial" charset="0"/>
          <a:cs typeface="Arial" charset="0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rgbClr val="414141"/>
          </a:solidFill>
          <a:latin typeface="Arial" charset="0"/>
          <a:ea typeface="Arial" charset="0"/>
          <a:cs typeface="Arial" charset="0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3A488F1-5D91-054E-9EF9-C8C8F022E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00AF36D1-EB11-6842-81BC-D21C9EB507FB}"/>
              </a:ext>
            </a:extLst>
          </p:cNvPr>
          <p:cNvSpPr txBox="1">
            <a:spLocks/>
          </p:cNvSpPr>
          <p:nvPr userDrawn="1"/>
        </p:nvSpPr>
        <p:spPr>
          <a:xfrm>
            <a:off x="452978" y="7036904"/>
            <a:ext cx="3490421" cy="437322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marR="0" indent="0" algn="l" defTabSz="100584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700"/>
              </a:spcAft>
              <a:buClr>
                <a:srgbClr val="006C08"/>
              </a:buClr>
              <a:buSzTx/>
              <a:buFont typeface="Arial" panose="020B0604020202020204" pitchFamily="34" charset="0"/>
              <a:buNone/>
              <a:tabLst/>
              <a:defRPr lang="fr-FR" sz="1000" kern="1200">
                <a:solidFill>
                  <a:srgbClr val="414141"/>
                </a:solidFill>
                <a:effectLst/>
                <a:latin typeface="+mn-lt"/>
                <a:ea typeface="Arial" charset="0"/>
                <a:cs typeface="Arial" charset="0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rPr>
              <a:t>Nom de l’unité</a:t>
            </a:r>
            <a:br>
              <a:rPr lang="fr-CA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CA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</a:rPr>
              <a:t>Possibilité sur 2 lignes</a:t>
            </a:r>
          </a:p>
        </p:txBody>
      </p:sp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id="{E39AE1C6-5838-AF42-9931-3DB58A0A558E}"/>
              </a:ext>
            </a:extLst>
          </p:cNvPr>
          <p:cNvSpPr txBox="1">
            <a:spLocks/>
          </p:cNvSpPr>
          <p:nvPr userDrawn="1"/>
        </p:nvSpPr>
        <p:spPr>
          <a:xfrm>
            <a:off x="4723942" y="7036904"/>
            <a:ext cx="596352" cy="437322"/>
          </a:xfrm>
          <a:prstGeom prst="rect">
            <a:avLst/>
          </a:prstGeom>
        </p:spPr>
        <p:txBody>
          <a:bodyPr lIns="0" tIns="0" rIns="0" bIns="0" anchor="ctr"/>
          <a:lstStyle>
            <a:lvl1pPr defTabSz="1019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19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19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19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19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fld id="{46D47EB7-D5F8-4972-84FA-56EFC87DE69C}" type="slidenum">
              <a:rPr lang="fr-CA" altLang="fr-FR" sz="1000" smtClean="0">
                <a:solidFill>
                  <a:srgbClr val="414141"/>
                </a:solidFill>
              </a:rPr>
              <a:pPr algn="ctr">
                <a:spcBef>
                  <a:spcPct val="20000"/>
                </a:spcBef>
                <a:defRPr/>
              </a:pPr>
              <a:t>‹#›</a:t>
            </a:fld>
            <a:endParaRPr lang="fr-CA" altLang="fr-FR" sz="100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IFRS 17 </a:t>
            </a:r>
            <a:br>
              <a:rPr lang="fr-FR" dirty="0"/>
            </a:br>
            <a:r>
              <a:rPr lang="fr-FR" dirty="0"/>
              <a:t>Impacts on </a:t>
            </a:r>
            <a:r>
              <a:rPr lang="fr-FR" dirty="0" err="1"/>
              <a:t>KSMs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6981" y="4961107"/>
            <a:ext cx="5258646" cy="1088116"/>
          </a:xfrm>
        </p:spPr>
        <p:txBody>
          <a:bodyPr>
            <a:normAutofit/>
          </a:bodyPr>
          <a:lstStyle/>
          <a:p>
            <a:r>
              <a:rPr lang="fr-FR" dirty="0"/>
              <a:t>CFO Meeting </a:t>
            </a:r>
          </a:p>
          <a:p>
            <a:r>
              <a:rPr lang="fr-FR" sz="2000" dirty="0" err="1"/>
              <a:t>November</a:t>
            </a:r>
            <a:r>
              <a:rPr lang="fr-FR" sz="2000" dirty="0"/>
              <a:t> 4</a:t>
            </a:r>
            <a:r>
              <a:rPr lang="fr-FR" sz="2000" baseline="30000" dirty="0"/>
              <a:t>th</a:t>
            </a:r>
            <a:r>
              <a:rPr lang="fr-FR" sz="20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8950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2977" y="347870"/>
            <a:ext cx="9138283" cy="933085"/>
          </a:xfrm>
          <a:prstGeom prst="rect">
            <a:avLst/>
          </a:prstGeom>
        </p:spPr>
        <p:txBody>
          <a:bodyPr/>
          <a:lstStyle/>
          <a:p>
            <a:r>
              <a:rPr lang="fr-FR" sz="4000" dirty="0"/>
              <a:t>IFRS 17 - Impacts on </a:t>
            </a:r>
            <a:r>
              <a:rPr lang="fr-FR" sz="4000" dirty="0" err="1"/>
              <a:t>KSMs</a:t>
            </a:r>
            <a:endParaRPr lang="fr-FR" sz="40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7773779-A65F-454C-A0C0-98EC789586D6}"/>
              </a:ext>
            </a:extLst>
          </p:cNvPr>
          <p:cNvSpPr txBox="1">
            <a:spLocks/>
          </p:cNvSpPr>
          <p:nvPr/>
        </p:nvSpPr>
        <p:spPr>
          <a:xfrm>
            <a:off x="1441795" y="3280742"/>
            <a:ext cx="2371444" cy="164065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584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000" b="1" i="0" kern="1200">
                <a:solidFill>
                  <a:srgbClr val="008A00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fr-CA" sz="2800" dirty="0">
                <a:solidFill>
                  <a:schemeClr val="tx1"/>
                </a:solidFill>
              </a:rPr>
              <a:t>Claim </a:t>
            </a:r>
            <a:r>
              <a:rPr lang="fr-CA" sz="2800" dirty="0" err="1">
                <a:solidFill>
                  <a:schemeClr val="tx1"/>
                </a:solidFill>
              </a:rPr>
              <a:t>Measures</a:t>
            </a:r>
            <a:endParaRPr lang="fr-CA" sz="2800" dirty="0">
              <a:solidFill>
                <a:schemeClr val="tx1"/>
              </a:solidFill>
            </a:endParaRPr>
          </a:p>
          <a:p>
            <a:pPr algn="ctr"/>
            <a:endParaRPr lang="fr-CA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938105E-83A8-4C57-ADA3-C92DCBB19776}"/>
              </a:ext>
            </a:extLst>
          </p:cNvPr>
          <p:cNvSpPr txBox="1">
            <a:spLocks/>
          </p:cNvSpPr>
          <p:nvPr/>
        </p:nvSpPr>
        <p:spPr>
          <a:xfrm>
            <a:off x="6054007" y="3254081"/>
            <a:ext cx="2747424" cy="164065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584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000" b="1" i="0" kern="1200">
                <a:solidFill>
                  <a:srgbClr val="008A00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fr-CA" sz="2800" dirty="0">
                <a:solidFill>
                  <a:schemeClr val="tx1"/>
                </a:solidFill>
              </a:rPr>
              <a:t>Financial </a:t>
            </a:r>
            <a:r>
              <a:rPr lang="fr-CA" sz="2800" dirty="0" err="1">
                <a:solidFill>
                  <a:schemeClr val="tx1"/>
                </a:solidFill>
              </a:rPr>
              <a:t>Measures</a:t>
            </a:r>
            <a:endParaRPr lang="fr-CA" sz="2800" dirty="0">
              <a:solidFill>
                <a:schemeClr val="tx1"/>
              </a:solidFill>
            </a:endParaRPr>
          </a:p>
          <a:p>
            <a:pPr algn="ctr"/>
            <a:endParaRPr lang="fr-CA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F804948-B312-4313-ABF2-D80BB7F39E73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029200" y="3929204"/>
            <a:ext cx="0" cy="2714787"/>
          </a:xfrm>
          <a:prstGeom prst="line">
            <a:avLst/>
          </a:prstGeom>
          <a:ln>
            <a:solidFill>
              <a:srgbClr val="008A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A951A2FB-EC37-47E2-9D90-3F2403B8F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81" y="5081761"/>
            <a:ext cx="1143000" cy="1143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50157F-0B10-446A-ABFB-11AC37D5B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219" y="5083252"/>
            <a:ext cx="1143000" cy="1143000"/>
          </a:xfrm>
          <a:prstGeom prst="rect">
            <a:avLst/>
          </a:prstGeom>
        </p:spPr>
      </p:pic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06E6F1AC-06D8-48F2-AE77-66F81034FE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16353" y="1854814"/>
            <a:ext cx="6167332" cy="868234"/>
          </a:xfrm>
          <a:prstGeom prst="rect">
            <a:avLst/>
          </a:prstGeom>
        </p:spPr>
        <p:txBody>
          <a:bodyPr lIns="0" tIns="0" rIns="0" bIns="0"/>
          <a:lstStyle>
            <a:lvl1pPr marL="0" indent="0" defTabSz="360000">
              <a:buClr>
                <a:srgbClr val="50A129"/>
              </a:buClr>
              <a:buFontTx/>
              <a:buNone/>
              <a:defRPr sz="2800" b="1" i="0" baseline="0">
                <a:solidFill>
                  <a:srgbClr val="006C08"/>
                </a:solidFill>
                <a:latin typeface="Arial" charset="0"/>
              </a:defRPr>
            </a:lvl1pPr>
            <a:lvl2pPr marL="0" indent="0">
              <a:buFontTx/>
              <a:buNone/>
              <a:defRPr sz="2600" baseline="0">
                <a:solidFill>
                  <a:srgbClr val="414141"/>
                </a:solidFill>
                <a:latin typeface="Arial" charset="0"/>
              </a:defRPr>
            </a:lvl2pPr>
            <a:lvl3pPr marL="0" indent="-180000">
              <a:buClr>
                <a:srgbClr val="006C08"/>
              </a:buClr>
              <a:buSzPct val="85000"/>
              <a:buFont typeface="Arial" charset="0"/>
              <a:buChar char="•"/>
              <a:defRPr sz="2600" baseline="0">
                <a:solidFill>
                  <a:srgbClr val="414141"/>
                </a:solidFill>
                <a:latin typeface="Arial" charset="0"/>
              </a:defRPr>
            </a:lvl3pPr>
            <a:lvl4pPr marL="234000" indent="0">
              <a:buFontTx/>
              <a:buNone/>
              <a:defRPr baseline="0">
                <a:solidFill>
                  <a:srgbClr val="414141"/>
                </a:solidFill>
                <a:latin typeface="Arial" charset="0"/>
              </a:defRPr>
            </a:lvl4pPr>
            <a:lvl5pPr marL="2038350" indent="0">
              <a:buFontTx/>
              <a:buNone/>
              <a:defRPr baseline="0">
                <a:latin typeface="Arial" charset="0"/>
              </a:defRPr>
            </a:lvl5pPr>
          </a:lstStyle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550"/>
              </a:spcAft>
            </a:pPr>
            <a:r>
              <a:rPr lang="fr-FR" sz="2800" b="1" u="sng" dirty="0">
                <a:solidFill>
                  <a:schemeClr val="tx1"/>
                </a:solidFill>
              </a:rPr>
              <a:t>Goal</a:t>
            </a:r>
            <a:r>
              <a:rPr lang="fr-FR" sz="2800" b="1" dirty="0">
                <a:solidFill>
                  <a:schemeClr val="tx1"/>
                </a:solidFill>
              </a:rPr>
              <a:t> : </a:t>
            </a:r>
            <a:r>
              <a:rPr lang="fr-FR" sz="2800" b="1" dirty="0" err="1">
                <a:solidFill>
                  <a:schemeClr val="tx1"/>
                </a:solidFill>
              </a:rPr>
              <a:t>Avoid</a:t>
            </a:r>
            <a:r>
              <a:rPr lang="fr-FR" sz="2800" b="1" dirty="0">
                <a:solidFill>
                  <a:schemeClr val="tx1"/>
                </a:solidFill>
              </a:rPr>
              <a:t> impact on KSM </a:t>
            </a:r>
            <a:r>
              <a:rPr lang="fr-FR" sz="2800" b="1" dirty="0" err="1">
                <a:solidFill>
                  <a:schemeClr val="tx1"/>
                </a:solidFill>
              </a:rPr>
              <a:t>series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	 … as </a:t>
            </a:r>
            <a:r>
              <a:rPr lang="fr-FR" sz="2800" b="1" dirty="0" err="1">
                <a:solidFill>
                  <a:schemeClr val="tx1"/>
                </a:solidFill>
              </a:rPr>
              <a:t>much</a:t>
            </a:r>
            <a:r>
              <a:rPr lang="fr-FR" sz="2800" b="1" dirty="0">
                <a:solidFill>
                  <a:schemeClr val="tx1"/>
                </a:solidFill>
              </a:rPr>
              <a:t> as possible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954ED79-31D5-4516-B733-6F22B0FCB921}"/>
              </a:ext>
            </a:extLst>
          </p:cNvPr>
          <p:cNvCxnSpPr>
            <a:cxnSpLocks/>
          </p:cNvCxnSpPr>
          <p:nvPr/>
        </p:nvCxnSpPr>
        <p:spPr>
          <a:xfrm>
            <a:off x="460058" y="3073940"/>
            <a:ext cx="9138283" cy="12970"/>
          </a:xfrm>
          <a:prstGeom prst="line">
            <a:avLst/>
          </a:prstGeom>
          <a:ln>
            <a:solidFill>
              <a:srgbClr val="008A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8ADFE31-4072-4E0A-A87C-969141FB51EA}"/>
              </a:ext>
            </a:extLst>
          </p:cNvPr>
          <p:cNvSpPr/>
          <p:nvPr/>
        </p:nvSpPr>
        <p:spPr>
          <a:xfrm>
            <a:off x="4124531" y="3073940"/>
            <a:ext cx="1809337" cy="855264"/>
          </a:xfrm>
          <a:prstGeom prst="rect">
            <a:avLst/>
          </a:prstGeom>
          <a:solidFill>
            <a:srgbClr val="008A00"/>
          </a:solidFill>
          <a:ln>
            <a:solidFill>
              <a:srgbClr val="00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KSM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8C9F2880-F314-4330-9DCF-6D50C225F5A9}"/>
              </a:ext>
            </a:extLst>
          </p:cNvPr>
          <p:cNvSpPr txBox="1">
            <a:spLocks/>
          </p:cNvSpPr>
          <p:nvPr/>
        </p:nvSpPr>
        <p:spPr>
          <a:xfrm>
            <a:off x="452977" y="347870"/>
            <a:ext cx="9138283" cy="9330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584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000" b="1" i="0" kern="1200">
                <a:solidFill>
                  <a:srgbClr val="008A00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/>
              <a:t>IFRS 17 - Impacts on KSMs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32887F-C827-48DB-B0E7-B5A507A9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86" y="1727200"/>
            <a:ext cx="9147193" cy="47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7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8C9F2880-F314-4330-9DCF-6D50C225F5A9}"/>
              </a:ext>
            </a:extLst>
          </p:cNvPr>
          <p:cNvSpPr txBox="1">
            <a:spLocks/>
          </p:cNvSpPr>
          <p:nvPr/>
        </p:nvSpPr>
        <p:spPr>
          <a:xfrm>
            <a:off x="452977" y="347870"/>
            <a:ext cx="9138283" cy="9330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584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000" b="1" i="0" kern="1200">
                <a:solidFill>
                  <a:srgbClr val="008A00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/>
              <a:t>IFRS 17 - Impacts on KSMs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C1B458D-973E-4683-B382-742C2C4D7E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976" y="1803312"/>
            <a:ext cx="9138284" cy="3307403"/>
          </a:xfrm>
          <a:prstGeom prst="rect">
            <a:avLst/>
          </a:prstGeom>
        </p:spPr>
        <p:txBody>
          <a:bodyPr lIns="0" tIns="0" rIns="0" bIns="0"/>
          <a:lstStyle>
            <a:lvl1pPr marL="0" indent="0" defTabSz="360000">
              <a:buClr>
                <a:srgbClr val="50A129"/>
              </a:buClr>
              <a:buFontTx/>
              <a:buNone/>
              <a:defRPr sz="2800" b="1" i="0" baseline="0">
                <a:solidFill>
                  <a:srgbClr val="006C08"/>
                </a:solidFill>
                <a:latin typeface="Arial" charset="0"/>
              </a:defRPr>
            </a:lvl1pPr>
            <a:lvl2pPr marL="0" indent="0">
              <a:buFontTx/>
              <a:buNone/>
              <a:defRPr sz="2600" baseline="0">
                <a:solidFill>
                  <a:srgbClr val="414141"/>
                </a:solidFill>
                <a:latin typeface="Arial" charset="0"/>
              </a:defRPr>
            </a:lvl2pPr>
            <a:lvl3pPr marL="0" indent="-180000">
              <a:buClr>
                <a:srgbClr val="006C08"/>
              </a:buClr>
              <a:buSzPct val="85000"/>
              <a:buFont typeface="Arial" charset="0"/>
              <a:buChar char="•"/>
              <a:defRPr sz="2600" baseline="0">
                <a:solidFill>
                  <a:srgbClr val="414141"/>
                </a:solidFill>
                <a:latin typeface="Arial" charset="0"/>
              </a:defRPr>
            </a:lvl3pPr>
            <a:lvl4pPr marL="234000" indent="0">
              <a:buFontTx/>
              <a:buNone/>
              <a:defRPr baseline="0">
                <a:solidFill>
                  <a:srgbClr val="414141"/>
                </a:solidFill>
                <a:latin typeface="Arial" charset="0"/>
              </a:defRPr>
            </a:lvl4pPr>
            <a:lvl5pPr marL="2038350" indent="0">
              <a:buFontTx/>
              <a:buNone/>
              <a:defRPr baseline="0">
                <a:latin typeface="Arial" charset="0"/>
              </a:defRPr>
            </a:lvl5pPr>
          </a:lstStyle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550"/>
              </a:spcAft>
            </a:pPr>
            <a:r>
              <a:rPr lang="fr-FR" sz="2400" b="1" dirty="0">
                <a:solidFill>
                  <a:srgbClr val="008A00"/>
                </a:solidFill>
              </a:rPr>
              <a:t>KSM 23 –Real Rate of Return Assumption (Discount Rate) : 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 err="1"/>
              <a:t>Currently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2.4% and 3.75%, </a:t>
            </a:r>
            <a:r>
              <a:rPr lang="fr-FR" sz="2000" dirty="0" err="1"/>
              <a:t>very</a:t>
            </a:r>
            <a:r>
              <a:rPr lang="fr-FR" sz="2000" dirty="0"/>
              <a:t> stable over time;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 err="1"/>
              <a:t>Reflects</a:t>
            </a:r>
            <a:r>
              <a:rPr lang="fr-FR" sz="2000" dirty="0"/>
              <a:t> </a:t>
            </a:r>
            <a:r>
              <a:rPr lang="fr-FR" sz="2000" dirty="0" err="1"/>
              <a:t>average</a:t>
            </a:r>
            <a:r>
              <a:rPr lang="fr-FR" sz="2000" dirty="0"/>
              <a:t> long </a:t>
            </a:r>
            <a:r>
              <a:rPr lang="fr-FR" sz="2000" dirty="0" err="1"/>
              <a:t>term</a:t>
            </a:r>
            <a:r>
              <a:rPr lang="fr-FR" sz="2000" dirty="0"/>
              <a:t> best </a:t>
            </a:r>
            <a:r>
              <a:rPr lang="fr-FR" sz="2000" dirty="0" err="1"/>
              <a:t>estimate</a:t>
            </a:r>
            <a:r>
              <a:rPr lang="fr-FR" sz="2000" dirty="0"/>
              <a:t> return on portfolio of assets;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/>
              <a:t>IFRS 17 </a:t>
            </a:r>
            <a:r>
              <a:rPr lang="fr-FR" sz="2000" dirty="0" err="1"/>
              <a:t>requires</a:t>
            </a:r>
            <a:r>
              <a:rPr lang="fr-FR" sz="2000" dirty="0"/>
              <a:t> a </a:t>
            </a:r>
            <a:r>
              <a:rPr lang="fr-FR" sz="2000" dirty="0" err="1"/>
              <a:t>low-risk</a:t>
            </a:r>
            <a:r>
              <a:rPr lang="fr-FR" sz="2000" dirty="0"/>
              <a:t>, </a:t>
            </a:r>
            <a:r>
              <a:rPr lang="fr-FR" sz="2000" dirty="0" err="1"/>
              <a:t>market-based</a:t>
            </a:r>
            <a:r>
              <a:rPr lang="fr-FR" sz="2000" dirty="0"/>
              <a:t> rate </a:t>
            </a:r>
            <a:r>
              <a:rPr lang="fr-FR" sz="2000" dirty="0" err="1"/>
              <a:t>curve</a:t>
            </a:r>
            <a:r>
              <a:rPr lang="fr-FR" sz="2000" dirty="0"/>
              <a:t> </a:t>
            </a:r>
            <a:r>
              <a:rPr lang="fr-FR" sz="2000" dirty="0" err="1"/>
              <a:t>adjusted</a:t>
            </a:r>
            <a:r>
              <a:rPr lang="fr-FR" sz="2000" dirty="0"/>
              <a:t> for </a:t>
            </a:r>
            <a:r>
              <a:rPr lang="fr-FR" sz="2000" dirty="0" err="1"/>
              <a:t>illiquidity</a:t>
            </a:r>
            <a:r>
              <a:rPr lang="fr-FR" sz="2000" dirty="0"/>
              <a:t> of </a:t>
            </a:r>
            <a:r>
              <a:rPr lang="fr-FR" sz="2000" dirty="0" err="1"/>
              <a:t>contracts</a:t>
            </a:r>
            <a:r>
              <a:rPr lang="fr-FR" sz="2000" dirty="0"/>
              <a:t>;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 err="1"/>
              <a:t>Lower</a:t>
            </a:r>
            <a:r>
              <a:rPr lang="fr-FR" sz="2000" dirty="0"/>
              <a:t> discount rates leads to </a:t>
            </a:r>
            <a:r>
              <a:rPr lang="fr-FR" sz="2000" dirty="0" err="1"/>
              <a:t>increased</a:t>
            </a:r>
            <a:r>
              <a:rPr lang="fr-FR" sz="2000" dirty="0"/>
              <a:t> </a:t>
            </a:r>
            <a:r>
              <a:rPr lang="fr-FR" sz="2000" dirty="0" err="1"/>
              <a:t>liabilities</a:t>
            </a:r>
            <a:r>
              <a:rPr lang="fr-FR" sz="2000" dirty="0"/>
              <a:t> and </a:t>
            </a:r>
            <a:r>
              <a:rPr lang="fr-FR" sz="2000" dirty="0" err="1"/>
              <a:t>lower</a:t>
            </a:r>
            <a:r>
              <a:rPr lang="fr-FR" sz="2000" dirty="0"/>
              <a:t> </a:t>
            </a:r>
            <a:r>
              <a:rPr lang="fr-FR" sz="2000" dirty="0" err="1"/>
              <a:t>funding</a:t>
            </a:r>
            <a:r>
              <a:rPr lang="fr-FR" sz="2000" dirty="0"/>
              <a:t> ratio.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BB16BC2-BFD7-4CFE-A3FD-86DE8A475BE8}"/>
              </a:ext>
            </a:extLst>
          </p:cNvPr>
          <p:cNvSpPr/>
          <p:nvPr/>
        </p:nvSpPr>
        <p:spPr>
          <a:xfrm>
            <a:off x="1110988" y="5486399"/>
            <a:ext cx="1575880" cy="885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Discount Rate</a:t>
            </a:r>
          </a:p>
          <a:p>
            <a:pPr algn="ctr"/>
            <a:r>
              <a:rPr lang="fr-CA" dirty="0"/>
              <a:t>KSM 23 </a:t>
            </a:r>
            <a:r>
              <a:rPr lang="fr-CA" dirty="0">
                <a:latin typeface="Univers Condensed Light" panose="020B0306020202040204" pitchFamily="34" charset="0"/>
              </a:rPr>
              <a:t>↓</a:t>
            </a:r>
            <a:endParaRPr lang="fr-CA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436F760-6691-4579-BA97-616AE2519732}"/>
              </a:ext>
            </a:extLst>
          </p:cNvPr>
          <p:cNvSpPr/>
          <p:nvPr/>
        </p:nvSpPr>
        <p:spPr>
          <a:xfrm>
            <a:off x="2973171" y="5676089"/>
            <a:ext cx="679315" cy="50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2E0E7D5-8316-44D9-8A4D-8BFD5763CA2C}"/>
              </a:ext>
            </a:extLst>
          </p:cNvPr>
          <p:cNvSpPr/>
          <p:nvPr/>
        </p:nvSpPr>
        <p:spPr>
          <a:xfrm>
            <a:off x="3938789" y="5489497"/>
            <a:ext cx="1778541" cy="885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Benefit</a:t>
            </a:r>
            <a:r>
              <a:rPr lang="fr-CA" dirty="0"/>
              <a:t> </a:t>
            </a:r>
            <a:r>
              <a:rPr lang="fr-CA" dirty="0" err="1"/>
              <a:t>Liabilities</a:t>
            </a:r>
            <a:endParaRPr lang="fr-CA" dirty="0"/>
          </a:p>
          <a:p>
            <a:pPr algn="ctr"/>
            <a:r>
              <a:rPr lang="fr-CA" dirty="0"/>
              <a:t>KSM 7.1 </a:t>
            </a:r>
            <a:r>
              <a:rPr lang="fr-CA" dirty="0">
                <a:latin typeface="Univers Condensed Light" panose="020B0306020202040204" pitchFamily="34" charset="0"/>
              </a:rPr>
              <a:t>↑</a:t>
            </a:r>
            <a:endParaRPr lang="fr-CA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881B339B-2FB1-415E-B7B4-02F67B83301B}"/>
              </a:ext>
            </a:extLst>
          </p:cNvPr>
          <p:cNvSpPr/>
          <p:nvPr/>
        </p:nvSpPr>
        <p:spPr>
          <a:xfrm rot="20489421">
            <a:off x="6064739" y="5236578"/>
            <a:ext cx="679315" cy="50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A19C20B-CE98-41B8-A871-24894C526F4E}"/>
              </a:ext>
            </a:extLst>
          </p:cNvPr>
          <p:cNvSpPr/>
          <p:nvPr/>
        </p:nvSpPr>
        <p:spPr>
          <a:xfrm>
            <a:off x="7093079" y="5004664"/>
            <a:ext cx="1778541" cy="71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Benefit</a:t>
            </a:r>
            <a:r>
              <a:rPr lang="fr-CA" dirty="0"/>
              <a:t> </a:t>
            </a:r>
            <a:r>
              <a:rPr lang="fr-CA" dirty="0" err="1"/>
              <a:t>Costs</a:t>
            </a:r>
            <a:endParaRPr lang="fr-CA" dirty="0"/>
          </a:p>
          <a:p>
            <a:pPr algn="ctr"/>
            <a:r>
              <a:rPr lang="fr-CA" dirty="0"/>
              <a:t>KSM 4.1 &amp; 6 </a:t>
            </a:r>
            <a:r>
              <a:rPr lang="fr-CA" dirty="0">
                <a:latin typeface="Univers Condensed Light" panose="020B0306020202040204" pitchFamily="34" charset="0"/>
              </a:rPr>
              <a:t>↑</a:t>
            </a:r>
            <a:endParaRPr lang="fr-CA" dirty="0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27B10276-AAEA-4E2F-9851-AED31BADB22B}"/>
              </a:ext>
            </a:extLst>
          </p:cNvPr>
          <p:cNvSpPr/>
          <p:nvPr/>
        </p:nvSpPr>
        <p:spPr>
          <a:xfrm rot="1301030">
            <a:off x="6058045" y="5975880"/>
            <a:ext cx="679315" cy="50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4114617-42EF-43B4-A58F-F981E324AE00}"/>
              </a:ext>
            </a:extLst>
          </p:cNvPr>
          <p:cNvSpPr/>
          <p:nvPr/>
        </p:nvSpPr>
        <p:spPr>
          <a:xfrm>
            <a:off x="7093078" y="5951560"/>
            <a:ext cx="1778541" cy="71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Pct. </a:t>
            </a:r>
            <a:r>
              <a:rPr lang="fr-CA" dirty="0" err="1"/>
              <a:t>Funded</a:t>
            </a:r>
            <a:endParaRPr lang="fr-CA" dirty="0"/>
          </a:p>
          <a:p>
            <a:pPr algn="ctr"/>
            <a:r>
              <a:rPr lang="fr-CA" dirty="0"/>
              <a:t>KSM 15 </a:t>
            </a:r>
            <a:r>
              <a:rPr lang="fr-CA" dirty="0">
                <a:latin typeface="Univers Condensed Light" panose="020B0306020202040204" pitchFamily="34" charset="0"/>
              </a:rPr>
              <a:t>↓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257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8C9F2880-F314-4330-9DCF-6D50C225F5A9}"/>
              </a:ext>
            </a:extLst>
          </p:cNvPr>
          <p:cNvSpPr txBox="1">
            <a:spLocks/>
          </p:cNvSpPr>
          <p:nvPr/>
        </p:nvSpPr>
        <p:spPr>
          <a:xfrm>
            <a:off x="452977" y="347870"/>
            <a:ext cx="9138283" cy="9330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584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000" b="1" i="0" kern="1200">
                <a:solidFill>
                  <a:srgbClr val="008A00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/>
              <a:t>IFRS 17 - Impacts on KSMs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C1B458D-973E-4683-B382-742C2C4D7E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976" y="1974715"/>
            <a:ext cx="7659892" cy="4737369"/>
          </a:xfrm>
          <a:prstGeom prst="rect">
            <a:avLst/>
          </a:prstGeom>
        </p:spPr>
        <p:txBody>
          <a:bodyPr lIns="0" tIns="0" rIns="0" bIns="0"/>
          <a:lstStyle>
            <a:lvl1pPr marL="0" indent="0" defTabSz="360000">
              <a:buClr>
                <a:srgbClr val="50A129"/>
              </a:buClr>
              <a:buFontTx/>
              <a:buNone/>
              <a:defRPr sz="2800" b="1" i="0" baseline="0">
                <a:solidFill>
                  <a:srgbClr val="006C08"/>
                </a:solidFill>
                <a:latin typeface="Arial" charset="0"/>
              </a:defRPr>
            </a:lvl1pPr>
            <a:lvl2pPr marL="0" indent="0">
              <a:buFontTx/>
              <a:buNone/>
              <a:defRPr sz="2600" baseline="0">
                <a:solidFill>
                  <a:srgbClr val="414141"/>
                </a:solidFill>
                <a:latin typeface="Arial" charset="0"/>
              </a:defRPr>
            </a:lvl2pPr>
            <a:lvl3pPr marL="0" indent="-180000">
              <a:buClr>
                <a:srgbClr val="006C08"/>
              </a:buClr>
              <a:buSzPct val="85000"/>
              <a:buFont typeface="Arial" charset="0"/>
              <a:buChar char="•"/>
              <a:defRPr sz="2600" baseline="0">
                <a:solidFill>
                  <a:srgbClr val="414141"/>
                </a:solidFill>
                <a:latin typeface="Arial" charset="0"/>
              </a:defRPr>
            </a:lvl3pPr>
            <a:lvl4pPr marL="234000" indent="0">
              <a:buFontTx/>
              <a:buNone/>
              <a:defRPr baseline="0">
                <a:solidFill>
                  <a:srgbClr val="414141"/>
                </a:solidFill>
                <a:latin typeface="Arial" charset="0"/>
              </a:defRPr>
            </a:lvl4pPr>
            <a:lvl5pPr marL="2038350" indent="0">
              <a:buFontTx/>
              <a:buNone/>
              <a:defRPr baseline="0">
                <a:latin typeface="Arial" charset="0"/>
              </a:defRPr>
            </a:lvl5pPr>
          </a:lstStyle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550"/>
              </a:spcAft>
            </a:pPr>
            <a:r>
              <a:rPr lang="fr-FR" sz="2400" b="1" dirty="0" err="1">
                <a:solidFill>
                  <a:srgbClr val="008A00"/>
                </a:solidFill>
              </a:rPr>
              <a:t>Considerations</a:t>
            </a:r>
            <a:r>
              <a:rPr lang="fr-FR" sz="2400" b="1" dirty="0">
                <a:solidFill>
                  <a:srgbClr val="008A00"/>
                </a:solidFill>
              </a:rPr>
              <a:t> : 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 err="1"/>
              <a:t>Assuming</a:t>
            </a:r>
            <a:r>
              <a:rPr lang="fr-FR" sz="2000" dirty="0"/>
              <a:t> the </a:t>
            </a:r>
            <a:r>
              <a:rPr lang="fr-FR" sz="2000" dirty="0" err="1"/>
              <a:t>ongoing</a:t>
            </a:r>
            <a:r>
              <a:rPr lang="fr-FR" sz="2000" dirty="0"/>
              <a:t> production of 2 sets of FS, the </a:t>
            </a:r>
            <a:r>
              <a:rPr lang="fr-FR" sz="2000" dirty="0" err="1"/>
              <a:t>preferred</a:t>
            </a:r>
            <a:r>
              <a:rPr lang="fr-FR" sz="2000" dirty="0"/>
              <a:t> </a:t>
            </a:r>
            <a:r>
              <a:rPr lang="fr-FR" sz="2000" dirty="0" err="1"/>
              <a:t>approach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to </a:t>
            </a:r>
            <a:r>
              <a:rPr lang="fr-FR" sz="2000" dirty="0" err="1"/>
              <a:t>keep</a:t>
            </a:r>
            <a:r>
              <a:rPr lang="fr-FR" sz="2000" dirty="0"/>
              <a:t> </a:t>
            </a:r>
            <a:r>
              <a:rPr lang="fr-FR" sz="2000" dirty="0" err="1"/>
              <a:t>KSMs</a:t>
            </a:r>
            <a:r>
              <a:rPr lang="fr-FR" sz="2000" dirty="0"/>
              <a:t> </a:t>
            </a:r>
            <a:r>
              <a:rPr lang="fr-FR" sz="2000" dirty="0" err="1"/>
              <a:t>tied</a:t>
            </a:r>
            <a:r>
              <a:rPr lang="fr-FR" sz="2000" dirty="0"/>
              <a:t> to the version </a:t>
            </a:r>
            <a:r>
              <a:rPr lang="fr-FR" sz="2000" dirty="0" err="1"/>
              <a:t>supporting</a:t>
            </a:r>
            <a:r>
              <a:rPr lang="fr-FR" sz="2000" dirty="0"/>
              <a:t> </a:t>
            </a:r>
            <a:r>
              <a:rPr lang="fr-FR" sz="2000" dirty="0" err="1"/>
              <a:t>operational</a:t>
            </a:r>
            <a:r>
              <a:rPr lang="fr-FR" sz="2000" dirty="0"/>
              <a:t> </a:t>
            </a:r>
            <a:r>
              <a:rPr lang="fr-FR" sz="2000" dirty="0" err="1"/>
              <a:t>decision</a:t>
            </a:r>
            <a:r>
              <a:rPr lang="fr-FR" sz="2000" dirty="0"/>
              <a:t> </a:t>
            </a:r>
            <a:r>
              <a:rPr lang="fr-FR" sz="2000" dirty="0" err="1"/>
              <a:t>making</a:t>
            </a:r>
            <a:r>
              <a:rPr lang="fr-FR" sz="2000" dirty="0"/>
              <a:t> (rate setting);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/>
              <a:t>For rate setting </a:t>
            </a:r>
            <a:r>
              <a:rPr lang="fr-FR" sz="2000" dirty="0" err="1"/>
              <a:t>purposes</a:t>
            </a:r>
            <a:r>
              <a:rPr lang="fr-FR" sz="2000" dirty="0"/>
              <a:t>, the Real Rate of Return Assumption (KSM 23), </a:t>
            </a:r>
            <a:r>
              <a:rPr lang="fr-FR" sz="2000" dirty="0" err="1"/>
              <a:t>Benefit</a:t>
            </a:r>
            <a:r>
              <a:rPr lang="fr-FR" sz="2000" dirty="0"/>
              <a:t> </a:t>
            </a:r>
            <a:r>
              <a:rPr lang="fr-FR" sz="2000" dirty="0" err="1"/>
              <a:t>Liabilies</a:t>
            </a:r>
            <a:r>
              <a:rPr lang="fr-FR" sz="2000" dirty="0"/>
              <a:t> (KSM 7.1), </a:t>
            </a:r>
            <a:r>
              <a:rPr lang="fr-FR" sz="2000" dirty="0" err="1"/>
              <a:t>Current</a:t>
            </a:r>
            <a:r>
              <a:rPr lang="fr-FR" sz="2000" dirty="0"/>
              <a:t> </a:t>
            </a:r>
            <a:r>
              <a:rPr lang="fr-FR" sz="2000" dirty="0" err="1"/>
              <a:t>Year</a:t>
            </a:r>
            <a:r>
              <a:rPr lang="fr-FR" sz="2000" dirty="0"/>
              <a:t> </a:t>
            </a:r>
            <a:r>
              <a:rPr lang="fr-FR" sz="2000" dirty="0" err="1"/>
              <a:t>Benefit</a:t>
            </a:r>
            <a:r>
              <a:rPr lang="fr-FR" sz="2000" dirty="0"/>
              <a:t> </a:t>
            </a:r>
            <a:r>
              <a:rPr lang="fr-FR" sz="2000" dirty="0" err="1"/>
              <a:t>Costs</a:t>
            </a:r>
            <a:r>
              <a:rPr lang="fr-FR" sz="2000" dirty="0"/>
              <a:t> (KSM 4.1) and </a:t>
            </a:r>
            <a:r>
              <a:rPr lang="fr-FR" sz="2000" dirty="0" err="1"/>
              <a:t>Benefit</a:t>
            </a:r>
            <a:r>
              <a:rPr lang="fr-FR" sz="2000" dirty="0"/>
              <a:t> </a:t>
            </a:r>
            <a:r>
              <a:rPr lang="fr-FR" sz="2000" dirty="0" err="1"/>
              <a:t>Costs</a:t>
            </a:r>
            <a:r>
              <a:rPr lang="fr-FR" sz="2000" dirty="0"/>
              <a:t> </a:t>
            </a:r>
            <a:r>
              <a:rPr lang="fr-FR" sz="2000" dirty="0" err="1"/>
              <a:t>Incurred</a:t>
            </a:r>
            <a:r>
              <a:rPr lang="fr-FR" sz="2000" dirty="0"/>
              <a:t> (KSM 6) figures </a:t>
            </a:r>
            <a:r>
              <a:rPr lang="fr-FR" sz="2000" dirty="0" err="1"/>
              <a:t>should</a:t>
            </a:r>
            <a:r>
              <a:rPr lang="fr-FR" sz="2000" dirty="0"/>
              <a:t> not change;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 err="1"/>
              <a:t>However</a:t>
            </a:r>
            <a:r>
              <a:rPr lang="fr-FR" sz="2000" dirty="0"/>
              <a:t>, </a:t>
            </a:r>
            <a:r>
              <a:rPr lang="fr-FR" sz="2000" dirty="0" err="1"/>
              <a:t>these</a:t>
            </a:r>
            <a:r>
              <a:rPr lang="fr-FR" sz="2000" dirty="0"/>
              <a:t> KSM </a:t>
            </a:r>
            <a:r>
              <a:rPr lang="fr-FR" sz="2000" dirty="0" err="1"/>
              <a:t>definitions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adjusted</a:t>
            </a:r>
            <a:r>
              <a:rPr lang="fr-FR" sz="2000" dirty="0"/>
              <a:t> to </a:t>
            </a:r>
            <a:r>
              <a:rPr lang="fr-FR" sz="2000" dirty="0" err="1"/>
              <a:t>clarify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they</a:t>
            </a:r>
            <a:r>
              <a:rPr lang="fr-FR" sz="2000" dirty="0"/>
              <a:t> no longer relate to the </a:t>
            </a:r>
            <a:r>
              <a:rPr lang="fr-FR" sz="2000" dirty="0" err="1"/>
              <a:t>corresponding</a:t>
            </a:r>
            <a:r>
              <a:rPr lang="fr-FR" sz="2000" dirty="0"/>
              <a:t> figures in the </a:t>
            </a:r>
            <a:r>
              <a:rPr lang="fr-FR" sz="2000" dirty="0" err="1"/>
              <a:t>audited</a:t>
            </a:r>
            <a:r>
              <a:rPr lang="fr-FR" sz="2000" dirty="0"/>
              <a:t> Financial </a:t>
            </a:r>
            <a:r>
              <a:rPr lang="fr-FR" sz="2000" dirty="0" err="1"/>
              <a:t>Statements</a:t>
            </a:r>
            <a:r>
              <a:rPr lang="fr-FR" sz="2000" dirty="0"/>
              <a:t> </a:t>
            </a:r>
            <a:r>
              <a:rPr lang="fr-FR" sz="2000" dirty="0" err="1"/>
              <a:t>under</a:t>
            </a:r>
            <a:r>
              <a:rPr lang="fr-FR" sz="2000" dirty="0"/>
              <a:t> IFRS;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 err="1"/>
              <a:t>Quality</a:t>
            </a:r>
            <a:r>
              <a:rPr lang="fr-FR" sz="2000" dirty="0"/>
              <a:t> Assurance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need</a:t>
            </a:r>
            <a:r>
              <a:rPr lang="fr-FR" sz="2000" dirty="0"/>
              <a:t> </a:t>
            </a:r>
            <a:r>
              <a:rPr lang="fr-FR" sz="2000" dirty="0" err="1"/>
              <a:t>timely</a:t>
            </a:r>
            <a:r>
              <a:rPr lang="fr-FR" sz="2000" dirty="0"/>
              <a:t> </a:t>
            </a:r>
            <a:r>
              <a:rPr lang="fr-FR" sz="2000" dirty="0" err="1"/>
              <a:t>access</a:t>
            </a:r>
            <a:r>
              <a:rPr lang="fr-FR" sz="2000" dirty="0"/>
              <a:t> to 2</a:t>
            </a:r>
            <a:r>
              <a:rPr lang="fr-FR" sz="2000" baseline="30000" dirty="0"/>
              <a:t>nd</a:t>
            </a:r>
            <a:r>
              <a:rPr lang="fr-FR" sz="2000" dirty="0"/>
              <a:t> FS version.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5D0993-2285-40CA-88B4-C96B6372E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205" y="2163463"/>
            <a:ext cx="1143000" cy="1143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E6343C-11C9-471C-B3C5-9E07CC90C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7205" y="418897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8C9F2880-F314-4330-9DCF-6D50C225F5A9}"/>
              </a:ext>
            </a:extLst>
          </p:cNvPr>
          <p:cNvSpPr txBox="1">
            <a:spLocks/>
          </p:cNvSpPr>
          <p:nvPr/>
        </p:nvSpPr>
        <p:spPr>
          <a:xfrm>
            <a:off x="452977" y="347870"/>
            <a:ext cx="9138283" cy="9330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584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000" b="1" i="0" kern="1200">
                <a:solidFill>
                  <a:srgbClr val="008A00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/>
              <a:t>IFRS 17 - Impacts on KSMs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C1B458D-973E-4683-B382-742C2C4D7E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976" y="2013625"/>
            <a:ext cx="7027594" cy="4581728"/>
          </a:xfrm>
          <a:prstGeom prst="rect">
            <a:avLst/>
          </a:prstGeom>
        </p:spPr>
        <p:txBody>
          <a:bodyPr lIns="0" tIns="0" rIns="0" bIns="0"/>
          <a:lstStyle>
            <a:lvl1pPr marL="0" indent="0" defTabSz="360000">
              <a:buClr>
                <a:srgbClr val="50A129"/>
              </a:buClr>
              <a:buFontTx/>
              <a:buNone/>
              <a:defRPr sz="2800" b="1" i="0" baseline="0">
                <a:solidFill>
                  <a:srgbClr val="006C08"/>
                </a:solidFill>
                <a:latin typeface="Arial" charset="0"/>
              </a:defRPr>
            </a:lvl1pPr>
            <a:lvl2pPr marL="0" indent="0">
              <a:buFontTx/>
              <a:buNone/>
              <a:defRPr sz="2600" baseline="0">
                <a:solidFill>
                  <a:srgbClr val="414141"/>
                </a:solidFill>
                <a:latin typeface="Arial" charset="0"/>
              </a:defRPr>
            </a:lvl2pPr>
            <a:lvl3pPr marL="0" indent="-180000">
              <a:buClr>
                <a:srgbClr val="006C08"/>
              </a:buClr>
              <a:buSzPct val="85000"/>
              <a:buFont typeface="Arial" charset="0"/>
              <a:buChar char="•"/>
              <a:defRPr sz="2600" baseline="0">
                <a:solidFill>
                  <a:srgbClr val="414141"/>
                </a:solidFill>
                <a:latin typeface="Arial" charset="0"/>
              </a:defRPr>
            </a:lvl3pPr>
            <a:lvl4pPr marL="234000" indent="0">
              <a:buFontTx/>
              <a:buNone/>
              <a:defRPr baseline="0">
                <a:solidFill>
                  <a:srgbClr val="414141"/>
                </a:solidFill>
                <a:latin typeface="Arial" charset="0"/>
              </a:defRPr>
            </a:lvl4pPr>
            <a:lvl5pPr marL="2038350" indent="0">
              <a:buFontTx/>
              <a:buNone/>
              <a:defRPr baseline="0">
                <a:latin typeface="Arial" charset="0"/>
              </a:defRPr>
            </a:lvl5pPr>
          </a:lstStyle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550"/>
              </a:spcAft>
            </a:pPr>
            <a:r>
              <a:rPr lang="fr-FR" sz="2400" b="1" dirty="0" err="1">
                <a:solidFill>
                  <a:srgbClr val="008A00"/>
                </a:solidFill>
              </a:rPr>
              <a:t>Considerations</a:t>
            </a:r>
            <a:r>
              <a:rPr lang="fr-FR" sz="2400" b="1" dirty="0">
                <a:solidFill>
                  <a:srgbClr val="008A00"/>
                </a:solidFill>
              </a:rPr>
              <a:t> : 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 err="1"/>
              <a:t>Comparability</a:t>
            </a:r>
            <a:r>
              <a:rPr lang="fr-FR" sz="2000" dirty="0"/>
              <a:t> issues for </a:t>
            </a:r>
            <a:r>
              <a:rPr lang="fr-FR" sz="2000" b="1" i="1" dirty="0"/>
              <a:t>Percentage </a:t>
            </a:r>
            <a:r>
              <a:rPr lang="fr-FR" sz="2000" b="1" i="1" dirty="0" err="1"/>
              <a:t>Funded</a:t>
            </a:r>
            <a:r>
              <a:rPr lang="fr-FR" sz="2000" b="1" i="1" dirty="0"/>
              <a:t> </a:t>
            </a:r>
            <a:r>
              <a:rPr lang="fr-FR" sz="2000" i="1" dirty="0"/>
              <a:t>(KSM 15)</a:t>
            </a:r>
            <a:r>
              <a:rPr lang="fr-FR" sz="2000" dirty="0"/>
              <a:t>;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 err="1"/>
              <a:t>Funding</a:t>
            </a:r>
            <a:r>
              <a:rPr lang="fr-FR" sz="2000" dirty="0"/>
              <a:t> </a:t>
            </a:r>
            <a:r>
              <a:rPr lang="fr-FR" sz="2000" dirty="0" err="1"/>
              <a:t>levels</a:t>
            </a:r>
            <a:r>
              <a:rPr lang="fr-FR" sz="2000" dirty="0"/>
              <a:t> </a:t>
            </a:r>
            <a:r>
              <a:rPr lang="fr-FR" sz="2000" dirty="0" err="1"/>
              <a:t>used</a:t>
            </a:r>
            <a:r>
              <a:rPr lang="fr-FR" sz="2000" dirty="0"/>
              <a:t> for rate setting </a:t>
            </a:r>
            <a:r>
              <a:rPr lang="fr-FR" sz="2000" dirty="0" err="1"/>
              <a:t>purposes</a:t>
            </a:r>
            <a:r>
              <a:rPr lang="fr-FR" sz="2000" dirty="0"/>
              <a:t> </a:t>
            </a:r>
            <a:r>
              <a:rPr lang="fr-FR" sz="2000" dirty="0" err="1"/>
              <a:t>differ</a:t>
            </a:r>
            <a:r>
              <a:rPr lang="fr-FR" sz="2000" dirty="0"/>
              <a:t> (</a:t>
            </a:r>
            <a:r>
              <a:rPr lang="fr-FR" sz="2000" dirty="0" err="1"/>
              <a:t>sufficiency</a:t>
            </a:r>
            <a:r>
              <a:rPr lang="fr-FR" sz="2000" dirty="0"/>
              <a:t> ratio, LLOD </a:t>
            </a:r>
            <a:r>
              <a:rPr lang="fr-FR" sz="2000" dirty="0" err="1"/>
              <a:t>excluded</a:t>
            </a:r>
            <a:r>
              <a:rPr lang="fr-FR" sz="2000" dirty="0"/>
              <a:t>, </a:t>
            </a:r>
            <a:r>
              <a:rPr lang="fr-FR" sz="2000" dirty="0" err="1"/>
              <a:t>smoothed</a:t>
            </a:r>
            <a:r>
              <a:rPr lang="fr-FR" sz="2000" dirty="0"/>
              <a:t> assets, etc.); 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/>
              <a:t>IFRS 17 </a:t>
            </a:r>
            <a:r>
              <a:rPr lang="fr-FR" sz="2000" dirty="0" err="1"/>
              <a:t>Funding</a:t>
            </a:r>
            <a:r>
              <a:rPr lang="fr-FR" sz="2000" dirty="0"/>
              <a:t> </a:t>
            </a:r>
            <a:r>
              <a:rPr lang="fr-FR" sz="2000" dirty="0" err="1"/>
              <a:t>level</a:t>
            </a:r>
            <a:r>
              <a:rPr lang="fr-FR" sz="2000" dirty="0"/>
              <a:t> </a:t>
            </a:r>
            <a:r>
              <a:rPr lang="fr-FR" sz="2000" dirty="0" err="1"/>
              <a:t>would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lower</a:t>
            </a:r>
            <a:r>
              <a:rPr lang="fr-FR" sz="2000" dirty="0"/>
              <a:t> (discount rate </a:t>
            </a:r>
            <a:r>
              <a:rPr lang="fr-FR" sz="2000" dirty="0" err="1"/>
              <a:t>effect</a:t>
            </a:r>
            <a:r>
              <a:rPr lang="fr-FR" sz="2000" dirty="0"/>
              <a:t> on </a:t>
            </a:r>
            <a:r>
              <a:rPr lang="fr-FR" sz="2000" dirty="0" err="1"/>
              <a:t>benefit</a:t>
            </a:r>
            <a:r>
              <a:rPr lang="fr-FR" sz="2000" dirty="0"/>
              <a:t> </a:t>
            </a:r>
            <a:r>
              <a:rPr lang="fr-FR" sz="2000" dirty="0" err="1"/>
              <a:t>liabilities</a:t>
            </a:r>
            <a:r>
              <a:rPr lang="fr-FR" sz="2000" dirty="0"/>
              <a:t>), but more comparable </a:t>
            </a:r>
            <a:r>
              <a:rPr lang="fr-FR" sz="2000" dirty="0" err="1"/>
              <a:t>across</a:t>
            </a:r>
            <a:r>
              <a:rPr lang="fr-FR" sz="2000" dirty="0"/>
              <a:t> Canada;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/>
              <a:t>Compromise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dirty="0" err="1"/>
              <a:t>comparability</a:t>
            </a:r>
            <a:r>
              <a:rPr lang="fr-FR" sz="2000" dirty="0"/>
              <a:t> and </a:t>
            </a:r>
            <a:r>
              <a:rPr lang="fr-FR" sz="2000" dirty="0" err="1"/>
              <a:t>meaningfulness</a:t>
            </a:r>
            <a:r>
              <a:rPr lang="fr-FR" sz="2000" dirty="0"/>
              <a:t>;</a:t>
            </a:r>
          </a:p>
          <a:p>
            <a:pPr marL="360000" lvl="1" indent="-360000">
              <a:lnSpc>
                <a:spcPct val="100000"/>
              </a:lnSpc>
              <a:spcBef>
                <a:spcPts val="1800"/>
              </a:spcBef>
              <a:buClr>
                <a:srgbClr val="008A00"/>
              </a:buClr>
              <a:buFont typeface="Arial" charset="0"/>
              <a:buChar char="•"/>
            </a:pPr>
            <a:r>
              <a:rPr lang="fr-FR" sz="2000" dirty="0" err="1"/>
              <a:t>Status</a:t>
            </a:r>
            <a:r>
              <a:rPr lang="fr-FR" sz="2000" dirty="0"/>
              <a:t> quo possible?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746FD4-2FF8-4C6F-A87C-AD09B63B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85" y="2013625"/>
            <a:ext cx="1319466" cy="13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639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dirty="0" smtClean="0">
            <a:solidFill>
              <a:srgbClr val="008A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050CB0A9C2CB49AAC37FBE5FD1A213" ma:contentTypeVersion="14" ma:contentTypeDescription="Create a new document." ma:contentTypeScope="" ma:versionID="48774b26e60b0ee9956624a214888b38">
  <xsd:schema xmlns:xsd="http://www.w3.org/2001/XMLSchema" xmlns:xs="http://www.w3.org/2001/XMLSchema" xmlns:p="http://schemas.microsoft.com/office/2006/metadata/properties" xmlns:ns2="434d58ad-4408-4966-b4ec-263a7a2d84f8" xmlns:ns3="2c3d3e00-c50d-436f-8224-7901df433daa" targetNamespace="http://schemas.microsoft.com/office/2006/metadata/properties" ma:root="true" ma:fieldsID="be859bdb991e2abd2059e77329cdbff5" ns2:_="" ns3:_="">
    <xsd:import namespace="434d58ad-4408-4966-b4ec-263a7a2d84f8"/>
    <xsd:import namespace="2c3d3e00-c50d-436f-8224-7901df433d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d58ad-4408-4966-b4ec-263a7a2d84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a685158-0f30-4fbb-b443-62c5eefb64b2}" ma:internalName="TaxCatchAll" ma:showField="CatchAllData" ma:web="434d58ad-4408-4966-b4ec-263a7a2d8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d3e00-c50d-436f-8224-7901df433d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09f8303-ef27-4ab4-bba4-9e2eeb0b8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63C997-02A1-44F4-8E37-400A662D23E1}"/>
</file>

<file path=customXml/itemProps2.xml><?xml version="1.0" encoding="utf-8"?>
<ds:datastoreItem xmlns:ds="http://schemas.openxmlformats.org/officeDocument/2006/customXml" ds:itemID="{6053D264-FB31-461D-AEE8-2747F6F7092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1578</TotalTime>
  <Words>322</Words>
  <Application>Microsoft Office PowerPoint</Application>
  <PresentationFormat>Custom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Univers Condensed Light</vt:lpstr>
      <vt:lpstr>Thème Office</vt:lpstr>
      <vt:lpstr>Conception personnalisée</vt:lpstr>
      <vt:lpstr>IFRS 17  Impacts on KSMs</vt:lpstr>
      <vt:lpstr>IFRS 17 - Impacts on KSMs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Pouliot Jean-Sébastien</dc:creator>
  <cp:lastModifiedBy>Boyd, Maureen</cp:lastModifiedBy>
  <cp:revision>201</cp:revision>
  <dcterms:created xsi:type="dcterms:W3CDTF">2018-10-03T19:57:32Z</dcterms:created>
  <dcterms:modified xsi:type="dcterms:W3CDTF">2023-05-15T16:17:45Z</dcterms:modified>
</cp:coreProperties>
</file>