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5" r:id="rId1"/>
  </p:sldMasterIdLst>
  <p:notesMasterIdLst>
    <p:notesMasterId r:id="rId10"/>
  </p:notesMasterIdLst>
  <p:handoutMasterIdLst>
    <p:handoutMasterId r:id="rId11"/>
  </p:handoutMasterIdLst>
  <p:sldIdLst>
    <p:sldId id="325" r:id="rId2"/>
    <p:sldId id="326" r:id="rId3"/>
    <p:sldId id="327" r:id="rId4"/>
    <p:sldId id="328" r:id="rId5"/>
    <p:sldId id="329" r:id="rId6"/>
    <p:sldId id="330" r:id="rId7"/>
    <p:sldId id="289" r:id="rId8"/>
    <p:sldId id="331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B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41" autoAdjust="0"/>
    <p:restoredTop sz="83333" autoAdjust="0"/>
  </p:normalViewPr>
  <p:slideViewPr>
    <p:cSldViewPr snapToGrid="0" snapToObjects="1">
      <p:cViewPr varScale="1">
        <p:scale>
          <a:sx n="48" d="100"/>
          <a:sy n="48" d="100"/>
        </p:scale>
        <p:origin x="-121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Timeliness</c:v>
                </c:pt>
              </c:strCache>
            </c:strRef>
          </c:tx>
          <c:dLbls>
            <c:dLbl>
              <c:idx val="0"/>
              <c:layout>
                <c:manualLayout>
                  <c:x val="4.1666666666666814E-3"/>
                  <c:y val="-4.0624999999999988E-2"/>
                </c:manualLayout>
              </c:layout>
              <c:showVal val="1"/>
            </c:dLbl>
            <c:dLbl>
              <c:idx val="1"/>
              <c:layout>
                <c:manualLayout>
                  <c:x val="6.2500000000000559E-3"/>
                  <c:y val="-7.812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 YTD *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18.399999999999999</c:v>
                </c:pt>
                <c:pt idx="1">
                  <c:v>17.8</c:v>
                </c:pt>
                <c:pt idx="2">
                  <c:v>26.6</c:v>
                </c:pt>
                <c:pt idx="3">
                  <c:v>24.9</c:v>
                </c:pt>
                <c:pt idx="4">
                  <c:v>21.8</c:v>
                </c:pt>
                <c:pt idx="5">
                  <c:v>19.7</c:v>
                </c:pt>
                <c:pt idx="6">
                  <c:v>18.3</c:v>
                </c:pt>
                <c:pt idx="7" formatCode="0.0">
                  <c:v>18.399999999999999</c:v>
                </c:pt>
                <c:pt idx="8">
                  <c:v>18.899999999999999</c:v>
                </c:pt>
              </c:numCache>
            </c:numRef>
          </c:val>
        </c:ser>
        <c:axId val="45891584"/>
        <c:axId val="45893120"/>
      </c:barChart>
      <c:catAx>
        <c:axId val="458915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45893120"/>
        <c:crosses val="autoZero"/>
        <c:auto val="1"/>
        <c:lblAlgn val="ctr"/>
        <c:lblOffset val="100"/>
      </c:catAx>
      <c:valAx>
        <c:axId val="4589312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rgbClr val="4F81BD">
                      <a:tint val="66000"/>
                      <a:satMod val="160000"/>
                      <a:alpha val="1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r>
                  <a:rPr lang="en-CA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Days</a:t>
                </a:r>
                <a:endParaRPr lang="en-CA" dirty="0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458915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dLbls>
            <c:dLbl>
              <c:idx val="3"/>
              <c:numFmt formatCode="0.0%" sourceLinked="0"/>
              <c:spPr/>
              <c:txPr>
                <a:bodyPr/>
                <a:lstStyle/>
                <a:p>
                  <a:pPr>
                    <a:defRPr sz="1600" b="1"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en-US"/>
                </a:p>
              </c:txPr>
            </c:dLbl>
            <c:numFmt formatCode="0%" sourceLinked="0"/>
            <c:txPr>
              <a:bodyPr/>
              <a:lstStyle/>
              <a:p>
                <a:pPr>
                  <a:defRPr sz="1600" b="1"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Sheet1!$A$2:$A$6</c:f>
              <c:strCach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YTD*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0.80400000000000005</c:v>
                </c:pt>
                <c:pt idx="1">
                  <c:v>0.79900000000000004</c:v>
                </c:pt>
                <c:pt idx="2">
                  <c:v>0.81100000000000005</c:v>
                </c:pt>
                <c:pt idx="3">
                  <c:v>0.81499999999999995</c:v>
                </c:pt>
                <c:pt idx="4">
                  <c:v>0.79700000000000004</c:v>
                </c:pt>
              </c:numCache>
            </c:numRef>
          </c:val>
        </c:ser>
        <c:marker val="1"/>
        <c:axId val="84469632"/>
        <c:axId val="84471168"/>
      </c:lineChart>
      <c:catAx>
        <c:axId val="844696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84471168"/>
        <c:crosses val="autoZero"/>
        <c:auto val="1"/>
        <c:lblAlgn val="ctr"/>
        <c:lblOffset val="100"/>
      </c:catAx>
      <c:valAx>
        <c:axId val="84471168"/>
        <c:scaling>
          <c:orientation val="minMax"/>
          <c:max val="0.9"/>
          <c:min val="0.70000000000000162"/>
        </c:scaling>
        <c:axPos val="l"/>
        <c:majorGridlines>
          <c:spPr>
            <a:ln>
              <a:solidFill>
                <a:srgbClr val="4F81BD">
                  <a:alpha val="30000"/>
                </a:srgbClr>
              </a:solidFill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84469632"/>
        <c:crosses val="autoZero"/>
        <c:crossBetween val="between"/>
        <c:majorUnit val="0.05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CA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&gt;240 days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359778324698402E-2"/>
                  <c:y val="-6.797772229690800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5.4301714487343507E-2"/>
                  <c:y val="-5.554990077459829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8451770373905856E-2"/>
                  <c:y val="-0.12488829140259906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742209906927689E-2"/>
                  <c:y val="-0.10456308815056661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4.5454156331260855E-2"/>
                  <c:y val="-8.7266225344430431E-2"/>
                </c:manualLayout>
              </c:layout>
              <c:tx>
                <c:rich>
                  <a:bodyPr/>
                  <a:lstStyle/>
                  <a:p>
                    <a:r>
                      <a:rPr lang="en-US" sz="1400" smtClean="0"/>
                      <a:t>1</a:t>
                    </a:r>
                    <a:r>
                      <a:rPr lang="en-US" smtClean="0"/>
                      <a:t>,108</a:t>
                    </a:r>
                    <a:endParaRPr lang="en-US"/>
                  </a:p>
                </c:rich>
              </c:tx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400"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Sheet1!$A$2:$A$9</c:f>
              <c:strCache>
                <c:ptCount val="8"/>
                <c:pt idx="0">
                  <c:v>Dec-08</c:v>
                </c:pt>
                <c:pt idx="1">
                  <c:v>Dec-09</c:v>
                </c:pt>
                <c:pt idx="2">
                  <c:v>Dec-10</c:v>
                </c:pt>
                <c:pt idx="3">
                  <c:v>Dec-11</c:v>
                </c:pt>
                <c:pt idx="4">
                  <c:v>Dec-12</c:v>
                </c:pt>
                <c:pt idx="5">
                  <c:v>Dec-13</c:v>
                </c:pt>
                <c:pt idx="6">
                  <c:v>Dec-14</c:v>
                </c:pt>
                <c:pt idx="7">
                  <c:v>Mar-15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1439</c:v>
                </c:pt>
                <c:pt idx="1">
                  <c:v>1964</c:v>
                </c:pt>
                <c:pt idx="2">
                  <c:v>1637</c:v>
                </c:pt>
                <c:pt idx="3">
                  <c:v>1672</c:v>
                </c:pt>
                <c:pt idx="4">
                  <c:v>1338</c:v>
                </c:pt>
                <c:pt idx="5">
                  <c:v>1320</c:v>
                </c:pt>
                <c:pt idx="6">
                  <c:v>1110</c:v>
                </c:pt>
                <c:pt idx="7">
                  <c:v>1102</c:v>
                </c:pt>
              </c:numCache>
            </c:numRef>
          </c:val>
        </c:ser>
        <c:marker val="1"/>
        <c:axId val="84560128"/>
        <c:axId val="84570112"/>
      </c:lineChart>
      <c:catAx>
        <c:axId val="845601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84570112"/>
        <c:crosses val="autoZero"/>
        <c:auto val="1"/>
        <c:lblAlgn val="ctr"/>
        <c:lblOffset val="100"/>
      </c:catAx>
      <c:valAx>
        <c:axId val="84570112"/>
        <c:scaling>
          <c:orientation val="minMax"/>
          <c:max val="2000"/>
          <c:min val="1000"/>
        </c:scaling>
        <c:axPos val="l"/>
        <c:majorGridlines>
          <c:spPr>
            <a:ln>
              <a:gradFill>
                <a:gsLst>
                  <a:gs pos="0">
                    <a:srgbClr val="4F81BD">
                      <a:tint val="66000"/>
                      <a:satMod val="160000"/>
                      <a:alpha val="20000"/>
                    </a:srgbClr>
                  </a:gs>
                  <a:gs pos="50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84560128"/>
        <c:crosses val="autoZero"/>
        <c:crossBetween val="between"/>
        <c:majorUnit val="200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CA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All BC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-5.2210480775088344E-2"/>
                  <c:y val="-6.3458942632170959E-2"/>
                </c:manualLayout>
              </c:layout>
              <c:dLblPos val="r"/>
              <c:showVal val="1"/>
            </c:dLbl>
            <c:dLblPos val="t"/>
            <c:showVal val="1"/>
          </c:dLbls>
          <c:cat>
            <c:strRef>
              <c:f>Sheet1!$A$2:$A$10</c:f>
              <c:strCach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 YTD</c:v>
                </c:pt>
              </c:strCache>
            </c:strRef>
          </c:cat>
          <c:val>
            <c:numRef>
              <c:f>Sheet1!$B$2:$B$10</c:f>
              <c:numCache>
                <c:formatCode>#,##0.0</c:formatCode>
                <c:ptCount val="9"/>
                <c:pt idx="0">
                  <c:v>46.301033380985182</c:v>
                </c:pt>
                <c:pt idx="1">
                  <c:v>48.275396755149153</c:v>
                </c:pt>
                <c:pt idx="2">
                  <c:v>54.536299028207878</c:v>
                </c:pt>
                <c:pt idx="3">
                  <c:v>58.752127191916166</c:v>
                </c:pt>
                <c:pt idx="4">
                  <c:v>60.253092873970061</c:v>
                </c:pt>
                <c:pt idx="5">
                  <c:v>60.038406412917396</c:v>
                </c:pt>
                <c:pt idx="6">
                  <c:v>57.921386594173853</c:v>
                </c:pt>
                <c:pt idx="7">
                  <c:v>55.4</c:v>
                </c:pt>
                <c:pt idx="8" formatCode="General">
                  <c:v>54.8</c:v>
                </c:pt>
              </c:numCache>
            </c:numRef>
          </c:val>
        </c:ser>
        <c:marker val="1"/>
        <c:axId val="99708288"/>
        <c:axId val="99718272"/>
      </c:lineChart>
      <c:catAx>
        <c:axId val="997082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99718272"/>
        <c:crosses val="autoZero"/>
        <c:auto val="1"/>
        <c:lblAlgn val="ctr"/>
        <c:lblOffset val="100"/>
      </c:catAx>
      <c:valAx>
        <c:axId val="99718272"/>
        <c:scaling>
          <c:orientation val="minMax"/>
          <c:max val="65"/>
          <c:min val="45"/>
        </c:scaling>
        <c:axPos val="l"/>
        <c:majorGridlines>
          <c:spPr>
            <a:ln>
              <a:solidFill>
                <a:srgbClr val="776E64">
                  <a:alpha val="30000"/>
                </a:srgbClr>
              </a:solidFill>
            </a:ln>
          </c:spPr>
        </c:majorGridlines>
        <c:numFmt formatCode="#,##0.0" sourceLinked="1"/>
        <c:tickLblPos val="nextTo"/>
        <c:txPr>
          <a:bodyPr/>
          <a:lstStyle/>
          <a:p>
            <a: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en-US"/>
          </a:p>
        </c:txPr>
        <c:crossAx val="997082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CA"/>
  <c:style val="3"/>
  <c:chart>
    <c:autoTitleDeleted val="1"/>
    <c:plotArea>
      <c:layout>
        <c:manualLayout>
          <c:layoutTarget val="inner"/>
          <c:xMode val="edge"/>
          <c:yMode val="edge"/>
          <c:x val="0.13396198048059743"/>
          <c:y val="0.23702834645669929"/>
          <c:w val="0.85387597788141112"/>
          <c:h val="0.6913492171237606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VR rtw %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circle"/>
            <c:size val="10"/>
            <c:spPr>
              <a:solidFill>
                <a:schemeClr val="accent1"/>
              </a:solidFill>
              <a:ln>
                <a:noFill/>
              </a:ln>
            </c:spPr>
          </c:marker>
          <c:dLbls>
            <c:dLbl>
              <c:idx val="4"/>
              <c:layout>
                <c:manualLayout>
                  <c:x val="-1.6038575462587797E-2"/>
                  <c:y val="-5.7037023296138946E-2"/>
                </c:manualLayout>
              </c:layout>
              <c:dLblPos val="r"/>
              <c:showVal val="1"/>
            </c:dLbl>
            <c:numFmt formatCode="0%" sourceLinked="0"/>
            <c:txPr>
              <a:bodyPr/>
              <a:lstStyle/>
              <a:p>
                <a:pPr>
                  <a:defRPr sz="1300" b="1" i="0">
                    <a:latin typeface="Verdana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Sheet1!$A$2:$A$12</c:f>
              <c:numCache>
                <c:formatCode>General</c:formatCode>
                <c:ptCount val="11"/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0.70400000000000018</c:v>
                </c:pt>
                <c:pt idx="1">
                  <c:v>0.77000000000000013</c:v>
                </c:pt>
                <c:pt idx="2">
                  <c:v>0.81900000000000017</c:v>
                </c:pt>
                <c:pt idx="3">
                  <c:v>0.81700000000000017</c:v>
                </c:pt>
                <c:pt idx="4">
                  <c:v>0.71800000000000008</c:v>
                </c:pt>
                <c:pt idx="5">
                  <c:v>0.68799999999999994</c:v>
                </c:pt>
                <c:pt idx="6">
                  <c:v>0.72000000000000008</c:v>
                </c:pt>
                <c:pt idx="7">
                  <c:v>0.77100000000000002</c:v>
                </c:pt>
                <c:pt idx="8">
                  <c:v>0.77500000000000013</c:v>
                </c:pt>
                <c:pt idx="9">
                  <c:v>0.75600000000000012</c:v>
                </c:pt>
                <c:pt idx="10">
                  <c:v>0.80600000000000005</c:v>
                </c:pt>
              </c:numCache>
            </c:numRef>
          </c:val>
        </c:ser>
        <c:marker val="1"/>
        <c:axId val="102076800"/>
        <c:axId val="102078336"/>
      </c:lineChart>
      <c:catAx>
        <c:axId val="102076800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2700">
            <a:noFill/>
          </a:ln>
        </c:spPr>
        <c:crossAx val="102078336"/>
        <c:crosses val="autoZero"/>
        <c:auto val="1"/>
        <c:lblAlgn val="ctr"/>
        <c:lblOffset val="100"/>
      </c:catAx>
      <c:valAx>
        <c:axId val="102078336"/>
        <c:scaling>
          <c:orientation val="minMax"/>
        </c:scaling>
        <c:axPos val="l"/>
        <c:majorGridlines>
          <c:spPr>
            <a:ln w="12700">
              <a:solidFill>
                <a:schemeClr val="tx2">
                  <a:alpha val="30000"/>
                </a:schemeClr>
              </a:solidFill>
              <a:prstDash val="sysDash"/>
            </a:ln>
          </c:spPr>
        </c:majorGridlines>
        <c:numFmt formatCode="0%" sourceLinked="0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200" baseline="0">
                <a:solidFill>
                  <a:schemeClr val="tx1"/>
                </a:solidFill>
                <a:latin typeface="Verdana"/>
              </a:defRPr>
            </a:pPr>
            <a:endParaRPr lang="en-US"/>
          </a:p>
        </c:txPr>
        <c:crossAx val="102076800"/>
        <c:crosses val="autoZero"/>
        <c:crossBetween val="between"/>
        <c:majorUnit val="0.0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CA"/>
  <c:style val="3"/>
  <c:chart>
    <c:autoTitleDeleted val="1"/>
    <c:plotArea>
      <c:layout>
        <c:manualLayout>
          <c:layoutTarget val="inner"/>
          <c:xMode val="edge"/>
          <c:yMode val="edge"/>
          <c:x val="0.13396198048059726"/>
          <c:y val="0.23702834645669912"/>
          <c:w val="0.85387597788141056"/>
          <c:h val="0.6913492171237598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Employers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circle"/>
            <c:size val="10"/>
            <c:spPr>
              <a:solidFill>
                <a:schemeClr val="accent1"/>
              </a:solidFill>
              <a:ln>
                <a:noFill/>
              </a:ln>
            </c:spPr>
          </c:marker>
          <c:dLbls>
            <c:dLbl>
              <c:idx val="3"/>
              <c:layout>
                <c:manualLayout>
                  <c:x val="-4.1274367403103696E-2"/>
                  <c:y val="-9.2028985507246766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300" b="1" i="0">
                    <a:latin typeface="Verdana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Sheet1!$B$2:$B$11</c:f>
              <c:numCache>
                <c:formatCode>0%</c:formatCode>
                <c:ptCount val="10"/>
                <c:pt idx="0">
                  <c:v>0.70000000000000007</c:v>
                </c:pt>
                <c:pt idx="1">
                  <c:v>0.73000000000000009</c:v>
                </c:pt>
                <c:pt idx="2">
                  <c:v>0.73000000000000009</c:v>
                </c:pt>
                <c:pt idx="3">
                  <c:v>0.65000000000000013</c:v>
                </c:pt>
                <c:pt idx="4">
                  <c:v>0.69000000000000006</c:v>
                </c:pt>
                <c:pt idx="5">
                  <c:v>0.7400000000000001</c:v>
                </c:pt>
                <c:pt idx="6">
                  <c:v>0.77000000000000013</c:v>
                </c:pt>
                <c:pt idx="7">
                  <c:v>0.77000000000000013</c:v>
                </c:pt>
                <c:pt idx="8">
                  <c:v>0.77000000000000013</c:v>
                </c:pt>
                <c:pt idx="9">
                  <c:v>0.75000000000000011</c:v>
                </c:pt>
              </c:numCache>
            </c:numRef>
          </c:val>
        </c:ser>
        <c:marker val="1"/>
        <c:axId val="102220544"/>
        <c:axId val="102222080"/>
      </c:lineChart>
      <c:catAx>
        <c:axId val="102220544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2700">
            <a:solidFill>
              <a:schemeClr val="tx2"/>
            </a:solidFill>
          </a:ln>
        </c:spPr>
        <c:crossAx val="102222080"/>
        <c:crosses val="autoZero"/>
        <c:auto val="1"/>
        <c:lblAlgn val="ctr"/>
        <c:lblOffset val="100"/>
      </c:catAx>
      <c:valAx>
        <c:axId val="102222080"/>
        <c:scaling>
          <c:orientation val="minMax"/>
          <c:max val="0.8"/>
          <c:min val="0.60000000000000064"/>
        </c:scaling>
        <c:axPos val="l"/>
        <c:majorGridlines>
          <c:spPr>
            <a:ln w="12700">
              <a:solidFill>
                <a:schemeClr val="tx2">
                  <a:alpha val="30000"/>
                </a:schemeClr>
              </a:solidFill>
              <a:prstDash val="sysDash"/>
            </a:ln>
          </c:spPr>
        </c:majorGridlines>
        <c:numFmt formatCode="0%" sourceLinked="1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200" baseline="0">
                <a:solidFill>
                  <a:schemeClr val="tx1"/>
                </a:solidFill>
                <a:latin typeface="Verdana"/>
              </a:defRPr>
            </a:pPr>
            <a:endParaRPr lang="en-US"/>
          </a:p>
        </c:txPr>
        <c:crossAx val="102220544"/>
        <c:crosses val="autoZero"/>
        <c:crossBetween val="between"/>
        <c:majorUnit val="0.0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style val="3"/>
  <c:chart>
    <c:autoTitleDeleted val="1"/>
    <c:plotArea>
      <c:layout>
        <c:manualLayout>
          <c:layoutTarget val="inner"/>
          <c:xMode val="edge"/>
          <c:yMode val="edge"/>
          <c:x val="0.13396198048059738"/>
          <c:y val="0.23702834645669926"/>
          <c:w val="0.85387597788141101"/>
          <c:h val="0.6913492171237604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Employers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circle"/>
            <c:size val="10"/>
            <c:spPr>
              <a:solidFill>
                <a:schemeClr val="accent1"/>
              </a:solidFill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sz="1300" b="1" i="0">
                    <a:latin typeface="Verdana"/>
                  </a:defRPr>
                </a:pPr>
                <a:endParaRPr lang="en-US"/>
              </a:p>
            </c:txPr>
            <c:dLblPos val="t"/>
            <c:showVal val="1"/>
          </c:dLbls>
          <c:cat>
            <c:numRef>
              <c:f>Sheet1!$A$2:$A$10</c:f>
              <c:numCache>
                <c:formatCode>General</c:formatCode>
                <c:ptCount val="9"/>
              </c:numCache>
            </c:numRef>
          </c:cat>
          <c:val>
            <c:numRef>
              <c:f>Sheet1!$B$2:$B$10</c:f>
              <c:numCache>
                <c:formatCode>0%</c:formatCode>
                <c:ptCount val="9"/>
                <c:pt idx="0">
                  <c:v>0.78</c:v>
                </c:pt>
                <c:pt idx="1">
                  <c:v>0.78</c:v>
                </c:pt>
                <c:pt idx="2">
                  <c:v>0.81</c:v>
                </c:pt>
                <c:pt idx="3">
                  <c:v>0.78</c:v>
                </c:pt>
                <c:pt idx="4">
                  <c:v>0.79</c:v>
                </c:pt>
                <c:pt idx="5">
                  <c:v>0.83000000000000063</c:v>
                </c:pt>
                <c:pt idx="6">
                  <c:v>0.81</c:v>
                </c:pt>
                <c:pt idx="7">
                  <c:v>0.79</c:v>
                </c:pt>
                <c:pt idx="8">
                  <c:v>0.82000000000000062</c:v>
                </c:pt>
              </c:numCache>
            </c:numRef>
          </c:val>
        </c:ser>
        <c:marker val="1"/>
        <c:axId val="102508800"/>
        <c:axId val="102514688"/>
      </c:lineChart>
      <c:catAx>
        <c:axId val="102508800"/>
        <c:scaling>
          <c:orientation val="minMax"/>
        </c:scaling>
        <c:axPos val="b"/>
        <c:numFmt formatCode="General" sourceLinked="1"/>
        <c:majorTickMark val="none"/>
        <c:tickLblPos val="none"/>
        <c:spPr>
          <a:ln w="12700">
            <a:solidFill>
              <a:schemeClr val="tx2"/>
            </a:solidFill>
          </a:ln>
        </c:spPr>
        <c:crossAx val="102514688"/>
        <c:crosses val="autoZero"/>
        <c:auto val="1"/>
        <c:lblAlgn val="ctr"/>
        <c:lblOffset val="100"/>
      </c:catAx>
      <c:valAx>
        <c:axId val="102514688"/>
        <c:scaling>
          <c:orientation val="minMax"/>
          <c:max val="0.9"/>
          <c:min val="0.70000000000000162"/>
        </c:scaling>
        <c:axPos val="l"/>
        <c:majorGridlines>
          <c:spPr>
            <a:ln w="12700">
              <a:solidFill>
                <a:schemeClr val="tx2">
                  <a:alpha val="30000"/>
                </a:schemeClr>
              </a:solidFill>
              <a:prstDash val="sysDash"/>
            </a:ln>
          </c:spPr>
        </c:majorGridlines>
        <c:numFmt formatCode="0%" sourceLinked="1"/>
        <c:tickLblPos val="nextTo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 sz="1200" baseline="0">
                <a:solidFill>
                  <a:schemeClr val="tx1"/>
                </a:solidFill>
                <a:latin typeface="Verdana"/>
              </a:defRPr>
            </a:pPr>
            <a:endParaRPr lang="en-US"/>
          </a:p>
        </c:txPr>
        <c:crossAx val="102508800"/>
        <c:crosses val="autoZero"/>
        <c:crossBetween val="between"/>
        <c:majorUnit val="0.0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52D70440-9925-1B49-BBE4-28C250AFA932}" type="datetimeFigureOut">
              <a:rPr lang="en-US" smtClean="0"/>
              <a:pPr/>
              <a:t>2015/04/30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8607024F-D508-4145-A542-7B19A68FA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340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/>
          <a:lstStyle>
            <a:lvl1pPr algn="r">
              <a:defRPr sz="1200"/>
            </a:lvl1pPr>
          </a:lstStyle>
          <a:p>
            <a:fld id="{F22464D0-E667-0945-BFA2-3F7F8454A3DC}" type="datetimeFigureOut">
              <a:rPr lang="en-US" smtClean="0"/>
              <a:pPr/>
              <a:t>2015/04/30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2" rIns="93162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2" rIns="93162" bIns="46582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2" rIns="93162" bIns="46582" rtlCol="0" anchor="b"/>
          <a:lstStyle>
            <a:lvl1pPr algn="r">
              <a:defRPr sz="1200"/>
            </a:lvl1pPr>
          </a:lstStyle>
          <a:p>
            <a:fld id="{E5266334-EC92-C443-9E36-0459805A33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2925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EC1FB-393B-4033-959D-B5F1674C7F5D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EC1FB-393B-4033-959D-B5F1674C7F5D}" type="slidenum">
              <a:rPr lang="en-CA" smtClean="0"/>
              <a:pPr/>
              <a:t>3</a:t>
            </a:fld>
            <a:endParaRPr lang="en-C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0221-FD13-42BE-9E2D-9DC926BC69C0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F8B4-8687-47E0-81A6-7636243FC739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F8B4-8687-47E0-81A6-7636243FC739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 YTD March not available</a:t>
            </a:r>
            <a:r>
              <a:rPr lang="en-US" baseline="0" dirty="0" smtClean="0"/>
              <a:t> until May 6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F8B4-8687-47E0-81A6-7636243FC739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owerpoint_wsb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1354" y="6358371"/>
            <a:ext cx="1579974" cy="307847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57201" y="2160492"/>
            <a:ext cx="8229600" cy="1025525"/>
          </a:xfrm>
        </p:spPr>
        <p:txBody>
          <a:bodyPr anchor="t"/>
          <a:lstStyle>
            <a:lvl1pPr>
              <a:defRPr>
                <a:solidFill>
                  <a:srgbClr val="353436"/>
                </a:solidFill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3373439"/>
            <a:ext cx="8229600" cy="1198562"/>
          </a:xfrm>
        </p:spPr>
        <p:txBody>
          <a:bodyPr/>
          <a:lstStyle>
            <a:lvl1pPr marL="0" indent="0" algn="l">
              <a:buNone/>
              <a:defRPr sz="2500" baseline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CA" dirty="0" smtClean="0"/>
              <a:t>Click to insert 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199" y="4733637"/>
            <a:ext cx="3710709" cy="1050636"/>
          </a:xfrm>
        </p:spPr>
        <p:txBody>
          <a:bodyPr/>
          <a:lstStyle>
            <a:lvl1pPr marL="0" indent="0">
              <a:buNone/>
              <a:defRPr baseline="0">
                <a:solidFill>
                  <a:srgbClr val="776E6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insert date</a:t>
            </a:r>
          </a:p>
        </p:txBody>
      </p:sp>
      <p:pic>
        <p:nvPicPr>
          <p:cNvPr id="6" name="Picture 5" descr="powerpoint_wsb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1354" y="6358371"/>
            <a:ext cx="1579974" cy="307847"/>
          </a:xfrm>
          <a:prstGeom prst="rect">
            <a:avLst/>
          </a:prstGeom>
        </p:spPr>
      </p:pic>
      <p:pic>
        <p:nvPicPr>
          <p:cNvPr id="7" name="Picture 6" descr="powerpoint_wsb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1354" y="6358371"/>
            <a:ext cx="1579974" cy="307847"/>
          </a:xfrm>
          <a:prstGeom prst="rect">
            <a:avLst/>
          </a:prstGeom>
        </p:spPr>
      </p:pic>
      <p:pic>
        <p:nvPicPr>
          <p:cNvPr id="9" name="Picture 8" descr="powerpoint_wsbc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1354" y="6358371"/>
            <a:ext cx="1579974" cy="3078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04800"/>
            <a:ext cx="8534400" cy="6248400"/>
          </a:xfrm>
          <a:prstGeom prst="roundRect">
            <a:avLst/>
          </a:prstGeom>
          <a:noFill/>
          <a:ln w="88900" cmpd="sng">
            <a:solidFill>
              <a:schemeClr val="accent1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2339752" y="4653136"/>
            <a:ext cx="6211416" cy="1025525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CA" dirty="0" smtClean="0"/>
              <a:t>Click to insert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360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0"/>
            <a:ext cx="8291266" cy="1025525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91264" cy="4267200"/>
          </a:xfrm>
        </p:spPr>
        <p:txBody>
          <a:bodyPr/>
          <a:lstStyle>
            <a:lvl1pPr marL="0" indent="0">
              <a:buClrTx/>
              <a:buFont typeface="Arial"/>
              <a:buNone/>
              <a:defRPr sz="1600" baseline="0">
                <a:solidFill>
                  <a:srgbClr val="000000"/>
                </a:solidFill>
              </a:defRPr>
            </a:lvl1pPr>
            <a:lvl2pPr marL="457200" indent="0">
              <a:buClrTx/>
              <a:buFont typeface="Arial"/>
              <a:buNone/>
              <a:defRPr sz="1400">
                <a:solidFill>
                  <a:srgbClr val="000000"/>
                </a:solidFill>
              </a:defRPr>
            </a:lvl2pPr>
            <a:lvl3pPr marL="914400" indent="0">
              <a:buClrTx/>
              <a:buFont typeface="Arial"/>
              <a:buNone/>
              <a:defRPr sz="1200">
                <a:solidFill>
                  <a:srgbClr val="000000"/>
                </a:solidFill>
              </a:defRPr>
            </a:lvl3pPr>
            <a:lvl4pPr marL="1371600" indent="0">
              <a:buClrTx/>
              <a:buFont typeface="Arial"/>
              <a:buNone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en-CA" dirty="0" smtClean="0"/>
              <a:t>Click to insert paragraph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297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0"/>
            <a:ext cx="8291266" cy="1025525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91264" cy="4267200"/>
          </a:xfrm>
        </p:spPr>
        <p:txBody>
          <a:bodyPr/>
          <a:lstStyle>
            <a:lvl1pPr marL="182563" indent="-182563">
              <a:buClr>
                <a:schemeClr val="accent1"/>
              </a:buClr>
              <a:buFont typeface="Arial"/>
              <a:buChar char="•"/>
              <a:defRPr sz="1600" baseline="0">
                <a:solidFill>
                  <a:srgbClr val="000000"/>
                </a:solidFill>
              </a:defRPr>
            </a:lvl1pPr>
            <a:lvl2pPr marL="628650" indent="-171450">
              <a:buClr>
                <a:schemeClr val="accent2"/>
              </a:buClr>
              <a:buFont typeface="Arial"/>
              <a:buChar char="•"/>
              <a:defRPr sz="1400">
                <a:solidFill>
                  <a:srgbClr val="000000"/>
                </a:solidFill>
              </a:defRPr>
            </a:lvl2pPr>
            <a:lvl3pPr marL="1073150" indent="-158750">
              <a:buClr>
                <a:schemeClr val="tx2"/>
              </a:buClr>
              <a:buFont typeface="Arial"/>
              <a:buChar char="•"/>
              <a:defRPr sz="1200">
                <a:solidFill>
                  <a:srgbClr val="000000"/>
                </a:solidFill>
              </a:defRPr>
            </a:lvl3pPr>
            <a:lvl4pPr marL="1519238" indent="-147638">
              <a:buClr>
                <a:schemeClr val="accent1"/>
              </a:buClr>
              <a:buFont typeface="Arial"/>
              <a:buChar char="•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en-CA" dirty="0" smtClean="0"/>
              <a:t>Click to insert list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aragraph,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0"/>
            <a:ext cx="8291266" cy="1025525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91264" cy="1372590"/>
          </a:xfrm>
        </p:spPr>
        <p:txBody>
          <a:bodyPr/>
          <a:lstStyle>
            <a:lvl1pPr marL="0" indent="0">
              <a:buClrTx/>
              <a:buFont typeface="Arial"/>
              <a:buNone/>
              <a:defRPr sz="1600" baseline="0">
                <a:solidFill>
                  <a:srgbClr val="000000"/>
                </a:solidFill>
              </a:defRPr>
            </a:lvl1pPr>
            <a:lvl2pPr marL="457200" indent="0">
              <a:buClrTx/>
              <a:buFont typeface="Arial"/>
              <a:buNone/>
              <a:defRPr sz="1400">
                <a:solidFill>
                  <a:srgbClr val="000000"/>
                </a:solidFill>
              </a:defRPr>
            </a:lvl2pPr>
            <a:lvl3pPr marL="914400" indent="0">
              <a:buClrTx/>
              <a:buFont typeface="Arial"/>
              <a:buNone/>
              <a:defRPr sz="1200">
                <a:solidFill>
                  <a:srgbClr val="000000"/>
                </a:solidFill>
              </a:defRPr>
            </a:lvl3pPr>
            <a:lvl4pPr marL="1371600" indent="0">
              <a:buClrTx/>
              <a:buFont typeface="Arial"/>
              <a:buNone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en-CA" dirty="0" smtClean="0"/>
              <a:t>Click to insert paragraph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3491344"/>
            <a:ext cx="8291264" cy="2680855"/>
          </a:xfrm>
        </p:spPr>
        <p:txBody>
          <a:bodyPr/>
          <a:lstStyle>
            <a:lvl1pPr marL="182563" indent="-182563">
              <a:buClr>
                <a:schemeClr val="accent1"/>
              </a:buClr>
              <a:buFont typeface="Arial"/>
              <a:buChar char="•"/>
              <a:defRPr sz="1600" baseline="0">
                <a:solidFill>
                  <a:srgbClr val="000000"/>
                </a:solidFill>
              </a:defRPr>
            </a:lvl1pPr>
            <a:lvl2pPr marL="628650" indent="-171450">
              <a:buClr>
                <a:schemeClr val="accent2"/>
              </a:buClr>
              <a:buFont typeface="Arial"/>
              <a:buChar char="•"/>
              <a:defRPr sz="1400">
                <a:solidFill>
                  <a:srgbClr val="000000"/>
                </a:solidFill>
              </a:defRPr>
            </a:lvl2pPr>
            <a:lvl3pPr marL="1073150" indent="-158750">
              <a:buClr>
                <a:schemeClr val="tx2"/>
              </a:buClr>
              <a:buFont typeface="Arial"/>
              <a:buChar char="•"/>
              <a:defRPr sz="1200">
                <a:solidFill>
                  <a:srgbClr val="000000"/>
                </a:solidFill>
              </a:defRPr>
            </a:lvl3pPr>
            <a:lvl4pPr marL="1519238" indent="-147638">
              <a:buClr>
                <a:schemeClr val="accent1"/>
              </a:buClr>
              <a:buFont typeface="Arial"/>
              <a:buChar char="•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en-CA" dirty="0" smtClean="0"/>
              <a:t>Click to insert list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2297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1"/>
            <a:ext cx="8290584" cy="584074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174998"/>
            <a:ext cx="8290582" cy="3966104"/>
          </a:xfrm>
        </p:spPr>
        <p:txBody>
          <a:bodyPr/>
          <a:lstStyle>
            <a:lvl1pPr marL="0" indent="0">
              <a:buClrTx/>
              <a:buNone/>
              <a:defRPr sz="1600">
                <a:solidFill>
                  <a:srgbClr val="000000"/>
                </a:solidFill>
              </a:defRPr>
            </a:lvl1pPr>
            <a:lvl2pPr marL="457200" indent="0">
              <a:buClrTx/>
              <a:buNone/>
              <a:defRPr sz="1400">
                <a:solidFill>
                  <a:srgbClr val="000000"/>
                </a:solidFill>
              </a:defRPr>
            </a:lvl2pPr>
            <a:lvl3pPr marL="914400" indent="0">
              <a:buClrTx/>
              <a:buNone/>
              <a:defRPr sz="1200">
                <a:solidFill>
                  <a:srgbClr val="000000"/>
                </a:solidFill>
              </a:defRPr>
            </a:lvl3pPr>
            <a:lvl4pPr marL="1371600" indent="0">
              <a:buClrTx/>
              <a:buNone/>
              <a:defRPr sz="1000">
                <a:solidFill>
                  <a:srgbClr val="000000"/>
                </a:solidFill>
              </a:defRPr>
            </a:lvl4pPr>
            <a:lvl5pPr>
              <a:defRPr sz="800"/>
            </a:lvl5pPr>
          </a:lstStyle>
          <a:p>
            <a:pPr lvl="0"/>
            <a:r>
              <a:rPr lang="en-CA" dirty="0" smtClean="0"/>
              <a:t>Click to insert paragraph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199" y="1269875"/>
            <a:ext cx="8290584" cy="719137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accent1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CA" dirty="0" smtClean="0"/>
              <a:t>Click to insert subtitle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245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1"/>
            <a:ext cx="8290584" cy="584074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174998"/>
            <a:ext cx="8290582" cy="3966104"/>
          </a:xfrm>
        </p:spPr>
        <p:txBody>
          <a:bodyPr/>
          <a:lstStyle>
            <a:lvl1pPr>
              <a:buClr>
                <a:schemeClr val="accent1"/>
              </a:buClr>
              <a:defRPr sz="1600">
                <a:solidFill>
                  <a:srgbClr val="000000"/>
                </a:solidFill>
              </a:defRPr>
            </a:lvl1pPr>
            <a:lvl2pPr>
              <a:buClr>
                <a:schemeClr val="accent2"/>
              </a:buClr>
              <a:defRPr sz="1400">
                <a:solidFill>
                  <a:srgbClr val="000000"/>
                </a:solidFill>
              </a:defRPr>
            </a:lvl2pPr>
            <a:lvl3pPr>
              <a:buClr>
                <a:schemeClr val="tx2"/>
              </a:buClr>
              <a:defRPr sz="1200">
                <a:solidFill>
                  <a:srgbClr val="000000"/>
                </a:solidFill>
              </a:defRPr>
            </a:lvl3pPr>
            <a:lvl4pPr>
              <a:buClr>
                <a:schemeClr val="accent1"/>
              </a:buClr>
              <a:defRPr sz="1000">
                <a:solidFill>
                  <a:srgbClr val="000000"/>
                </a:solidFill>
              </a:defRPr>
            </a:lvl4pPr>
            <a:lvl5pPr>
              <a:defRPr sz="800"/>
            </a:lvl5pPr>
          </a:lstStyle>
          <a:p>
            <a:pPr lvl="0"/>
            <a:r>
              <a:rPr lang="en-CA" dirty="0" smtClean="0"/>
              <a:t>Click to insert list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199" y="1269875"/>
            <a:ext cx="8290584" cy="719137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accent1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CA" dirty="0" smtClean="0"/>
              <a:t>Click to insert subtitle</a:t>
            </a: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Paragraph,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6518" y="3770564"/>
            <a:ext cx="8291264" cy="2680855"/>
          </a:xfrm>
        </p:spPr>
        <p:txBody>
          <a:bodyPr/>
          <a:lstStyle>
            <a:lvl1pPr marL="182563" indent="-182563">
              <a:buClr>
                <a:schemeClr val="accent1"/>
              </a:buClr>
              <a:buFont typeface="Arial"/>
              <a:buChar char="•"/>
              <a:defRPr sz="1600" baseline="0">
                <a:solidFill>
                  <a:srgbClr val="000000"/>
                </a:solidFill>
              </a:defRPr>
            </a:lvl1pPr>
            <a:lvl2pPr marL="628650" indent="-171450">
              <a:buClr>
                <a:schemeClr val="accent2"/>
              </a:buClr>
              <a:buFont typeface="Arial"/>
              <a:buChar char="•"/>
              <a:defRPr sz="1400">
                <a:solidFill>
                  <a:srgbClr val="000000"/>
                </a:solidFill>
              </a:defRPr>
            </a:lvl2pPr>
            <a:lvl3pPr marL="1073150" indent="-158750">
              <a:buClr>
                <a:schemeClr val="tx2"/>
              </a:buClr>
              <a:buFont typeface="Arial"/>
              <a:buChar char="•"/>
              <a:defRPr sz="1200">
                <a:solidFill>
                  <a:srgbClr val="000000"/>
                </a:solidFill>
              </a:defRPr>
            </a:lvl3pPr>
            <a:lvl4pPr marL="1519238" indent="-147638">
              <a:buClr>
                <a:schemeClr val="accent1"/>
              </a:buClr>
              <a:buFont typeface="Arial"/>
              <a:buChar char="•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en-CA" dirty="0" smtClean="0"/>
              <a:t>Click to insert list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1"/>
            <a:ext cx="8290584" cy="584074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baseline="0" dirty="0">
                <a:solidFill>
                  <a:srgbClr val="000000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199" y="1269875"/>
            <a:ext cx="8290584" cy="719137"/>
          </a:xfrm>
        </p:spPr>
        <p:txBody>
          <a:bodyPr/>
          <a:lstStyle>
            <a:lvl1pPr marL="0" indent="0" algn="l">
              <a:buNone/>
              <a:defRPr sz="2500" b="0">
                <a:solidFill>
                  <a:schemeClr val="accent1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CA" dirty="0" smtClean="0"/>
              <a:t>Click to insert subtitle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174998"/>
            <a:ext cx="8290582" cy="1399475"/>
          </a:xfrm>
        </p:spPr>
        <p:txBody>
          <a:bodyPr/>
          <a:lstStyle>
            <a:lvl1pPr marL="0" indent="0">
              <a:buClrTx/>
              <a:buNone/>
              <a:defRPr sz="1600">
                <a:solidFill>
                  <a:srgbClr val="000000"/>
                </a:solidFill>
              </a:defRPr>
            </a:lvl1pPr>
            <a:lvl2pPr marL="457200" indent="0">
              <a:buClrTx/>
              <a:buNone/>
              <a:defRPr sz="1400">
                <a:solidFill>
                  <a:srgbClr val="000000"/>
                </a:solidFill>
              </a:defRPr>
            </a:lvl2pPr>
            <a:lvl3pPr marL="914400" indent="0">
              <a:buClrTx/>
              <a:buNone/>
              <a:defRPr sz="1200">
                <a:solidFill>
                  <a:srgbClr val="000000"/>
                </a:solidFill>
              </a:defRPr>
            </a:lvl3pPr>
            <a:lvl4pPr marL="1371600" indent="0">
              <a:buClrTx/>
              <a:buNone/>
              <a:defRPr sz="1000">
                <a:solidFill>
                  <a:srgbClr val="000000"/>
                </a:solidFill>
              </a:defRPr>
            </a:lvl4pPr>
            <a:lvl5pPr>
              <a:defRPr sz="800"/>
            </a:lvl5pPr>
          </a:lstStyle>
          <a:p>
            <a:pPr lvl="0"/>
            <a:r>
              <a:rPr lang="en-CA" dirty="0" smtClean="0"/>
              <a:t>Click to insert paragraph</a:t>
            </a:r>
          </a:p>
        </p:txBody>
      </p:sp>
    </p:spTree>
    <p:extLst>
      <p:ext uri="{BB962C8B-B14F-4D97-AF65-F5344CB8AC3E}">
        <p14:creationId xmlns:p14="http://schemas.microsoft.com/office/powerpoint/2010/main" xmlns="" val="3322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685800"/>
            <a:ext cx="8290584" cy="1025525"/>
          </a:xfrm>
        </p:spPr>
        <p:txBody>
          <a:bodyPr anchor="t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3000" kern="1200" dirty="0">
                <a:solidFill>
                  <a:schemeClr val="tx1"/>
                </a:solidFill>
                <a:latin typeface="Verdana"/>
                <a:ea typeface="ＭＳ Ｐゴシック" pitchFamily="39" charset="-128"/>
                <a:cs typeface="Verdana"/>
              </a:defRPr>
            </a:lvl1pPr>
          </a:lstStyle>
          <a:p>
            <a:r>
              <a:rPr lang="en-CA" dirty="0" smtClean="0"/>
              <a:t>Click to insert title</a:t>
            </a:r>
            <a:endParaRPr lang="en-US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04800"/>
            <a:ext cx="8534400" cy="6248400"/>
          </a:xfrm>
          <a:prstGeom prst="roundRect">
            <a:avLst/>
          </a:prstGeom>
          <a:noFill/>
          <a:ln w="88900" cmpd="sng">
            <a:solidFill>
              <a:schemeClr val="bg1"/>
            </a:solidFill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2339752" y="4653136"/>
            <a:ext cx="6211416" cy="1025525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Click to insert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40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1" y="6858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/>
              <a:t>Click to insert title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97908"/>
            <a:ext cx="8229600" cy="428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insert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5D855D34-E11B-BE40-8E40-1CF69A63AE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94" r:id="rId4"/>
    <p:sldLayoutId id="2147483689" r:id="rId5"/>
    <p:sldLayoutId id="2147483690" r:id="rId6"/>
    <p:sldLayoutId id="2147483695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Verdana"/>
          <a:ea typeface="ＭＳ Ｐゴシック" pitchFamily="39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6A3433"/>
          </a:solidFill>
          <a:latin typeface="Calibri" pitchFamily="39" charset="0"/>
          <a:ea typeface="ＭＳ Ｐゴシック" pitchFamily="39" charset="-128"/>
          <a:cs typeface="ＭＳ Ｐゴシック" pitchFamily="39" charset="-128"/>
        </a:defRPr>
      </a:lvl9pPr>
    </p:titleStyle>
    <p:bodyStyle>
      <a:lvl1pPr marL="182563" indent="-182563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Verdana"/>
          <a:ea typeface="ＭＳ Ｐゴシック" pitchFamily="39" charset="-128"/>
          <a:cs typeface="Verdana"/>
        </a:defRPr>
      </a:lvl1pPr>
      <a:lvl2pPr marL="628650" indent="-1714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400" kern="1200">
          <a:solidFill>
            <a:schemeClr val="tx1"/>
          </a:solidFill>
          <a:latin typeface="Verdana"/>
          <a:ea typeface="ＭＳ Ｐゴシック" pitchFamily="39" charset="-128"/>
          <a:cs typeface="Verdana"/>
        </a:defRPr>
      </a:lvl2pPr>
      <a:lvl3pPr marL="1073150" indent="-1587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1200" kern="1200">
          <a:solidFill>
            <a:schemeClr val="tx1"/>
          </a:solidFill>
          <a:latin typeface="Verdana"/>
          <a:ea typeface="ＭＳ Ｐゴシック" pitchFamily="39" charset="-128"/>
          <a:cs typeface="Verdana"/>
        </a:defRPr>
      </a:lvl3pPr>
      <a:lvl4pPr marL="1519238" indent="-147638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000" kern="1200">
          <a:solidFill>
            <a:schemeClr val="tx1"/>
          </a:solidFill>
          <a:latin typeface="Verdana"/>
          <a:ea typeface="ＭＳ Ｐゴシック" pitchFamily="39" charset="-128"/>
          <a:cs typeface="Verdana"/>
        </a:defRPr>
      </a:lvl4pPr>
      <a:lvl5pPr marL="20574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8E8676"/>
        </a:buClr>
        <a:buFont typeface="Arial" charset="0"/>
        <a:buChar char="•"/>
        <a:defRPr sz="1400" kern="1200">
          <a:solidFill>
            <a:srgbClr val="8E8676"/>
          </a:solidFill>
          <a:latin typeface="Verdana"/>
          <a:ea typeface="ＭＳ Ｐゴシック" pitchFamily="39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Claims KPI Update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dirty="0" smtClean="0"/>
              <a:t>Results to March 31, 2015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78863" y="6462713"/>
            <a:ext cx="465137" cy="365125"/>
          </a:xfrm>
        </p:spPr>
        <p:txBody>
          <a:bodyPr/>
          <a:lstStyle/>
          <a:p>
            <a:fld id="{5D855D34-E11B-BE40-8E40-1CF69A63AE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Term Disability Timeliness</a:t>
            </a:r>
            <a:endParaRPr lang="en-CA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533400" y="1752600"/>
          <a:ext cx="7467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3110" y="6324794"/>
            <a:ext cx="2963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 2015 YTD is to the end of March</a:t>
            </a:r>
            <a:endParaRPr lang="en-CA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Return-to-Work at 26 weeks</a:t>
            </a:r>
            <a:endParaRPr lang="en-CA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1636486"/>
          <a:ext cx="7635240" cy="3956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69737" y="5816963"/>
            <a:ext cx="6071605" cy="42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*2015 YTD is to end of February; measure is lagged by one month; and the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YTD measure is calculated differently than the annual calculation which is based on an accrual method</a:t>
            </a:r>
            <a:endParaRPr lang="en-CA" sz="1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651107" y="1531917"/>
          <a:ext cx="8060077" cy="3421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ound Diagonal Corner Rectangle 11"/>
          <p:cNvSpPr/>
          <p:nvPr/>
        </p:nvSpPr>
        <p:spPr>
          <a:xfrm>
            <a:off x="306720" y="5106390"/>
            <a:ext cx="8266176" cy="914400"/>
          </a:xfrm>
          <a:prstGeom prst="round2Diag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6720" y="5106390"/>
          <a:ext cx="8266176" cy="914400"/>
        </p:xfrm>
        <a:graphic>
          <a:graphicData uri="http://schemas.openxmlformats.org/drawingml/2006/table">
            <a:tbl>
              <a:tblPr/>
              <a:tblGrid>
                <a:gridCol w="1097280"/>
                <a:gridCol w="896112"/>
                <a:gridCol w="896112"/>
                <a:gridCol w="896112"/>
                <a:gridCol w="896112"/>
                <a:gridCol w="896112"/>
                <a:gridCol w="896112"/>
                <a:gridCol w="896112"/>
                <a:gridCol w="896112"/>
              </a:tblGrid>
              <a:tr h="457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1 – 84 Days</a:t>
                      </a:r>
                    </a:p>
                  </a:txBody>
                  <a:tcPr marL="5542" marR="5542" marT="55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4,223</a:t>
                      </a: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>
                          <a:solidFill>
                            <a:schemeClr val="bg1"/>
                          </a:solidFill>
                          <a:latin typeface="Verdana"/>
                        </a:rPr>
                        <a:t>3,283</a:t>
                      </a: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3,669</a:t>
                      </a: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>
                          <a:solidFill>
                            <a:schemeClr val="bg1"/>
                          </a:solidFill>
                          <a:latin typeface="Verdana"/>
                        </a:rPr>
                        <a:t>4,079</a:t>
                      </a: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>
                          <a:solidFill>
                            <a:schemeClr val="bg1"/>
                          </a:solidFill>
                          <a:latin typeface="Verdana"/>
                        </a:rPr>
                        <a:t>4,115</a:t>
                      </a: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3,938</a:t>
                      </a:r>
                      <a:endParaRPr lang="en-CA" sz="1200" b="0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3,853</a:t>
                      </a:r>
                      <a:endParaRPr lang="en-CA" sz="1200" b="0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5542" marR="5542" marT="5542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CA" sz="1200" b="0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&gt; 85 Days</a:t>
                      </a:r>
                      <a:endParaRPr lang="en-CA" sz="1200" b="0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5542" marR="5542" marT="554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4,150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4,039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 dirty="0">
                          <a:solidFill>
                            <a:schemeClr val="bg1"/>
                          </a:solidFill>
                          <a:latin typeface="Verdana"/>
                        </a:rPr>
                        <a:t>3,566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200" b="0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3,109</a:t>
                      </a:r>
                      <a:endParaRPr lang="en-CA" sz="1200" b="0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chemeClr val="bg1"/>
                          </a:solidFill>
                          <a:latin typeface="Verdana"/>
                        </a:rPr>
                        <a:t>3,162</a:t>
                      </a:r>
                      <a:endParaRPr lang="en-CA" sz="1200" b="0" i="0" u="none" strike="noStrike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 Term Disability – Aged Inventory</a:t>
            </a:r>
            <a:endParaRPr lang="en-CA" dirty="0"/>
          </a:p>
        </p:txBody>
      </p:sp>
      <p:sp>
        <p:nvSpPr>
          <p:cNvPr id="1249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641343" y="6463294"/>
            <a:ext cx="465220" cy="365125"/>
          </a:xfrm>
          <a:prstGeom prst="rect">
            <a:avLst/>
          </a:prstGeom>
        </p:spPr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4</a:t>
            </a:fld>
            <a:endParaRPr lang="en-US" dirty="0"/>
          </a:p>
        </p:txBody>
      </p:sp>
      <p:sp>
        <p:nvSpPr>
          <p:cNvPr id="11" name="Round Diagonal Corner Rectangle 10"/>
          <p:cNvSpPr/>
          <p:nvPr/>
        </p:nvSpPr>
        <p:spPr>
          <a:xfrm>
            <a:off x="6203617" y="2280863"/>
            <a:ext cx="1801107" cy="605147"/>
          </a:xfrm>
          <a:prstGeom prst="round2Diag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en-US" b="1" dirty="0" smtClean="0">
                <a:latin typeface="Verdana"/>
                <a:cs typeface="Verdana"/>
              </a:rPr>
              <a:t>&gt; 240 days</a:t>
            </a:r>
            <a:endParaRPr lang="en-US" b="1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STD Duration </a:t>
            </a:r>
            <a:r>
              <a:rPr lang="en-US" sz="2400" dirty="0" smtClean="0"/>
              <a:t>(12 month rolling) </a:t>
            </a:r>
            <a:r>
              <a:rPr lang="en-US" dirty="0" smtClean="0"/>
              <a:t>– All BC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5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24114" y="1367971"/>
          <a:ext cx="789577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63110" y="6324794"/>
            <a:ext cx="2963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 2015 YTD is to the end of March</a:t>
            </a:r>
            <a:endParaRPr lang="en-CA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33121" y="4775770"/>
            <a:ext cx="7149968" cy="779032"/>
          </a:xfrm>
          <a:prstGeom prst="round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7577890"/>
              </p:ext>
            </p:extLst>
          </p:nvPr>
        </p:nvGraphicFramePr>
        <p:xfrm>
          <a:off x="161465" y="4944288"/>
          <a:ext cx="8421624" cy="105156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1252728"/>
                <a:gridCol w="649224"/>
                <a:gridCol w="649224"/>
                <a:gridCol w="649224"/>
                <a:gridCol w="649224"/>
                <a:gridCol w="649224"/>
                <a:gridCol w="649224"/>
                <a:gridCol w="649224"/>
                <a:gridCol w="649224"/>
                <a:gridCol w="649224"/>
                <a:gridCol w="649224"/>
                <a:gridCol w="676656"/>
              </a:tblGrid>
              <a:tr h="420624">
                <a:tc>
                  <a:txBody>
                    <a:bodyPr/>
                    <a:lstStyle/>
                    <a:p>
                      <a:pPr algn="l"/>
                      <a:endParaRPr lang="en-US" sz="1300" b="0" dirty="0">
                        <a:solidFill>
                          <a:srgbClr val="C2C2C2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2005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2006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2007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2008</a:t>
                      </a:r>
                      <a:endParaRPr lang="en-CA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2009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2010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2011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2012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2013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2014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2015 YTD*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>
                          <a:solidFill>
                            <a:schemeClr val="accent2"/>
                          </a:solidFill>
                          <a:latin typeface="Verdana"/>
                          <a:cs typeface="Verdana"/>
                        </a:rPr>
                        <a:t>B.C.</a:t>
                      </a:r>
                      <a:r>
                        <a:rPr lang="en-US" sz="1100" b="0" baseline="0" dirty="0" smtClean="0">
                          <a:solidFill>
                            <a:schemeClr val="accent2"/>
                          </a:solidFill>
                          <a:latin typeface="Verdana"/>
                          <a:cs typeface="Verdana"/>
                        </a:rPr>
                        <a:t> Unemployment Rate</a:t>
                      </a:r>
                      <a:endParaRPr lang="en-US" sz="1100" b="0" dirty="0">
                        <a:solidFill>
                          <a:schemeClr val="accent2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5.9%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4.8%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4.2%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4.6%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7.6%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 smtClean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7.8%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7.5%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u="none" strike="noStrike" dirty="0" smtClean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6.7%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6.6%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6.0%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accent2"/>
                          </a:solidFill>
                          <a:latin typeface="+mn-lt"/>
                          <a:cs typeface="Arial" pitchFamily="34" charset="0"/>
                        </a:rPr>
                        <a:t>5.8%</a:t>
                      </a:r>
                      <a:endParaRPr lang="en-CA" sz="1600" b="0" i="0" u="none" strike="noStrike" dirty="0">
                        <a:solidFill>
                          <a:schemeClr val="accent2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2177004"/>
              </p:ext>
            </p:extLst>
          </p:nvPr>
        </p:nvGraphicFramePr>
        <p:xfrm>
          <a:off x="321028" y="902524"/>
          <a:ext cx="8320315" cy="409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8" y="685800"/>
            <a:ext cx="8686801" cy="1025525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cs typeface="Arial" pitchFamily="34" charset="0"/>
              </a:rPr>
              <a:t>Vocational Rehabilitation RTW Outcomes</a:t>
            </a:r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63110" y="6447904"/>
            <a:ext cx="2963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 2015 YTD is to the end of March</a:t>
            </a:r>
            <a:endParaRPr lang="en-CA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22177004"/>
              </p:ext>
            </p:extLst>
          </p:nvPr>
        </p:nvGraphicFramePr>
        <p:xfrm>
          <a:off x="776515" y="1175657"/>
          <a:ext cx="7848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1812532" y="4457276"/>
            <a:ext cx="6758444" cy="9144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8" y="685800"/>
            <a:ext cx="8686801" cy="1025525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cs typeface="Arial" pitchFamily="34" charset="0"/>
              </a:rPr>
              <a:t>Injured Workers’ Overall Experience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with WorkSafeBC</a:t>
            </a:r>
            <a:endParaRPr lang="en-CA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7577890"/>
              </p:ext>
            </p:extLst>
          </p:nvPr>
        </p:nvGraphicFramePr>
        <p:xfrm>
          <a:off x="304800" y="4494190"/>
          <a:ext cx="8266176" cy="143256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149961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</a:tblGrid>
              <a:tr h="420624">
                <a:tc>
                  <a:txBody>
                    <a:bodyPr/>
                    <a:lstStyle/>
                    <a:p>
                      <a:pPr algn="l"/>
                      <a:endParaRPr lang="en-US" sz="1300" b="0" dirty="0">
                        <a:solidFill>
                          <a:srgbClr val="C2C2C2"/>
                        </a:solidFill>
                        <a:latin typeface="+mn-lt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2006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2007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2008</a:t>
                      </a:r>
                      <a:endParaRPr lang="en-CA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2009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2010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2011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2012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2013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2014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2015 YTD*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dirty="0" smtClean="0">
                          <a:solidFill>
                            <a:schemeClr val="accent2"/>
                          </a:solidFill>
                          <a:latin typeface="Verdana"/>
                          <a:cs typeface="Verdana"/>
                        </a:rPr>
                        <a:t>Very Good/Good</a:t>
                      </a:r>
                      <a:endParaRPr lang="en-US" sz="1150" b="1" dirty="0">
                        <a:solidFill>
                          <a:schemeClr val="accent2"/>
                        </a:solidFill>
                        <a:latin typeface="Verdana"/>
                        <a:cs typeface="Verdan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70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65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69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77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b="0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Average</a:t>
                      </a:r>
                      <a:endParaRPr lang="en-US" sz="1150" b="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b="0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Poor/Very Poor</a:t>
                      </a:r>
                      <a:endParaRPr lang="en-US" sz="1150" b="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6200000">
            <a:off x="-549198" y="2779252"/>
            <a:ext cx="2944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Verdana"/>
                <a:cs typeface="Verdana"/>
              </a:rPr>
              <a:t>%  of Employers Who Rate Their Overall Experience as Very Good or Good</a:t>
            </a:r>
            <a:endParaRPr lang="en-CA" sz="1400" dirty="0">
              <a:latin typeface="Verdana"/>
              <a:cs typeface="Verdan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6339379"/>
            <a:ext cx="518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Verdana"/>
                <a:cs typeface="Verdana"/>
              </a:rPr>
              <a:t>Columns may not add to 100% due to rounding</a:t>
            </a:r>
            <a:endParaRPr lang="en-CA" sz="1000" dirty="0">
              <a:latin typeface="Verdana"/>
              <a:cs typeface="Verdan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63110" y="6447904"/>
            <a:ext cx="29637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* 2015 YTD is to the end of March</a:t>
            </a:r>
            <a:endParaRPr lang="en-CA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22177004"/>
              </p:ext>
            </p:extLst>
          </p:nvPr>
        </p:nvGraphicFramePr>
        <p:xfrm>
          <a:off x="776515" y="1175657"/>
          <a:ext cx="7848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1869140" y="4467550"/>
            <a:ext cx="6745332" cy="914400"/>
          </a:xfrm>
          <a:prstGeom prst="roundRect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198" y="685800"/>
            <a:ext cx="8686801" cy="1025525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cs typeface="Arial" pitchFamily="34" charset="0"/>
              </a:rPr>
              <a:t>Employers’ Overall Experience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with WorkSafeBC</a:t>
            </a:r>
            <a:endParaRPr lang="en-CA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7577890"/>
              </p:ext>
            </p:extLst>
          </p:nvPr>
        </p:nvGraphicFramePr>
        <p:xfrm>
          <a:off x="304800" y="4551873"/>
          <a:ext cx="8309672" cy="1220724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1554480"/>
                <a:gridCol w="749808"/>
                <a:gridCol w="750673"/>
                <a:gridCol w="750673"/>
                <a:gridCol w="750673"/>
                <a:gridCol w="750673"/>
                <a:gridCol w="750673"/>
                <a:gridCol w="750673"/>
                <a:gridCol w="750673"/>
                <a:gridCol w="750673"/>
              </a:tblGrid>
              <a:tr h="420624">
                <a:tc>
                  <a:txBody>
                    <a:bodyPr/>
                    <a:lstStyle/>
                    <a:p>
                      <a:pPr algn="l"/>
                      <a:endParaRPr lang="en-US" sz="1300" b="0" dirty="0">
                        <a:solidFill>
                          <a:srgbClr val="C2C2C2"/>
                        </a:solidFill>
                        <a:latin typeface="+mn-lt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2006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2007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2008</a:t>
                      </a:r>
                      <a:endParaRPr lang="en-CA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2009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2010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2011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2012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2013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Verdana"/>
                        </a:rPr>
                        <a:t>2014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399AE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dirty="0" smtClean="0">
                          <a:solidFill>
                            <a:schemeClr val="accent2"/>
                          </a:solidFill>
                          <a:latin typeface="Verdana"/>
                          <a:cs typeface="Verdana"/>
                        </a:rPr>
                        <a:t>Very Good/Good</a:t>
                      </a:r>
                      <a:endParaRPr lang="en-US" sz="1150" b="1" dirty="0">
                        <a:solidFill>
                          <a:schemeClr val="accent2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81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83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81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79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1" kern="1200" dirty="0" smtClean="0">
                          <a:solidFill>
                            <a:schemeClr val="accent2"/>
                          </a:solidFill>
                          <a:latin typeface="Verdana"/>
                          <a:ea typeface="+mn-ea"/>
                          <a:cs typeface="Verdana"/>
                        </a:rPr>
                        <a:t>82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b="0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Average</a:t>
                      </a:r>
                      <a:endParaRPr lang="en-US" sz="1150" b="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 18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14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374">
                <a:tc>
                  <a:txBody>
                    <a:bodyPr/>
                    <a:lstStyle/>
                    <a:p>
                      <a:pPr algn="l"/>
                      <a:r>
                        <a:rPr lang="en-US" sz="1150" b="0" dirty="0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Poor/Very Poor</a:t>
                      </a:r>
                      <a:endParaRPr lang="en-US" sz="1150" b="0" dirty="0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3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50" b="0" kern="1200" dirty="0" smtClean="0">
                          <a:solidFill>
                            <a:schemeClr val="tx1"/>
                          </a:solidFill>
                          <a:latin typeface="Verdana"/>
                          <a:ea typeface="+mn-ea"/>
                          <a:cs typeface="Verdana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776E64">
                          <a:lumMod val="20000"/>
                          <a:lumOff val="80000"/>
                        </a:srgb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99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 rot="16200000">
            <a:off x="-549198" y="2779252"/>
            <a:ext cx="2944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Verdana"/>
                <a:cs typeface="Verdana"/>
              </a:rPr>
              <a:t>%  of Employers Who Rate Their Overall Experience as Very Good or Good</a:t>
            </a:r>
            <a:endParaRPr lang="en-CA" sz="1400" dirty="0">
              <a:latin typeface="Verdana"/>
              <a:cs typeface="Verdan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6340183"/>
            <a:ext cx="518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Verdana"/>
                <a:cs typeface="Verdana"/>
              </a:rPr>
              <a:t>Columns may not add to 100% due to rounding</a:t>
            </a:r>
            <a:endParaRPr lang="en-CA" sz="1000" dirty="0">
              <a:latin typeface="Verdana"/>
              <a:cs typeface="Verdan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77464D2B-A2BF-944D-B5BC-C78EB9CC30EC}" type="slidenum">
              <a:rPr lang="en-US" smtClean="0"/>
              <a:pPr algn="l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">
  <a:themeElements>
    <a:clrScheme name="WorkSafeBC-Oct18">
      <a:dk1>
        <a:srgbClr val="000000"/>
      </a:dk1>
      <a:lt1>
        <a:srgbClr val="FFFFFF"/>
      </a:lt1>
      <a:dk2>
        <a:srgbClr val="776E64"/>
      </a:dk2>
      <a:lt2>
        <a:srgbClr val="FFFFFF"/>
      </a:lt2>
      <a:accent1>
        <a:srgbClr val="ED8B00"/>
      </a:accent1>
      <a:accent2>
        <a:srgbClr val="6399AE"/>
      </a:accent2>
      <a:accent3>
        <a:srgbClr val="888D30"/>
      </a:accent3>
      <a:accent4>
        <a:srgbClr val="B10508"/>
      </a:accent4>
      <a:accent5>
        <a:srgbClr val="DC4405"/>
      </a:accent5>
      <a:accent6>
        <a:srgbClr val="F1BE48"/>
      </a:accent6>
      <a:hlink>
        <a:srgbClr val="525252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1876</TotalTime>
  <Words>349</Words>
  <Application>Microsoft Office PowerPoint</Application>
  <PresentationFormat>On-screen Show (4:3)</PresentationFormat>
  <Paragraphs>167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PowerPoint Template</vt:lpstr>
      <vt:lpstr>Claims KPI Update</vt:lpstr>
      <vt:lpstr>Short Term Disability Timeliness</vt:lpstr>
      <vt:lpstr>Return-to-Work at 26 weeks</vt:lpstr>
      <vt:lpstr>Short Term Disability – Aged Inventory</vt:lpstr>
      <vt:lpstr>STD Duration (12 month rolling) – All BC</vt:lpstr>
      <vt:lpstr>Vocational Rehabilitation RTW Outcomes</vt:lpstr>
      <vt:lpstr>Injured Workers’ Overall Experience with WorkSafeBC</vt:lpstr>
      <vt:lpstr>Employers’ Overall Experience with WorkSafeBC</vt:lpstr>
    </vt:vector>
  </TitlesOfParts>
  <Company>WorkSafeBC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in Review</dc:title>
  <dc:creator>Susan Maxwell</dc:creator>
  <cp:lastModifiedBy> </cp:lastModifiedBy>
  <cp:revision>184</cp:revision>
  <dcterms:created xsi:type="dcterms:W3CDTF">2015-01-07T18:25:22Z</dcterms:created>
  <dcterms:modified xsi:type="dcterms:W3CDTF">2015-04-30T18:04:55Z</dcterms:modified>
</cp:coreProperties>
</file>