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4"/>
  </p:sldMasterIdLst>
  <p:notesMasterIdLst>
    <p:notesMasterId r:id="rId35"/>
  </p:notesMasterIdLst>
  <p:handoutMasterIdLst>
    <p:handoutMasterId r:id="rId36"/>
  </p:handoutMasterIdLst>
  <p:sldIdLst>
    <p:sldId id="280" r:id="rId5"/>
    <p:sldId id="310" r:id="rId6"/>
    <p:sldId id="303" r:id="rId7"/>
    <p:sldId id="281" r:id="rId8"/>
    <p:sldId id="305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306" r:id="rId17"/>
    <p:sldId id="290" r:id="rId18"/>
    <p:sldId id="307" r:id="rId19"/>
    <p:sldId id="291" r:id="rId20"/>
    <p:sldId id="313" r:id="rId21"/>
    <p:sldId id="317" r:id="rId22"/>
    <p:sldId id="314" r:id="rId23"/>
    <p:sldId id="311" r:id="rId24"/>
    <p:sldId id="312" r:id="rId25"/>
    <p:sldId id="309" r:id="rId26"/>
    <p:sldId id="294" r:id="rId27"/>
    <p:sldId id="295" r:id="rId28"/>
    <p:sldId id="296" r:id="rId29"/>
    <p:sldId id="298" r:id="rId30"/>
    <p:sldId id="299" r:id="rId31"/>
    <p:sldId id="318" r:id="rId32"/>
    <p:sldId id="301" r:id="rId33"/>
    <p:sldId id="302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2" autoAdjust="0"/>
    <p:restoredTop sz="94646" autoAdjust="0"/>
  </p:normalViewPr>
  <p:slideViewPr>
    <p:cSldViewPr snapToGrid="0" snapToObjects="1">
      <p:cViewPr>
        <p:scale>
          <a:sx n="95" d="100"/>
          <a:sy n="95" d="100"/>
        </p:scale>
        <p:origin x="-883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style val="34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71317960907737865"/>
          <c:y val="0.31250000000000067"/>
        </c:manualLayout>
      </c:layout>
      <c:txPr>
        <a:bodyPr/>
        <a:lstStyle/>
        <a:p>
          <a:pPr>
            <a:defRPr sz="1200">
              <a:solidFill>
                <a:srgbClr val="000000"/>
              </a:solidFill>
              <a:latin typeface="Verdana"/>
              <a:cs typeface="Verdana"/>
            </a:defRPr>
          </a:pPr>
          <a:endParaRPr lang="en-US"/>
        </a:p>
      </c:txPr>
    </c:title>
    <c:plotArea>
      <c:layout/>
      <c:doughnutChart>
        <c:varyColors val="1"/>
        <c:ser>
          <c:idx val="2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dPt>
            <c:idx val="3"/>
            <c:spPr>
              <a:solidFill>
                <a:srgbClr val="776E64"/>
              </a:solidFill>
              <a:ln>
                <a:solidFill>
                  <a:srgbClr val="FFFFFF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093579543323435"/>
          <c:y val="0.39410761154855667"/>
          <c:w val="0.17661912868543042"/>
          <c:h val="0.38946333661417332"/>
        </c:manualLayout>
      </c:layout>
      <c:txPr>
        <a:bodyPr/>
        <a:lstStyle/>
        <a:p>
          <a:pPr>
            <a:defRPr sz="1200">
              <a:solidFill>
                <a:srgbClr val="000000"/>
              </a:solidFill>
              <a:latin typeface="Verdana"/>
              <a:cs typeface="Verdana"/>
            </a:defRPr>
          </a:pPr>
          <a:endParaRPr lang="en-US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69502080018448043"/>
          <c:y val="0.33630952380952533"/>
        </c:manualLayout>
      </c:layout>
      <c:txPr>
        <a:bodyPr/>
        <a:lstStyle/>
        <a:p>
          <a:pPr algn="l">
            <a:defRPr sz="1200" b="1">
              <a:solidFill>
                <a:srgbClr val="000000"/>
              </a:solidFill>
              <a:latin typeface="Verdana"/>
              <a:cs typeface="Verdana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dPt>
            <c:idx val="3"/>
            <c:spPr>
              <a:solidFill>
                <a:srgbClr val="776E64"/>
              </a:solidFill>
              <a:ln>
                <a:solidFill>
                  <a:schemeClr val="bg2"/>
                </a:solidFill>
              </a:ln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Lbls>
            <c:showVal val="1"/>
            <c:showLeaderLines val="1"/>
            <c:leaderLines>
              <c:spPr>
                <a:ln>
                  <a:solidFill>
                    <a:srgbClr val="776E64"/>
                  </a:solidFill>
                </a:ln>
              </c:spPr>
            </c:leaderLines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Lbls>
            <c:showVal val="1"/>
            <c:showLeaderLines val="1"/>
            <c:leaderLines>
              <c:spPr>
                <a:ln>
                  <a:solidFill>
                    <a:srgbClr val="776E64"/>
                  </a:solidFill>
                </a:ln>
              </c:spPr>
            </c:leaderLines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7734899529193304"/>
          <c:y val="0.40005999250093699"/>
          <c:w val="0.15416547016208049"/>
          <c:h val="0.29571334833145901"/>
        </c:manualLayout>
      </c:layout>
      <c:spPr>
        <a:ln>
          <a:noFill/>
        </a:ln>
      </c:spPr>
      <c:txPr>
        <a:bodyPr/>
        <a:lstStyle/>
        <a:p>
          <a:pPr>
            <a:defRPr sz="1200">
              <a:solidFill>
                <a:srgbClr val="000000"/>
              </a:solidFill>
              <a:latin typeface="Verdana"/>
              <a:cs typeface="Verdana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ED8B00"/>
              </a:solidFill>
            </a:ln>
          </c:spPr>
          <c:marker>
            <c:symbol val="square"/>
            <c:size val="7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Verdana"/>
                    <a:cs typeface="Verdana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square"/>
            <c:size val="7"/>
          </c:marker>
          <c:dLbls>
            <c:txPr>
              <a:bodyPr/>
              <a:lstStyle/>
              <a:p>
                <a:pPr>
                  <a:defRPr sz="1000">
                    <a:latin typeface="Verdana"/>
                    <a:cs typeface="Verdana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104038400"/>
        <c:axId val="104039936"/>
      </c:lineChart>
      <c:catAx>
        <c:axId val="104038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Verdana"/>
                <a:cs typeface="Verdana"/>
              </a:defRPr>
            </a:pPr>
            <a:endParaRPr lang="en-US"/>
          </a:p>
        </c:txPr>
        <c:crossAx val="104039936"/>
        <c:crosses val="autoZero"/>
        <c:auto val="1"/>
        <c:lblAlgn val="ctr"/>
        <c:lblOffset val="100"/>
      </c:catAx>
      <c:valAx>
        <c:axId val="104039936"/>
        <c:scaling>
          <c:orientation val="minMax"/>
        </c:scaling>
        <c:axPos val="l"/>
        <c:majorGridlines>
          <c:spPr>
            <a:ln>
              <a:solidFill>
                <a:srgbClr val="776E64">
                  <a:lumMod val="60000"/>
                  <a:lumOff val="40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>
                <a:latin typeface="Verdana"/>
                <a:cs typeface="Verdana"/>
              </a:defRPr>
            </a:pPr>
            <a:endParaRPr lang="en-US"/>
          </a:p>
        </c:txPr>
        <c:crossAx val="104038400"/>
        <c:crosses val="autoZero"/>
        <c:crossBetween val="between"/>
      </c:valAx>
      <c:spPr>
        <a:ln>
          <a:noFill/>
        </a:ln>
      </c:spPr>
    </c:plotArea>
    <c:legend>
      <c:legendPos val="r"/>
      <c:txPr>
        <a:bodyPr/>
        <a:lstStyle/>
        <a:p>
          <a:pPr>
            <a:defRPr sz="1200">
              <a:solidFill>
                <a:srgbClr val="000000"/>
              </a:solidFill>
              <a:latin typeface="Verdana"/>
              <a:cs typeface="Verdana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ED8B00"/>
              </a:solidFill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Verdana"/>
                    <a:cs typeface="Verdana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Verdana"/>
                    <a:cs typeface="Verdana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overlap val="100"/>
        <c:axId val="103970304"/>
        <c:axId val="103971840"/>
      </c:barChart>
      <c:catAx>
        <c:axId val="103970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Verdana"/>
                <a:cs typeface="Verdana"/>
              </a:defRPr>
            </a:pPr>
            <a:endParaRPr lang="en-US"/>
          </a:p>
        </c:txPr>
        <c:crossAx val="103971840"/>
        <c:crosses val="autoZero"/>
        <c:auto val="1"/>
        <c:lblAlgn val="ctr"/>
        <c:lblOffset val="100"/>
      </c:catAx>
      <c:valAx>
        <c:axId val="103971840"/>
        <c:scaling>
          <c:orientation val="minMax"/>
        </c:scaling>
        <c:axPos val="l"/>
        <c:majorGridlines>
          <c:spPr>
            <a:ln>
              <a:solidFill>
                <a:srgbClr val="776E64">
                  <a:lumMod val="60000"/>
                  <a:lumOff val="40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>
                <a:latin typeface="Verdana"/>
                <a:cs typeface="Verdana"/>
              </a:defRPr>
            </a:pPr>
            <a:endParaRPr lang="en-US"/>
          </a:p>
        </c:txPr>
        <c:crossAx val="103970304"/>
        <c:crosses val="autoZero"/>
        <c:crossBetween val="between"/>
      </c:valAx>
      <c:spPr>
        <a:ln>
          <a:noFill/>
        </a:ln>
      </c:spPr>
    </c:plotArea>
    <c:legend>
      <c:legendPos val="r"/>
      <c:txPr>
        <a:bodyPr/>
        <a:lstStyle/>
        <a:p>
          <a:pPr>
            <a:defRPr sz="1200">
              <a:solidFill>
                <a:srgbClr val="000000"/>
              </a:solidFill>
              <a:latin typeface="Verdana"/>
              <a:cs typeface="Verdana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ED8B00"/>
              </a:solidFill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Verdana"/>
                    <a:cs typeface="Verdana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Verdana"/>
                    <a:cs typeface="Verdana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03988224"/>
        <c:axId val="104092416"/>
      </c:barChart>
      <c:catAx>
        <c:axId val="103988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Verdana"/>
                <a:cs typeface="Verdana"/>
              </a:defRPr>
            </a:pPr>
            <a:endParaRPr lang="en-US"/>
          </a:p>
        </c:txPr>
        <c:crossAx val="104092416"/>
        <c:crosses val="autoZero"/>
        <c:auto val="1"/>
        <c:lblAlgn val="ctr"/>
        <c:lblOffset val="100"/>
      </c:catAx>
      <c:valAx>
        <c:axId val="104092416"/>
        <c:scaling>
          <c:orientation val="minMax"/>
        </c:scaling>
        <c:axPos val="b"/>
        <c:majorGridlines>
          <c:spPr>
            <a:ln>
              <a:solidFill>
                <a:srgbClr val="776E64">
                  <a:lumMod val="60000"/>
                  <a:lumOff val="40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>
                <a:latin typeface="Verdana"/>
                <a:cs typeface="Verdana"/>
              </a:defRPr>
            </a:pPr>
            <a:endParaRPr lang="en-US"/>
          </a:p>
        </c:txPr>
        <c:crossAx val="103988224"/>
        <c:crosses val="autoZero"/>
        <c:crossBetween val="between"/>
      </c:valAx>
      <c:spPr>
        <a:ln>
          <a:noFill/>
        </a:ln>
      </c:spPr>
    </c:plotArea>
    <c:legend>
      <c:legendPos val="r"/>
      <c:txPr>
        <a:bodyPr/>
        <a:lstStyle/>
        <a:p>
          <a:pPr>
            <a:defRPr sz="1200">
              <a:solidFill>
                <a:srgbClr val="000000"/>
              </a:solidFill>
              <a:latin typeface="Verdana"/>
              <a:cs typeface="Verdana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2D70440-9925-1B49-BBE4-28C250AFA932}" type="datetimeFigureOut">
              <a:rPr lang="en-US" smtClean="0"/>
              <a:pPr/>
              <a:t>2014/04/25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607024F-D508-4145-A542-7B19A68FA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340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22464D0-E667-0945-BFA2-3F7F8454A3DC}" type="datetimeFigureOut">
              <a:rPr lang="en-US" smtClean="0"/>
              <a:pPr/>
              <a:t>2014/04/25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5266334-EC92-C443-9E36-0459805A3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2925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werpoint_wsb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54" y="6358371"/>
            <a:ext cx="1579974" cy="30784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1" y="2160492"/>
            <a:ext cx="8229600" cy="1025525"/>
          </a:xfrm>
        </p:spPr>
        <p:txBody>
          <a:bodyPr anchor="t"/>
          <a:lstStyle>
            <a:lvl1pPr>
              <a:defRPr>
                <a:solidFill>
                  <a:srgbClr val="353436"/>
                </a:solidFill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73439"/>
            <a:ext cx="8229600" cy="1198562"/>
          </a:xfrm>
        </p:spPr>
        <p:txBody>
          <a:bodyPr/>
          <a:lstStyle>
            <a:lvl1pPr marL="0" indent="0" algn="l">
              <a:buNone/>
              <a:defRPr sz="25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dirty="0" smtClean="0"/>
              <a:t>Click to insert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4733637"/>
            <a:ext cx="3710709" cy="1050636"/>
          </a:xfrm>
        </p:spPr>
        <p:txBody>
          <a:bodyPr/>
          <a:lstStyle>
            <a:lvl1pPr marL="0" indent="0">
              <a:buNone/>
              <a:defRPr baseline="0">
                <a:solidFill>
                  <a:srgbClr val="776E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insert date</a:t>
            </a:r>
          </a:p>
        </p:txBody>
      </p:sp>
      <p:pic>
        <p:nvPicPr>
          <p:cNvPr id="6" name="Picture 5" descr="powerpoint_wsb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54" y="6358371"/>
            <a:ext cx="1579974" cy="307847"/>
          </a:xfrm>
          <a:prstGeom prst="rect">
            <a:avLst/>
          </a:prstGeom>
        </p:spPr>
      </p:pic>
      <p:pic>
        <p:nvPicPr>
          <p:cNvPr id="7" name="Picture 6" descr="powerpoint_wsbc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54" y="6358371"/>
            <a:ext cx="1579974" cy="307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2117068308"/>
              </p:ext>
            </p:extLst>
          </p:nvPr>
        </p:nvGraphicFramePr>
        <p:xfrm>
          <a:off x="457201" y="1905000"/>
          <a:ext cx="3802088" cy="381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348107459"/>
              </p:ext>
            </p:extLst>
          </p:nvPr>
        </p:nvGraphicFramePr>
        <p:xfrm>
          <a:off x="457201" y="1905000"/>
          <a:ext cx="3802088" cy="381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row table, mount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1760404136"/>
              </p:ext>
            </p:extLst>
          </p:nvPr>
        </p:nvGraphicFramePr>
        <p:xfrm>
          <a:off x="457199" y="2029767"/>
          <a:ext cx="2743201" cy="17023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1"/>
                <a:gridCol w="742950"/>
              </a:tblGrid>
              <a:tr h="3684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Agenda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Time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9:00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10:00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11:00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row table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572978633"/>
              </p:ext>
            </p:extLst>
          </p:nvPr>
        </p:nvGraphicFramePr>
        <p:xfrm>
          <a:off x="457199" y="2029767"/>
          <a:ext cx="2743201" cy="1702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1"/>
                <a:gridCol w="742950"/>
              </a:tblGrid>
              <a:tr h="3684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Agenda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Time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9:00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10:00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11:00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row table,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729766996"/>
              </p:ext>
            </p:extLst>
          </p:nvPr>
        </p:nvGraphicFramePr>
        <p:xfrm>
          <a:off x="457199" y="2029767"/>
          <a:ext cx="2743201" cy="17023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0251"/>
                <a:gridCol w="742950"/>
              </a:tblGrid>
              <a:tr h="3684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Agenda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Time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9:00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10:00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9:00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column table, mount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035053310"/>
              </p:ext>
            </p:extLst>
          </p:nvPr>
        </p:nvGraphicFramePr>
        <p:xfrm>
          <a:off x="457199" y="2029767"/>
          <a:ext cx="5019825" cy="1702341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261912"/>
                <a:gridCol w="3757913"/>
              </a:tblGrid>
              <a:tr h="567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0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9:00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0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10:00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11:00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column table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470671928"/>
              </p:ext>
            </p:extLst>
          </p:nvPr>
        </p:nvGraphicFramePr>
        <p:xfrm>
          <a:off x="457199" y="2029767"/>
          <a:ext cx="5019825" cy="125769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61912"/>
                <a:gridCol w="3757913"/>
              </a:tblGrid>
              <a:tr h="628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b="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9:00</a:t>
                      </a:r>
                      <a:endParaRPr lang="en-CA" sz="1200" b="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ED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10:00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D8B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column table,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158226999"/>
              </p:ext>
            </p:extLst>
          </p:nvPr>
        </p:nvGraphicFramePr>
        <p:xfrm>
          <a:off x="457199" y="2029767"/>
          <a:ext cx="5019825" cy="1257696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261912"/>
                <a:gridCol w="3757913"/>
              </a:tblGrid>
              <a:tr h="628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9:00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10:00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776E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tal table, mount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162853103"/>
              </p:ext>
            </p:extLst>
          </p:nvPr>
        </p:nvGraphicFramePr>
        <p:xfrm>
          <a:off x="457199" y="2029762"/>
          <a:ext cx="8291267" cy="2146986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757287"/>
                <a:gridCol w="1766990"/>
                <a:gridCol w="1766990"/>
              </a:tblGrid>
              <a:tr h="3684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Agenda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</a:p>
                  </a:txBody>
                  <a:tcPr anchor="ctr"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CA" sz="1200" b="1" dirty="0" smtClean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99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b="1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99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b="1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99AE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tal table,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1185829895"/>
              </p:ext>
            </p:extLst>
          </p:nvPr>
        </p:nvGraphicFramePr>
        <p:xfrm>
          <a:off x="457199" y="2029762"/>
          <a:ext cx="8291267" cy="2146986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4757287"/>
                <a:gridCol w="1766990"/>
                <a:gridCol w="1766990"/>
              </a:tblGrid>
              <a:tr h="3684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Agenda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E2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E2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E2DF"/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endParaRPr lang="en-CA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</a:p>
                  </a:txBody>
                  <a:tcPr anchor="ctr">
                    <a:lnR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776E64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CA" sz="1200" b="1" dirty="0" smtClean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6E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b="1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6E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</a:t>
                      </a:r>
                      <a:endParaRPr lang="en-CA" sz="1200" b="1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399A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6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6E64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1266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baseline="0" dirty="0">
                <a:solidFill>
                  <a:srgbClr val="000000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05000"/>
            <a:ext cx="8291264" cy="4267200"/>
          </a:xfrm>
        </p:spPr>
        <p:txBody>
          <a:bodyPr/>
          <a:lstStyle>
            <a:lvl1pPr marL="0" indent="0">
              <a:buClrTx/>
              <a:buFont typeface="Arial"/>
              <a:buNone/>
              <a:defRPr sz="1600" baseline="0">
                <a:solidFill>
                  <a:srgbClr val="000000"/>
                </a:solidFill>
              </a:defRPr>
            </a:lvl1pPr>
            <a:lvl2pPr marL="457200" indent="0">
              <a:buClrTx/>
              <a:buFont typeface="Arial"/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ClrTx/>
              <a:buFont typeface="Arial"/>
              <a:buNone/>
              <a:defRPr sz="1200">
                <a:solidFill>
                  <a:srgbClr val="000000"/>
                </a:solidFill>
              </a:defRPr>
            </a:lvl3pPr>
            <a:lvl4pPr marL="1371600" indent="0">
              <a:buClrTx/>
              <a:buFont typeface="Arial"/>
              <a:buNone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CA" dirty="0" smtClean="0"/>
              <a:t>Click to insert paragraph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297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534400" cy="6248400"/>
          </a:xfrm>
          <a:prstGeom prst="roundRect">
            <a:avLst/>
          </a:prstGeom>
          <a:noFill/>
          <a:ln w="88900" cmpd="sng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39752" y="4653136"/>
            <a:ext cx="6211416" cy="1025525"/>
          </a:xfr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insert section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405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534400" cy="6248400"/>
          </a:xfrm>
          <a:prstGeom prst="roundRect">
            <a:avLst/>
          </a:prstGeom>
          <a:noFill/>
          <a:ln w="88900" cmpd="sng">
            <a:solidFill>
              <a:schemeClr val="accent1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39752" y="4653136"/>
            <a:ext cx="6211416" cy="1025525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CA" dirty="0" smtClean="0"/>
              <a:t>Click to insert section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600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27"/>
          <p:cNvGrpSpPr/>
          <p:nvPr userDrawn="1"/>
        </p:nvGrpSpPr>
        <p:grpSpPr>
          <a:xfrm>
            <a:off x="3086100" y="1616075"/>
            <a:ext cx="3467100" cy="3570208"/>
            <a:chOff x="3124200" y="2419350"/>
            <a:chExt cx="3467100" cy="3570208"/>
          </a:xfrm>
        </p:grpSpPr>
        <p:sp>
          <p:nvSpPr>
            <p:cNvPr id="5" name="TextBox 4"/>
            <p:cNvSpPr txBox="1"/>
            <p:nvPr/>
          </p:nvSpPr>
          <p:spPr>
            <a:xfrm>
              <a:off x="3124200" y="2514600"/>
              <a:ext cx="3467100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 indent="-619125">
                <a:spcAft>
                  <a:spcPts val="1800"/>
                </a:spcAft>
                <a:buFont typeface="Wingdings" charset="2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Title</a:t>
              </a:r>
            </a:p>
            <a:p>
              <a:pPr marL="714375" indent="-619125">
                <a:spcAft>
                  <a:spcPts val="1800"/>
                </a:spcAft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Title</a:t>
              </a: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Title</a:t>
              </a:r>
            </a:p>
            <a:p>
              <a:pPr marL="714375" indent="-619125">
                <a:buFont typeface="+mj-lt"/>
                <a:buAutoNum type="arabicPlain"/>
              </a:pPr>
              <a:endParaRPr lang="en-US" sz="1400" dirty="0" smtClean="0">
                <a:latin typeface="Verdana"/>
                <a:cs typeface="Verdana"/>
              </a:endParaRP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Title</a:t>
              </a:r>
            </a:p>
            <a:p>
              <a:pPr marL="714375" indent="-619125">
                <a:buFont typeface="+mj-lt"/>
                <a:buAutoNum type="arabicPlain"/>
              </a:pPr>
              <a:endParaRPr lang="en-US" sz="1400" dirty="0" smtClean="0">
                <a:latin typeface="Verdana"/>
                <a:cs typeface="Verdana"/>
              </a:endParaRP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Title</a:t>
              </a:r>
            </a:p>
            <a:p>
              <a:pPr marL="714375" indent="-619125">
                <a:buFont typeface="+mj-lt"/>
                <a:buAutoNum type="arabicPlain"/>
              </a:pPr>
              <a:endParaRPr lang="en-US" sz="1400" dirty="0" smtClean="0">
                <a:latin typeface="Verdana"/>
                <a:cs typeface="Verdana"/>
              </a:endParaRP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Title</a:t>
              </a:r>
            </a:p>
            <a:p>
              <a:pPr marL="714375" indent="-619125">
                <a:buFont typeface="+mj-lt"/>
                <a:buAutoNum type="arabicPlain"/>
              </a:pPr>
              <a:endParaRPr lang="en-US" sz="1400" dirty="0" smtClean="0">
                <a:latin typeface="Verdana"/>
                <a:cs typeface="Verdana"/>
              </a:endParaRP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Title</a:t>
              </a:r>
            </a:p>
            <a:p>
              <a:pPr marL="714375" indent="-619125">
                <a:buFont typeface="+mj-lt"/>
                <a:buAutoNum type="arabicPlain"/>
              </a:pPr>
              <a:endParaRPr lang="en-US" sz="1400" dirty="0" smtClean="0">
                <a:latin typeface="Verdana"/>
                <a:cs typeface="Verdana"/>
              </a:endParaRP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Title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57600" y="2419350"/>
              <a:ext cx="0" cy="357020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25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rgbClr val="8E8676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91264" cy="42672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19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7464D2B-A2BF-944D-B5BC-C78EB9CC30E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7F2F21-2982-FA4A-84C4-3686B3CFD713}" type="datetime1">
              <a:rPr lang="nl-NL" smtClean="0"/>
              <a:pPr/>
              <a:t>25-4-2014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0F7-2AC2-6445-AF9F-35777D82765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0365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1266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baseline="0" dirty="0">
                <a:solidFill>
                  <a:srgbClr val="000000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05000"/>
            <a:ext cx="8291264" cy="4267200"/>
          </a:xfrm>
        </p:spPr>
        <p:txBody>
          <a:bodyPr/>
          <a:lstStyle>
            <a:lvl1pPr marL="182563" indent="-182563">
              <a:buClr>
                <a:schemeClr val="accent1"/>
              </a:buClr>
              <a:buFont typeface="Arial"/>
              <a:buChar char="•"/>
              <a:defRPr sz="1600" baseline="0">
                <a:solidFill>
                  <a:srgbClr val="000000"/>
                </a:solidFill>
              </a:defRPr>
            </a:lvl1pPr>
            <a:lvl2pPr marL="628650" indent="-171450">
              <a:buClr>
                <a:schemeClr val="accent2"/>
              </a:buClr>
              <a:buFont typeface="Arial"/>
              <a:buChar char="•"/>
              <a:defRPr sz="1400">
                <a:solidFill>
                  <a:srgbClr val="000000"/>
                </a:solidFill>
              </a:defRPr>
            </a:lvl2pPr>
            <a:lvl3pPr marL="1073150" indent="-158750">
              <a:buClr>
                <a:schemeClr val="tx2"/>
              </a:buClr>
              <a:buFont typeface="Arial"/>
              <a:buChar char="•"/>
              <a:defRPr sz="1200">
                <a:solidFill>
                  <a:srgbClr val="000000"/>
                </a:solidFill>
              </a:defRPr>
            </a:lvl3pPr>
            <a:lvl4pPr marL="1519238" indent="-147638">
              <a:buClr>
                <a:schemeClr val="accent1"/>
              </a:buClr>
              <a:buFont typeface="Arial"/>
              <a:buChar char="•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CA" dirty="0" smtClean="0"/>
              <a:t>Click to insert list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1"/>
            <a:ext cx="8290584" cy="584074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baseline="0" dirty="0">
                <a:solidFill>
                  <a:srgbClr val="000000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74998"/>
            <a:ext cx="8290582" cy="3966104"/>
          </a:xfrm>
        </p:spPr>
        <p:txBody>
          <a:bodyPr/>
          <a:lstStyle>
            <a:lvl1pPr marL="0" indent="0">
              <a:buClr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ClrTx/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ClrTx/>
              <a:buNone/>
              <a:defRPr sz="1200">
                <a:solidFill>
                  <a:srgbClr val="000000"/>
                </a:solidFill>
              </a:defRPr>
            </a:lvl3pPr>
            <a:lvl4pPr marL="1371600" indent="0">
              <a:buClrTx/>
              <a:buNone/>
              <a:defRPr sz="1000">
                <a:solidFill>
                  <a:srgbClr val="000000"/>
                </a:solidFill>
              </a:defRPr>
            </a:lvl4pPr>
            <a:lvl5pPr>
              <a:defRPr sz="800"/>
            </a:lvl5pPr>
          </a:lstStyle>
          <a:p>
            <a:pPr lvl="0"/>
            <a:r>
              <a:rPr lang="en-CA" dirty="0" smtClean="0"/>
              <a:t>Click to insert paragraph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7199" y="1269875"/>
            <a:ext cx="8290584" cy="719137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CA" dirty="0" smtClean="0"/>
              <a:t>Click to insert subtitle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245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1"/>
            <a:ext cx="8290584" cy="584074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baseline="0" dirty="0">
                <a:solidFill>
                  <a:srgbClr val="000000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74998"/>
            <a:ext cx="8290582" cy="3966104"/>
          </a:xfr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000">
                <a:solidFill>
                  <a:srgbClr val="000000"/>
                </a:solidFill>
              </a:defRPr>
            </a:lvl4pPr>
            <a:lvl5pPr>
              <a:defRPr sz="800"/>
            </a:lvl5pPr>
          </a:lstStyle>
          <a:p>
            <a:pPr lvl="0"/>
            <a:r>
              <a:rPr lang="en-CA" dirty="0" smtClean="0"/>
              <a:t>Click to insert list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7199" y="1269875"/>
            <a:ext cx="8290584" cy="719137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CA" dirty="0" smtClean="0"/>
              <a:t>Click to insert subtitle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ghn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560804374"/>
              </p:ext>
            </p:extLst>
          </p:nvPr>
        </p:nvGraphicFramePr>
        <p:xfrm>
          <a:off x="457200" y="1584308"/>
          <a:ext cx="829151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2092476034"/>
              </p:ext>
            </p:extLst>
          </p:nvPr>
        </p:nvGraphicFramePr>
        <p:xfrm>
          <a:off x="456952" y="1584308"/>
          <a:ext cx="829151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2380046329"/>
              </p:ext>
            </p:extLst>
          </p:nvPr>
        </p:nvGraphicFramePr>
        <p:xfrm>
          <a:off x="457200" y="1905000"/>
          <a:ext cx="829151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 smtClean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685800"/>
            <a:ext cx="8229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insert title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97908"/>
            <a:ext cx="8229600" cy="428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insert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6" r:id="rId7"/>
    <p:sldLayoutId id="2147483695" r:id="rId8"/>
    <p:sldLayoutId id="2147483696" r:id="rId9"/>
    <p:sldLayoutId id="2147483697" r:id="rId10"/>
    <p:sldLayoutId id="2147483698" r:id="rId11"/>
    <p:sldLayoutId id="2147483694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83" r:id="rId20"/>
    <p:sldLayoutId id="2147483684" r:id="rId21"/>
    <p:sldLayoutId id="2147483699" r:id="rId22"/>
    <p:sldLayoutId id="2147483685" r:id="rId23"/>
    <p:sldLayoutId id="2147483700" r:id="rId2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Verdana"/>
          <a:ea typeface="ＭＳ Ｐゴシック" pitchFamily="39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9pPr>
    </p:titleStyle>
    <p:bodyStyle>
      <a:lvl1pPr marL="182563" indent="-182563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Verdana"/>
          <a:ea typeface="ＭＳ Ｐゴシック" pitchFamily="39" charset="-128"/>
          <a:cs typeface="Verdana"/>
        </a:defRPr>
      </a:lvl1pPr>
      <a:lvl2pPr marL="628650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chemeClr val="tx1"/>
          </a:solidFill>
          <a:latin typeface="Verdana"/>
          <a:ea typeface="ＭＳ Ｐゴシック" pitchFamily="39" charset="-128"/>
          <a:cs typeface="Verdana"/>
        </a:defRPr>
      </a:lvl2pPr>
      <a:lvl3pPr marL="1073150" indent="-1587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200" kern="1200">
          <a:solidFill>
            <a:schemeClr val="tx1"/>
          </a:solidFill>
          <a:latin typeface="Verdana"/>
          <a:ea typeface="ＭＳ Ｐゴシック" pitchFamily="39" charset="-128"/>
          <a:cs typeface="Verdana"/>
        </a:defRPr>
      </a:lvl3pPr>
      <a:lvl4pPr marL="1519238" indent="-14763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000" kern="1200">
          <a:solidFill>
            <a:schemeClr val="tx1"/>
          </a:solidFill>
          <a:latin typeface="Verdana"/>
          <a:ea typeface="ＭＳ Ｐゴシック" pitchFamily="39" charset="-128"/>
          <a:cs typeface="Verdana"/>
        </a:defRPr>
      </a:lvl4pPr>
      <a:lvl5pPr marL="2057400" indent="-22860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8E8676"/>
        </a:buClr>
        <a:buFont typeface="Arial" charset="0"/>
        <a:buChar char="•"/>
        <a:defRPr sz="1400" kern="1200">
          <a:solidFill>
            <a:srgbClr val="8E8676"/>
          </a:solidFill>
          <a:latin typeface="Verdana"/>
          <a:ea typeface="ＭＳ Ｐゴシック" pitchFamily="39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csafetycharter.ca/index.php" TargetMode="Externa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1660358"/>
            <a:ext cx="8229600" cy="1713081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AWCBC Safety &amp; Prevention Committee</a:t>
            </a:r>
            <a:b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</a:br>
            <a:endParaRPr lang="en-CA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BC Jurisdictional Update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smtClean="0"/>
              <a:t>April 2014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35516"/>
            <a:ext cx="7548562" cy="5759450"/>
          </a:xfr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4716" y="480110"/>
            <a:ext cx="6199853" cy="5549893"/>
          </a:xfrm>
          <a:noFill/>
          <a:ln>
            <a:solidFill>
              <a:schemeClr val="tx1"/>
            </a:solidFill>
          </a:ln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685799" y="37688"/>
            <a:ext cx="735129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marL="39688"/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Sawmills/Combustible 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Dust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4841" y="601579"/>
            <a:ext cx="6354019" cy="4841707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Certificate of Recognition 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xmlns="" val="2544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85800" y="731673"/>
            <a:ext cx="7772400" cy="4586287"/>
          </a:xfrm>
        </p:spPr>
        <p:txBody>
          <a:bodyPr rIns="132080"/>
          <a:lstStyle/>
          <a:p>
            <a:pPr marL="496888" indent="-457200">
              <a:buClr>
                <a:srgbClr val="92D050"/>
              </a:buClr>
              <a:buSzPct val="115000"/>
              <a:buFont typeface="Calibri" pitchFamily="34" charset="0"/>
              <a:buNone/>
              <a:defRPr/>
            </a:pPr>
            <a:r>
              <a:rPr lang="en-US" sz="2400" b="1" dirty="0" smtClean="0"/>
              <a:t>Certificate of Recognition</a:t>
            </a:r>
          </a:p>
          <a:p>
            <a:pPr marL="496888" indent="-457200">
              <a:buClr>
                <a:srgbClr val="FFC000"/>
              </a:buClr>
              <a:buSzPct val="115000"/>
              <a:defRPr/>
            </a:pPr>
            <a:r>
              <a:rPr lang="en-US" sz="1600" dirty="0" smtClean="0"/>
              <a:t>RTW incentive program frozen on January 2013.</a:t>
            </a:r>
            <a:endParaRPr lang="en-CA" sz="1600" dirty="0" smtClean="0"/>
          </a:p>
          <a:p>
            <a:pPr marL="496888" indent="-457200">
              <a:buClr>
                <a:srgbClr val="FFC000"/>
              </a:buClr>
              <a:buSzPct val="115000"/>
              <a:buNone/>
              <a:defRPr/>
            </a:pPr>
            <a:endParaRPr lang="en-CA" sz="1600" b="1" dirty="0" smtClean="0">
              <a:solidFill>
                <a:srgbClr val="FFC000"/>
              </a:solidFill>
            </a:endParaRPr>
          </a:p>
          <a:p>
            <a:pPr marL="496888" indent="-457200">
              <a:buClr>
                <a:srgbClr val="FFC000"/>
              </a:buClr>
              <a:buSzPct val="115000"/>
              <a:buNone/>
              <a:defRPr/>
            </a:pPr>
            <a:r>
              <a:rPr lang="en-CA" sz="1600" b="1" dirty="0" smtClean="0">
                <a:solidFill>
                  <a:srgbClr val="FFC000"/>
                </a:solidFill>
              </a:rPr>
              <a:t>2013 Plan:  Complete re-build of RTW program</a:t>
            </a:r>
          </a:p>
          <a:p>
            <a:pPr marL="846138" lvl="1" indent="-457200">
              <a:buClr>
                <a:srgbClr val="FFC000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600" dirty="0" smtClean="0"/>
              <a:t>Extensive research  DONE in 2013</a:t>
            </a:r>
          </a:p>
          <a:p>
            <a:pPr marL="846138" lvl="1" indent="-457200">
              <a:buClr>
                <a:srgbClr val="FFC000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600" dirty="0" smtClean="0"/>
              <a:t>Extensive consultation  DONE in 2013</a:t>
            </a:r>
          </a:p>
          <a:p>
            <a:pPr marL="846138" lvl="1" indent="-457200">
              <a:buClr>
                <a:srgbClr val="FFC000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600" dirty="0" smtClean="0"/>
              <a:t>Create new principles and Elements   DONE in 2013</a:t>
            </a:r>
          </a:p>
          <a:p>
            <a:pPr marL="846138" lvl="1" indent="-457200">
              <a:buClr>
                <a:srgbClr val="FFC000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600" dirty="0" smtClean="0"/>
              <a:t>Create new Guideline   UNDER CONSTRUCTION in 2014</a:t>
            </a:r>
          </a:p>
          <a:p>
            <a:pPr marL="846138" lvl="1" indent="-457200">
              <a:buClr>
                <a:srgbClr val="FFC000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600" dirty="0" smtClean="0"/>
              <a:t>Create new Audit Tool    UNDER CONSTRUCTION in 2014</a:t>
            </a:r>
          </a:p>
          <a:p>
            <a:pPr marL="846138" lvl="1" indent="-457200">
              <a:buClr>
                <a:srgbClr val="FFC000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600" dirty="0" smtClean="0"/>
              <a:t>Audit Tool testing – Q3 2014</a:t>
            </a:r>
          </a:p>
          <a:p>
            <a:pPr marL="846138" lvl="1" indent="-457200">
              <a:buClr>
                <a:srgbClr val="FFC000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600" dirty="0" smtClean="0"/>
              <a:t>Audit Tool training – Q4 2014</a:t>
            </a:r>
          </a:p>
          <a:p>
            <a:pPr marL="846138" lvl="1" indent="-457200">
              <a:buClr>
                <a:srgbClr val="FFC000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600" dirty="0" smtClean="0"/>
              <a:t>Roll out....early 2015?</a:t>
            </a:r>
            <a:endParaRPr lang="en-CA" sz="1600" dirty="0" smtClean="0"/>
          </a:p>
          <a:p>
            <a:pPr eaLnBrk="1" hangingPunct="1">
              <a:buClr>
                <a:srgbClr val="8CC63F"/>
              </a:buClr>
              <a:buFont typeface="Calibri" pitchFamily="34" charset="0"/>
              <a:buChar char="+"/>
              <a:defRPr/>
            </a:pPr>
            <a:endParaRPr lang="en-US" sz="2400" dirty="0" smtClean="0"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Confined Spaces Centre of Excellence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xmlns="" val="2544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24589"/>
            <a:ext cx="5327650" cy="5761038"/>
          </a:xfr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HSA Accountability 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xmlns="" val="2544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Accountability, Leading Indicators, and Outcome Reporting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8 Question Safety Culture Survey:  WorkSafeBC is working with Dr. Chris McLeod (UBC’s Partnership for Work, Health &amp; Safety) on pilot in BC</a:t>
            </a:r>
          </a:p>
          <a:p>
            <a:pPr lvl="0"/>
            <a:r>
              <a:rPr lang="en-CA" dirty="0" smtClean="0"/>
              <a:t>ILS Teams – Accountability and Outcomes. New focus on project management for all industry prevention work.</a:t>
            </a:r>
          </a:p>
          <a:p>
            <a:r>
              <a:rPr lang="en-CA" b="1" dirty="0" smtClean="0"/>
              <a:t>Project Mgmt Model: </a:t>
            </a:r>
            <a:r>
              <a:rPr lang="en-CA" dirty="0" smtClean="0"/>
              <a:t>GOAL + WHY + HOW (activities) + Expected Outcome + Measurement + Review</a:t>
            </a:r>
          </a:p>
          <a:p>
            <a:r>
              <a:rPr lang="en-CA" dirty="0" smtClean="0"/>
              <a:t> HSAs:  same project management model as ILS Teams</a:t>
            </a:r>
          </a:p>
          <a:p>
            <a:r>
              <a:rPr lang="en-CA" dirty="0" smtClean="0"/>
              <a:t> April 10 – half-day HSA “Summit” with senior leadership.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675" y="105444"/>
            <a:ext cx="494665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3086100" y="1616075"/>
            <a:ext cx="4317332" cy="3570208"/>
            <a:chOff x="3124200" y="2419350"/>
            <a:chExt cx="4317332" cy="3570208"/>
          </a:xfrm>
        </p:grpSpPr>
        <p:sp>
          <p:nvSpPr>
            <p:cNvPr id="24" name="TextBox 23"/>
            <p:cNvSpPr txBox="1"/>
            <p:nvPr/>
          </p:nvSpPr>
          <p:spPr>
            <a:xfrm>
              <a:off x="3124200" y="2514600"/>
              <a:ext cx="4317332" cy="290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 indent="-619125">
                <a:spcAft>
                  <a:spcPts val="1800"/>
                </a:spcAft>
                <a:buFont typeface="Wingdings" charset="2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Sawmill Explosions</a:t>
              </a: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Combustible Dust</a:t>
              </a:r>
            </a:p>
            <a:p>
              <a:pPr marL="714375" indent="-619125">
                <a:buFont typeface="+mj-lt"/>
                <a:buAutoNum type="arabicPlain"/>
              </a:pPr>
              <a:endParaRPr lang="en-US" sz="1400" dirty="0" smtClean="0">
                <a:latin typeface="Verdana"/>
                <a:cs typeface="Verdana"/>
              </a:endParaRP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Certificate of Recognition</a:t>
              </a:r>
            </a:p>
            <a:p>
              <a:pPr marL="714375" indent="-619125">
                <a:buFont typeface="+mj-lt"/>
                <a:buAutoNum type="arabicPlain"/>
              </a:pPr>
              <a:endParaRPr lang="en-US" sz="1400" dirty="0" smtClean="0">
                <a:latin typeface="Verdana"/>
                <a:cs typeface="Verdana"/>
              </a:endParaRP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Confined Spaces Centre of Excellence</a:t>
              </a:r>
              <a:br>
                <a:rPr lang="en-US" sz="1400" dirty="0" smtClean="0">
                  <a:latin typeface="Verdana"/>
                  <a:cs typeface="Verdana"/>
                </a:rPr>
              </a:br>
              <a:endParaRPr lang="en-US" sz="1400" dirty="0" smtClean="0">
                <a:latin typeface="Verdana"/>
                <a:cs typeface="Verdana"/>
              </a:endParaRP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HSA Accountability</a:t>
              </a:r>
            </a:p>
            <a:p>
              <a:pPr marL="714375" indent="-619125">
                <a:buFont typeface="+mj-lt"/>
                <a:buAutoNum type="arabicPlain"/>
              </a:pPr>
              <a:endParaRPr lang="en-US" sz="1400" dirty="0" smtClean="0">
                <a:latin typeface="Verdana"/>
                <a:cs typeface="Verdana"/>
              </a:endParaRP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BC Safety Charter</a:t>
              </a:r>
            </a:p>
            <a:p>
              <a:pPr marL="714375" indent="-619125">
                <a:buFont typeface="+mj-lt"/>
                <a:buAutoNum type="arabicPlain"/>
              </a:pPr>
              <a:endParaRPr lang="en-US" sz="1400" dirty="0" smtClean="0">
                <a:latin typeface="Verdana"/>
                <a:cs typeface="Verdana"/>
              </a:endParaRPr>
            </a:p>
            <a:p>
              <a:pPr marL="714375" indent="-619125">
                <a:buFont typeface="+mj-lt"/>
                <a:buAutoNum type="arabicPlain"/>
              </a:pPr>
              <a:r>
                <a:rPr lang="en-US" sz="1400" dirty="0" smtClean="0">
                  <a:latin typeface="Verdana"/>
                  <a:cs typeface="Verdana"/>
                </a:rPr>
                <a:t>Risk Analysis Unit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657600" y="2419350"/>
              <a:ext cx="0" cy="357020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7675" y="685800"/>
            <a:ext cx="8458200" cy="1025525"/>
          </a:xfrm>
        </p:spPr>
        <p:txBody>
          <a:bodyPr/>
          <a:lstStyle/>
          <a:p>
            <a:pPr algn="l">
              <a:tabLst>
                <a:tab pos="97155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01099" y="6356350"/>
            <a:ext cx="342901" cy="365125"/>
          </a:xfrm>
        </p:spPr>
        <p:txBody>
          <a:bodyPr/>
          <a:lstStyle/>
          <a:p>
            <a:fld id="{5D855D34-E11B-BE40-8E40-1CF69A63AE91}" type="slidenum">
              <a:rPr lang="en-US" sz="800" smtClean="0">
                <a:solidFill>
                  <a:schemeClr val="tx1"/>
                </a:solidFill>
              </a:rPr>
              <a:pPr/>
              <a:t>2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BC Safety Charter 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xmlns="" val="2544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85800" y="2374231"/>
            <a:ext cx="7772400" cy="3801979"/>
          </a:xfrm>
        </p:spPr>
        <p:txBody>
          <a:bodyPr rIns="132080"/>
          <a:lstStyle/>
          <a:p>
            <a:pPr>
              <a:buFont typeface="Calibri" pitchFamily="34" charset="0"/>
              <a:buNone/>
            </a:pPr>
            <a:r>
              <a:rPr lang="en-GB" sz="1600" b="1" dirty="0" smtClean="0">
                <a:solidFill>
                  <a:srgbClr val="FFC000"/>
                </a:solidFill>
              </a:rPr>
              <a:t>Purpose:</a:t>
            </a:r>
            <a:endParaRPr lang="en-CA" sz="1600" b="1" dirty="0" smtClean="0">
              <a:solidFill>
                <a:srgbClr val="FFC000"/>
              </a:solidFill>
            </a:endParaRPr>
          </a:p>
          <a:p>
            <a:pPr>
              <a:buFont typeface="Calibri" pitchFamily="34" charset="0"/>
              <a:buNone/>
            </a:pPr>
            <a:r>
              <a:rPr lang="en-GB" sz="1600" dirty="0" smtClean="0"/>
              <a:t>	To bring together CEOs who understand that effective management of health and safety is </a:t>
            </a:r>
            <a:r>
              <a:rPr lang="en-GB" sz="1600" i="1" dirty="0" smtClean="0"/>
              <a:t>essential</a:t>
            </a:r>
            <a:r>
              <a:rPr lang="en-GB" sz="1600" dirty="0" smtClean="0"/>
              <a:t> to the long term profitability and sustainability of their companies and spread the message to other corporate leaders </a:t>
            </a:r>
          </a:p>
          <a:p>
            <a:pPr>
              <a:buFont typeface="Calibri" pitchFamily="34" charset="0"/>
              <a:buNone/>
            </a:pPr>
            <a:endParaRPr lang="en-GB" sz="1600" dirty="0" smtClean="0"/>
          </a:p>
          <a:p>
            <a:pPr>
              <a:buClr>
                <a:srgbClr val="FFC000"/>
              </a:buClr>
            </a:pPr>
            <a:r>
              <a:rPr lang="en-US" sz="1600" dirty="0" smtClean="0"/>
              <a:t>Continues to grow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As of April 2014 – 112 signatories from 107 organizations. </a:t>
            </a:r>
            <a:endParaRPr lang="en-CA" sz="1600" dirty="0" smtClean="0"/>
          </a:p>
          <a:p>
            <a:pPr>
              <a:buFont typeface="Calibri" pitchFamily="34" charset="0"/>
              <a:buNone/>
            </a:pPr>
            <a:endParaRPr lang="en-CA" sz="1600" dirty="0" smtClean="0"/>
          </a:p>
          <a:p>
            <a:pPr eaLnBrk="1" hangingPunct="1">
              <a:buClr>
                <a:srgbClr val="8CC63F"/>
              </a:buClr>
              <a:buFont typeface="Calibri" pitchFamily="34" charset="0"/>
              <a:buChar char="+"/>
            </a:pPr>
            <a:endParaRPr lang="en-US" sz="2400" dirty="0" smtClean="0">
              <a:latin typeface="Arial" pitchFamily="34" charset="0"/>
              <a:sym typeface="Arial" pitchFamily="34" charset="0"/>
            </a:endParaRPr>
          </a:p>
        </p:txBody>
      </p:sp>
      <p:pic>
        <p:nvPicPr>
          <p:cNvPr id="5" name="Picture 4" descr="http://www.bcsafetycharter.ca/templates/yoo_nano2/styles/wide/images/bcsc-logo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4706" y="671617"/>
            <a:ext cx="3883693" cy="138712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Risk Analysis Unit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xmlns="" val="2544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7772400" cy="4691063"/>
          </a:xfrm>
        </p:spPr>
        <p:txBody>
          <a:bodyPr rIns="132080"/>
          <a:lstStyle/>
          <a:p>
            <a:pPr eaLnBrk="1" hangingPunct="1">
              <a:buClr>
                <a:srgbClr val="8CC63F"/>
              </a:buClr>
              <a:buSzPct val="110000"/>
              <a:buFont typeface="Arial" pitchFamily="34" charset="0"/>
              <a:buChar char="•"/>
            </a:pPr>
            <a:endParaRPr lang="en-US" sz="1600" b="1" dirty="0" smtClean="0"/>
          </a:p>
          <a:p>
            <a:pPr eaLnBrk="1" hangingPunct="1">
              <a:buClr>
                <a:srgbClr val="FFC000"/>
              </a:buClr>
              <a:buSzPct val="110000"/>
              <a:buFont typeface="Arial" pitchFamily="34" charset="0"/>
              <a:buChar char="•"/>
            </a:pPr>
            <a:r>
              <a:rPr lang="en-US" sz="1600" b="1" dirty="0" smtClean="0"/>
              <a:t>Malcolm K. Sparrow</a:t>
            </a:r>
            <a:r>
              <a:rPr lang="en-US" sz="1600" dirty="0" smtClean="0"/>
              <a:t>: Professor of the Practice of Public Management at Harvard, expert on regulatory process, regulation design, risk management, etc…</a:t>
            </a:r>
          </a:p>
          <a:p>
            <a:pPr eaLnBrk="1" hangingPunct="1">
              <a:buClr>
                <a:srgbClr val="FFC000"/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sym typeface="Arial" pitchFamily="34" charset="0"/>
              </a:rPr>
              <a:t>Worked with WorkSafeBC in 2013 to review our Prevention program</a:t>
            </a:r>
          </a:p>
          <a:p>
            <a:pPr eaLnBrk="1" hangingPunct="1">
              <a:buClr>
                <a:srgbClr val="FFC000"/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sym typeface="Arial" pitchFamily="34" charset="0"/>
              </a:rPr>
              <a:t>Question: How to foresee and devise Prevention strategies around catastrophes that have not yet happened?  </a:t>
            </a:r>
          </a:p>
          <a:p>
            <a:pPr eaLnBrk="1" hangingPunct="1">
              <a:buClr>
                <a:srgbClr val="FFC000"/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sym typeface="Arial" pitchFamily="34" charset="0"/>
              </a:rPr>
              <a:t>Claims data </a:t>
            </a:r>
            <a:r>
              <a:rPr lang="en-US" sz="1600" dirty="0" err="1" smtClean="0">
                <a:sym typeface="Arial" pitchFamily="34" charset="0"/>
              </a:rPr>
              <a:t>vs</a:t>
            </a:r>
            <a:r>
              <a:rPr lang="en-US" sz="1600" dirty="0" smtClean="0">
                <a:sym typeface="Arial" pitchFamily="34" charset="0"/>
              </a:rPr>
              <a:t> ?</a:t>
            </a:r>
          </a:p>
          <a:p>
            <a:pPr eaLnBrk="1" hangingPunct="1">
              <a:buClr>
                <a:srgbClr val="8CC63F"/>
              </a:buClr>
              <a:buSzPct val="110000"/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685800" y="493068"/>
            <a:ext cx="41338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Prevention Review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86518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Risk Analysis Unit</a:t>
            </a:r>
            <a:endParaRPr lang="en-CA" b="1" dirty="0" smtClean="0">
              <a:solidFill>
                <a:schemeClr val="tx1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765175"/>
            <a:ext cx="7772400" cy="5688013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1600" dirty="0" smtClean="0"/>
              <a:t>First new initiative arising out of Sparrow report January 2014</a:t>
            </a:r>
          </a:p>
          <a:p>
            <a:pPr>
              <a:buFont typeface="Calibri" pitchFamily="34" charset="0"/>
              <a:buNone/>
            </a:pPr>
            <a:endParaRPr lang="en-CA" sz="1600" u="sng" dirty="0" smtClean="0"/>
          </a:p>
          <a:p>
            <a:pPr>
              <a:buFont typeface="Calibri" pitchFamily="34" charset="0"/>
              <a:buNone/>
            </a:pPr>
            <a:r>
              <a:rPr lang="en-CA" sz="2400" dirty="0" smtClean="0">
                <a:solidFill>
                  <a:srgbClr val="FFC000"/>
                </a:solidFill>
              </a:rPr>
              <a:t>The role of the Risk Analysis Unit is to:</a:t>
            </a:r>
          </a:p>
          <a:p>
            <a:pPr>
              <a:buClr>
                <a:srgbClr val="FFC000"/>
              </a:buClr>
            </a:pPr>
            <a:r>
              <a:rPr lang="en-CA" sz="1600" dirty="0" smtClean="0"/>
              <a:t>Identify non-aligned risks </a:t>
            </a:r>
            <a:r>
              <a:rPr lang="en-CA" sz="1600" i="1" dirty="0" smtClean="0"/>
              <a:t>before the harm is done</a:t>
            </a:r>
          </a:p>
          <a:p>
            <a:pPr>
              <a:buClr>
                <a:srgbClr val="FFC000"/>
              </a:buClr>
            </a:pPr>
            <a:r>
              <a:rPr lang="en-CA" sz="1600" dirty="0" smtClean="0"/>
              <a:t>Develop new approaches to reducing those risks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Consider under-served aligned risks</a:t>
            </a:r>
            <a:endParaRPr lang="en-CA" sz="1600" dirty="0" smtClean="0"/>
          </a:p>
          <a:p>
            <a:endParaRPr lang="en-CA" dirty="0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799" y="1010653"/>
            <a:ext cx="8345906" cy="5111750"/>
          </a:xfrm>
        </p:spPr>
        <p:txBody>
          <a:bodyPr/>
          <a:lstStyle/>
          <a:p>
            <a:pPr>
              <a:buFont typeface="Calibri" pitchFamily="34" charset="0"/>
              <a:buNone/>
            </a:pPr>
            <a:r>
              <a:rPr lang="en-US" sz="1600" dirty="0" smtClean="0"/>
              <a:t>Non-aligned risks are those risks for which claims are not an effective indicator for importance:</a:t>
            </a:r>
          </a:p>
          <a:p>
            <a:pPr>
              <a:buNone/>
            </a:pPr>
            <a:endParaRPr lang="en-US" sz="1600" b="1" i="1" dirty="0" smtClean="0"/>
          </a:p>
          <a:p>
            <a:pPr>
              <a:buNone/>
            </a:pPr>
            <a:r>
              <a:rPr lang="en-US" sz="1600" b="1" i="1" dirty="0" smtClean="0"/>
              <a:t>1. </a:t>
            </a:r>
            <a:r>
              <a:rPr lang="en-US" sz="1600" b="1" dirty="0" smtClean="0"/>
              <a:t>Serious but non-monetary losses</a:t>
            </a:r>
          </a:p>
          <a:p>
            <a:pPr lvl="1">
              <a:buClr>
                <a:srgbClr val="FFC000"/>
              </a:buClr>
            </a:pPr>
            <a:r>
              <a:rPr lang="en-US" sz="1600" dirty="0" smtClean="0"/>
              <a:t>Where there are many years between the initial cause of harm and the onset</a:t>
            </a:r>
          </a:p>
          <a:p>
            <a:pPr>
              <a:buNone/>
            </a:pPr>
            <a:r>
              <a:rPr lang="en-US" sz="1600" b="1" i="1" dirty="0" smtClean="0"/>
              <a:t>2. Slow acting harms</a:t>
            </a:r>
          </a:p>
          <a:p>
            <a:pPr lvl="1">
              <a:buClr>
                <a:srgbClr val="FFC000"/>
              </a:buClr>
            </a:pPr>
            <a:r>
              <a:rPr lang="en-US" sz="1600" dirty="0" smtClean="0"/>
              <a:t>Where there are many years between the initial cause of harm and the onset</a:t>
            </a:r>
          </a:p>
          <a:p>
            <a:pPr>
              <a:buNone/>
            </a:pPr>
            <a:r>
              <a:rPr lang="en-US" sz="1600" b="1" i="1" dirty="0" smtClean="0"/>
              <a:t>3. Catastrophic risks</a:t>
            </a:r>
          </a:p>
          <a:p>
            <a:pPr lvl="1">
              <a:buClr>
                <a:srgbClr val="FFC000"/>
              </a:buClr>
            </a:pPr>
            <a:r>
              <a:rPr lang="en-US" sz="1600" dirty="0" smtClean="0"/>
              <a:t>Risks that seldom materialize but have the potential to cause widespread damage or loss of life</a:t>
            </a:r>
          </a:p>
          <a:p>
            <a:pPr>
              <a:buNone/>
            </a:pPr>
            <a:endParaRPr lang="en-US" sz="1600" dirty="0" smtClean="0"/>
          </a:p>
          <a:p>
            <a:endParaRPr lang="en-CA" sz="16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00371"/>
            <a:ext cx="77724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ＭＳ Ｐゴシック" pitchFamily="39" charset="-128"/>
                <a:cs typeface="Verdana"/>
              </a:rPr>
              <a:t>Non- Aligned Risks</a:t>
            </a:r>
            <a:endParaRPr kumimoji="0" lang="en-CA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ＭＳ Ｐゴシック" pitchFamily="39" charset="-128"/>
              <a:cs typeface="Verdana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33662" y="1598151"/>
            <a:ext cx="8291264" cy="4267200"/>
          </a:xfrm>
        </p:spPr>
        <p:txBody>
          <a:bodyPr/>
          <a:lstStyle/>
          <a:p>
            <a:pPr>
              <a:buNone/>
            </a:pPr>
            <a:r>
              <a:rPr lang="en-US" sz="1600" b="1" i="1" dirty="0" smtClean="0"/>
              <a:t>4. Invisible Risks</a:t>
            </a:r>
          </a:p>
          <a:p>
            <a:pPr lvl="1">
              <a:buClr>
                <a:srgbClr val="FFC000"/>
              </a:buClr>
            </a:pPr>
            <a:r>
              <a:rPr lang="en-US" sz="1600" dirty="0" smtClean="0"/>
              <a:t>Risks that aren’t fully revealed and may be hard to detect</a:t>
            </a:r>
          </a:p>
          <a:p>
            <a:pPr>
              <a:buNone/>
            </a:pPr>
            <a:endParaRPr lang="en-US" sz="1600" b="1" i="1" dirty="0" smtClean="0"/>
          </a:p>
          <a:p>
            <a:pPr>
              <a:buNone/>
            </a:pPr>
            <a:r>
              <a:rPr lang="en-US" sz="1600" b="1" i="1" dirty="0" smtClean="0"/>
              <a:t>5. Conscious opponents</a:t>
            </a:r>
          </a:p>
          <a:p>
            <a:pPr lvl="1">
              <a:buClr>
                <a:srgbClr val="FFC000"/>
              </a:buClr>
            </a:pPr>
            <a:r>
              <a:rPr lang="en-US" sz="1400" dirty="0" smtClean="0"/>
              <a:t>Risks created by people who deliberately seek to avoid regulatory measures</a:t>
            </a:r>
          </a:p>
          <a:p>
            <a:pPr>
              <a:buNone/>
            </a:pPr>
            <a:endParaRPr lang="en-US" sz="1600" b="1" i="1" dirty="0" smtClean="0"/>
          </a:p>
          <a:p>
            <a:pPr>
              <a:buNone/>
            </a:pPr>
            <a:r>
              <a:rPr lang="en-US" sz="1600" b="1" i="1" dirty="0" smtClean="0"/>
              <a:t>6. Emerging Risks</a:t>
            </a:r>
          </a:p>
          <a:p>
            <a:pPr lvl="1">
              <a:buClr>
                <a:srgbClr val="FFC000"/>
              </a:buClr>
            </a:pPr>
            <a:r>
              <a:rPr lang="en-US" sz="1400" dirty="0" smtClean="0"/>
              <a:t>Long term, uncertain trends that aren’t urgent yet, but may be important</a:t>
            </a:r>
            <a:endParaRPr lang="en-CA" sz="1400" dirty="0" smtClean="0"/>
          </a:p>
          <a:p>
            <a:pPr lvl="1">
              <a:buNone/>
            </a:pPr>
            <a:endParaRPr lang="en-CA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732964"/>
            <a:ext cx="77724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ＭＳ Ｐゴシック" pitchFamily="39" charset="-128"/>
              <a:cs typeface="Verdana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7772400" cy="5256212"/>
          </a:xfrm>
        </p:spPr>
        <p:txBody>
          <a:bodyPr/>
          <a:lstStyle/>
          <a:p>
            <a:pPr>
              <a:buFont typeface="Calibri" pitchFamily="34" charset="0"/>
              <a:buNone/>
            </a:pPr>
            <a:r>
              <a:rPr lang="en-US" sz="1600" b="1" dirty="0" smtClean="0">
                <a:solidFill>
                  <a:srgbClr val="FFC000"/>
                </a:solidFill>
              </a:rPr>
              <a:t>Aligned Risk Data (</a:t>
            </a:r>
            <a:r>
              <a:rPr lang="en-US" sz="1600" b="1" i="1" dirty="0" smtClean="0">
                <a:solidFill>
                  <a:srgbClr val="FFC000"/>
                </a:solidFill>
              </a:rPr>
              <a:t>reactive</a:t>
            </a:r>
            <a:r>
              <a:rPr lang="en-US" sz="1600" b="1" dirty="0" smtClean="0">
                <a:solidFill>
                  <a:srgbClr val="FFC000"/>
                </a:solidFill>
              </a:rPr>
              <a:t>):</a:t>
            </a:r>
            <a:endParaRPr lang="en-CA" sz="1600" b="1" dirty="0" smtClean="0">
              <a:solidFill>
                <a:srgbClr val="FFC000"/>
              </a:solidFill>
            </a:endParaRPr>
          </a:p>
          <a:p>
            <a:pPr lvl="1">
              <a:buClr>
                <a:srgbClr val="FFC000"/>
              </a:buClr>
            </a:pPr>
            <a:r>
              <a:rPr lang="en-US" sz="1600" dirty="0" smtClean="0"/>
              <a:t>Claims</a:t>
            </a:r>
          </a:p>
          <a:p>
            <a:pPr lvl="1">
              <a:buClr>
                <a:srgbClr val="FFC000"/>
              </a:buClr>
            </a:pPr>
            <a:r>
              <a:rPr lang="en-US" sz="1600" dirty="0" smtClean="0"/>
              <a:t>Incidents </a:t>
            </a:r>
          </a:p>
          <a:p>
            <a:pPr lvl="1">
              <a:buClr>
                <a:srgbClr val="FFC000"/>
              </a:buClr>
            </a:pPr>
            <a:r>
              <a:rPr lang="en-US" sz="1600" dirty="0" smtClean="0"/>
              <a:t>Near misses</a:t>
            </a:r>
          </a:p>
          <a:p>
            <a:pPr lvl="1">
              <a:buClr>
                <a:srgbClr val="FFC000"/>
              </a:buClr>
            </a:pPr>
            <a:r>
              <a:rPr lang="en-US" sz="1600" dirty="0" smtClean="0"/>
              <a:t>First aid reports </a:t>
            </a:r>
          </a:p>
          <a:p>
            <a:pPr lvl="1">
              <a:buClr>
                <a:srgbClr val="FFC000"/>
              </a:buClr>
            </a:pPr>
            <a:endParaRPr lang="en-US" sz="1600" dirty="0" smtClean="0"/>
          </a:p>
          <a:p>
            <a:pPr>
              <a:buFont typeface="Calibri" pitchFamily="34" charset="0"/>
              <a:buNone/>
            </a:pPr>
            <a:r>
              <a:rPr lang="en-US" sz="1600" b="1" dirty="0" smtClean="0">
                <a:solidFill>
                  <a:srgbClr val="FFC000"/>
                </a:solidFill>
              </a:rPr>
              <a:t>Unaligned Risk Data (</a:t>
            </a:r>
            <a:r>
              <a:rPr lang="en-US" sz="1600" b="1" i="1" dirty="0" smtClean="0">
                <a:solidFill>
                  <a:srgbClr val="FFC000"/>
                </a:solidFill>
              </a:rPr>
              <a:t>proactive</a:t>
            </a:r>
            <a:r>
              <a:rPr lang="en-US" sz="1600" b="1" dirty="0" smtClean="0">
                <a:solidFill>
                  <a:srgbClr val="FFC000"/>
                </a:solidFill>
              </a:rPr>
              <a:t>):</a:t>
            </a:r>
            <a:endParaRPr lang="en-CA" sz="1600" b="1" dirty="0" smtClean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</a:pPr>
            <a:r>
              <a:rPr lang="en-US" sz="1600" dirty="0" smtClean="0"/>
              <a:t>Experience from prevention officers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Experience from industry professionals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Incidents nationally or internationally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Emerging trends in disease data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Emerging safety issues previously unknown 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Horizon issues – what is coming at us in the future</a:t>
            </a:r>
          </a:p>
          <a:p>
            <a:pPr lvl="1">
              <a:buClr>
                <a:srgbClr val="FFC000"/>
              </a:buClr>
            </a:pPr>
            <a:endParaRPr lang="en-US" sz="1600" dirty="0" smtClean="0"/>
          </a:p>
          <a:p>
            <a:pPr>
              <a:buFont typeface="Calibri" pitchFamily="34" charset="0"/>
              <a:buNone/>
            </a:pPr>
            <a:endParaRPr lang="en-CA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476251"/>
            <a:ext cx="77724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ＭＳ Ｐゴシック" pitchFamily="39" charset="-128"/>
                <a:cs typeface="Verdana"/>
              </a:rPr>
              <a:t>Risk Identification &amp;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ＭＳ Ｐゴシック" pitchFamily="39" charset="-128"/>
                <a:cs typeface="Verdana"/>
              </a:rPr>
              <a:t> Analysis</a:t>
            </a:r>
            <a:endParaRPr kumimoji="0" lang="en-CA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ＭＳ Ｐゴシック" pitchFamily="39" charset="-128"/>
              <a:cs typeface="Verdana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Stepped assessment process/criteria</a:t>
            </a:r>
            <a:endParaRPr lang="en-CA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199" y="1600200"/>
            <a:ext cx="8418167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1900" b="1" dirty="0" smtClean="0">
                <a:solidFill>
                  <a:srgbClr val="FFC000"/>
                </a:solidFill>
              </a:rPr>
              <a:t>First level</a:t>
            </a:r>
          </a:p>
          <a:p>
            <a:pPr marL="0" indent="0">
              <a:lnSpc>
                <a:spcPct val="50000"/>
              </a:lnSpc>
              <a:buNone/>
            </a:pPr>
            <a:endParaRPr lang="en-CA" dirty="0"/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CA" sz="2000" b="1" dirty="0" smtClean="0"/>
              <a:t>Hypothesis: </a:t>
            </a:r>
            <a:r>
              <a:rPr lang="en-CA" sz="2000" dirty="0" smtClean="0"/>
              <a:t>What is the risk?</a:t>
            </a:r>
            <a:endParaRPr lang="en-CA" sz="2000" b="1" dirty="0" smtClean="0"/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CA" sz="2000" b="1" dirty="0"/>
              <a:t>Scope</a:t>
            </a:r>
            <a:r>
              <a:rPr lang="en-CA" sz="2000" dirty="0"/>
              <a:t>: Is this risk within scope of </a:t>
            </a:r>
            <a:r>
              <a:rPr lang="en-CA" sz="2000" dirty="0" smtClean="0"/>
              <a:t>RAU? 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CA" sz="2000" b="1" dirty="0" smtClean="0"/>
              <a:t>Familiarity</a:t>
            </a:r>
            <a:r>
              <a:rPr lang="en-CA" sz="2000" dirty="0"/>
              <a:t>: How well do we understand the risk? </a:t>
            </a:r>
            <a:r>
              <a:rPr lang="en-CA" sz="2000" dirty="0" smtClean="0"/>
              <a:t>A little or well?			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CA" sz="2000" b="1" dirty="0" smtClean="0"/>
              <a:t>Importance</a:t>
            </a:r>
            <a:r>
              <a:rPr lang="en-CA" sz="2000" dirty="0" smtClean="0"/>
              <a:t>: How important is this risk?	</a:t>
            </a:r>
          </a:p>
          <a:p>
            <a:pPr marL="1143000" lvl="2" indent="-342900">
              <a:buClr>
                <a:srgbClr val="FFC000"/>
              </a:buClr>
              <a:buNone/>
            </a:pPr>
            <a:r>
              <a:rPr lang="en-CA" sz="1600" dirty="0"/>
              <a:t>Criteria 1: potential for fatalities</a:t>
            </a:r>
          </a:p>
          <a:p>
            <a:pPr marL="1143000" lvl="2" indent="-342900">
              <a:buClr>
                <a:srgbClr val="FFC000"/>
              </a:buClr>
              <a:buNone/>
            </a:pPr>
            <a:r>
              <a:rPr lang="en-CA" sz="1600" dirty="0"/>
              <a:t>Criteria 2: potential for serious </a:t>
            </a:r>
            <a:r>
              <a:rPr lang="en-CA" sz="1600" dirty="0" smtClean="0"/>
              <a:t>injuries</a:t>
            </a:r>
          </a:p>
          <a:p>
            <a:pPr marL="1143000" lvl="2" indent="-342900">
              <a:buClr>
                <a:srgbClr val="FFC000"/>
              </a:buClr>
              <a:buNone/>
            </a:pPr>
            <a:r>
              <a:rPr lang="en-US" sz="1600" dirty="0" smtClean="0"/>
              <a:t>Criteria 3: catastrophic risk</a:t>
            </a:r>
            <a:endParaRPr lang="en-CA" sz="1600" dirty="0"/>
          </a:p>
          <a:p>
            <a:pPr marL="1143000" lvl="2" indent="-342900">
              <a:buClr>
                <a:srgbClr val="FFC000"/>
              </a:buClr>
              <a:buNone/>
            </a:pPr>
            <a:r>
              <a:rPr lang="en-CA" sz="1600" dirty="0" smtClean="0"/>
              <a:t>Criteria 3: reputational risk</a:t>
            </a:r>
            <a:endParaRPr lang="en-CA" sz="1600" dirty="0"/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CA" sz="2000" b="1" dirty="0" smtClean="0"/>
              <a:t>Urgency</a:t>
            </a:r>
            <a:r>
              <a:rPr lang="en-CA" sz="2000" dirty="0" smtClean="0"/>
              <a:t>: How urgent is this risk?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CA" sz="2000" b="1" dirty="0" smtClean="0"/>
              <a:t>Link: </a:t>
            </a:r>
            <a:r>
              <a:rPr lang="en-CA" sz="2000" dirty="0" smtClean="0"/>
              <a:t>Does the risk fit with current priorities of RAU / other parts of org?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endParaRPr lang="en-CA" sz="2000" b="1" dirty="0" smtClean="0"/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CA" sz="2000" b="1" dirty="0" smtClean="0"/>
              <a:t>Assessment 1: </a:t>
            </a:r>
            <a:r>
              <a:rPr lang="en-CA" sz="2000" dirty="0" smtClean="0"/>
              <a:t>Do we continue assessing</a:t>
            </a:r>
            <a:r>
              <a:rPr lang="en-CA" sz="2000" b="1" dirty="0" smtClean="0"/>
              <a:t> </a:t>
            </a:r>
            <a:r>
              <a:rPr lang="en-CA" sz="2000" dirty="0" smtClean="0"/>
              <a:t>this risk?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0F7-2AC2-6445-AF9F-35777D827655}" type="slidenum">
              <a:rPr lang="en-CA" smtClean="0"/>
              <a:pPr/>
              <a:t>28</a:t>
            </a:fld>
            <a:endParaRPr lang="en-CA" dirty="0"/>
          </a:p>
        </p:txBody>
      </p:sp>
      <p:sp>
        <p:nvSpPr>
          <p:cNvPr id="8" name="Pijl omlaag 7"/>
          <p:cNvSpPr/>
          <p:nvPr/>
        </p:nvSpPr>
        <p:spPr>
          <a:xfrm>
            <a:off x="976849" y="5431010"/>
            <a:ext cx="460514" cy="29309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328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85800" y="1090867"/>
            <a:ext cx="7772400" cy="4608512"/>
          </a:xfrm>
        </p:spPr>
        <p:txBody>
          <a:bodyPr/>
          <a:lstStyle/>
          <a:p>
            <a:pPr>
              <a:buFont typeface="Calibri" pitchFamily="34" charset="0"/>
              <a:buNone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600" dirty="0" smtClean="0"/>
              <a:t>Establish mechanism/approach to develop unique mitigation </a:t>
            </a:r>
            <a:r>
              <a:rPr lang="en-CA" sz="1600" dirty="0" smtClean="0"/>
              <a:t>approaches that take into account the size and shape of the risk as well as the frequency and drivers</a:t>
            </a:r>
            <a:endParaRPr lang="en-US" sz="16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1600" dirty="0" smtClean="0"/>
              <a:t>Develop enforcement framework with field officers</a:t>
            </a:r>
            <a:endParaRPr lang="en-CA" sz="1600" dirty="0" smtClean="0"/>
          </a:p>
          <a:p>
            <a:pPr>
              <a:buFont typeface="Calibri" pitchFamily="34" charset="0"/>
              <a:buNone/>
            </a:pPr>
            <a:endParaRPr lang="en-CA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404644"/>
            <a:ext cx="77724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ＭＳ Ｐゴシック" pitchFamily="39" charset="-128"/>
                <a:cs typeface="Verdana"/>
              </a:rPr>
              <a:t>Mitigation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ＭＳ Ｐゴシック" pitchFamily="39" charset="-128"/>
                <a:cs typeface="Verdana"/>
              </a:rPr>
              <a:t> </a:t>
            </a:r>
            <a:r>
              <a:rPr lang="en-US" sz="3000" b="1" dirty="0" smtClean="0">
                <a:latin typeface="Verdana"/>
                <a:ea typeface="ＭＳ Ｐゴシック" pitchFamily="39" charset="-128"/>
                <a:cs typeface="Verdana"/>
              </a:rPr>
              <a:t>Strategies</a:t>
            </a:r>
            <a:endParaRPr kumimoji="0" lang="en-CA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ＭＳ Ｐゴシック" pitchFamily="39" charset="-128"/>
              <a:cs typeface="Verdan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Sawmill Explosions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xmlns="" val="2544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179094" y="1636295"/>
            <a:ext cx="5526505" cy="3895725"/>
          </a:xfrm>
        </p:spPr>
        <p:txBody>
          <a:bodyPr/>
          <a:lstStyle/>
          <a:p>
            <a:pPr lvl="3" algn="ctr">
              <a:buFont typeface="Calibri" pitchFamily="34" charset="0"/>
              <a:buNone/>
            </a:pPr>
            <a:r>
              <a:rPr lang="en-US" sz="3000" b="1" dirty="0" smtClean="0"/>
              <a:t>THANK YOU!</a:t>
            </a:r>
          </a:p>
          <a:p>
            <a:pPr lvl="3" algn="ctr">
              <a:buFont typeface="Calibri" pitchFamily="34" charset="0"/>
              <a:buNone/>
            </a:pPr>
            <a:r>
              <a:rPr lang="en-US" sz="2400" dirty="0" smtClean="0"/>
              <a:t>Questions? </a:t>
            </a:r>
            <a:endParaRPr lang="en-CA" sz="2400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85800" y="1475877"/>
            <a:ext cx="7772400" cy="3671051"/>
          </a:xfrm>
        </p:spPr>
        <p:txBody>
          <a:bodyPr rIns="132080"/>
          <a:lstStyle/>
          <a:p>
            <a:pPr>
              <a:buClr>
                <a:srgbClr val="FFC000"/>
              </a:buClr>
            </a:pPr>
            <a:r>
              <a:rPr lang="en-CA" sz="1600" b="1" dirty="0" smtClean="0">
                <a:solidFill>
                  <a:srgbClr val="FFC000"/>
                </a:solidFill>
              </a:rPr>
              <a:t>January 20, 2012: </a:t>
            </a:r>
            <a:r>
              <a:rPr lang="en-CA" sz="1600" dirty="0" smtClean="0"/>
              <a:t>Babine Forest Products near Burns Lake in northern BC.  Two workers died and 20 were injured, many very seriously. </a:t>
            </a:r>
          </a:p>
          <a:p>
            <a:pPr>
              <a:buClr>
                <a:srgbClr val="FFC000"/>
              </a:buClr>
            </a:pPr>
            <a:r>
              <a:rPr lang="en-CA" sz="1600" b="1" dirty="0" smtClean="0">
                <a:solidFill>
                  <a:srgbClr val="FFC000"/>
                </a:solidFill>
              </a:rPr>
              <a:t>April 24, 2012: </a:t>
            </a:r>
            <a:r>
              <a:rPr lang="en-CA" sz="1600" dirty="0" smtClean="0"/>
              <a:t>Lakeland Mills near the city of Prince George.  Two workers died and 22 were injured, many very seriously. </a:t>
            </a:r>
          </a:p>
          <a:p>
            <a:pPr>
              <a:buClr>
                <a:srgbClr val="FFC000"/>
              </a:buClr>
            </a:pPr>
            <a:r>
              <a:rPr lang="en-CA" sz="1600" b="1" dirty="0" smtClean="0">
                <a:solidFill>
                  <a:srgbClr val="FFC000"/>
                </a:solidFill>
              </a:rPr>
              <a:t>Cause: </a:t>
            </a:r>
            <a:r>
              <a:rPr lang="en-CA" sz="1600" dirty="0" smtClean="0"/>
              <a:t>combustible wood dust and an ignition source at a low level.  </a:t>
            </a:r>
          </a:p>
          <a:p>
            <a:pPr>
              <a:buClr>
                <a:srgbClr val="FFC000"/>
              </a:buClr>
            </a:pPr>
            <a:r>
              <a:rPr lang="en-CA" sz="1600" b="1" dirty="0" smtClean="0">
                <a:solidFill>
                  <a:srgbClr val="FFC000"/>
                </a:solidFill>
              </a:rPr>
              <a:t>Jan 2014 and April 2014: </a:t>
            </a:r>
            <a:r>
              <a:rPr lang="en-CA" sz="1600" dirty="0" smtClean="0"/>
              <a:t>Crown Counsel declines to proceed to criminal charges under Act.</a:t>
            </a:r>
          </a:p>
          <a:p>
            <a:pPr>
              <a:buClr>
                <a:srgbClr val="FFC000"/>
              </a:buClr>
            </a:pPr>
            <a:r>
              <a:rPr lang="en-US" sz="1600" b="1" dirty="0" smtClean="0">
                <a:solidFill>
                  <a:srgbClr val="FFC000"/>
                </a:solidFill>
              </a:rPr>
              <a:t>April 2014: </a:t>
            </a:r>
            <a:r>
              <a:rPr lang="en-US" sz="1600" dirty="0" smtClean="0"/>
              <a:t>WorkSafeBC penalizes Babine $97,500 and imposes claims cost levy of $914,139. </a:t>
            </a:r>
            <a:endParaRPr lang="en-CA" sz="1600" dirty="0" smtClean="0"/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685800" y="699791"/>
            <a:ext cx="159543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r>
              <a:rPr lang="en-CA" sz="3000" b="1" dirty="0" smtClean="0">
                <a:latin typeface="Helvetica" charset="0"/>
              </a:rPr>
              <a:t>Timeline</a:t>
            </a:r>
            <a:endParaRPr lang="en-CA" sz="3000" b="1" dirty="0">
              <a:latin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Combustible Dust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xmlns="" val="2544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20842" y="609605"/>
            <a:ext cx="8823157" cy="4908884"/>
          </a:xfrm>
        </p:spPr>
        <p:txBody>
          <a:bodyPr/>
          <a:lstStyle/>
          <a:p>
            <a:pPr>
              <a:buFont typeface="Calibri" pitchFamily="34" charset="0"/>
              <a:buNone/>
            </a:pPr>
            <a:r>
              <a:rPr lang="en-US" sz="2900" b="1" dirty="0" smtClean="0"/>
              <a:t>Phase 4 of Combustible Dust inspections</a:t>
            </a:r>
          </a:p>
          <a:p>
            <a:pPr>
              <a:buFont typeface="Calibri" pitchFamily="34" charset="0"/>
              <a:buNone/>
            </a:pPr>
            <a:r>
              <a:rPr lang="en-US" sz="1600" dirty="0" smtClean="0"/>
              <a:t>GOAL: </a:t>
            </a:r>
            <a:r>
              <a:rPr lang="en-CA" sz="1600" dirty="0" smtClean="0"/>
              <a:t>to evaluate an employer’s dust management program and ensure that program is sustainable and compliant.</a:t>
            </a:r>
          </a:p>
          <a:p>
            <a:pPr>
              <a:buFont typeface="Calibri" pitchFamily="34" charset="0"/>
              <a:buNone/>
            </a:pPr>
            <a:endParaRPr lang="en-CA" sz="1600" dirty="0" smtClean="0"/>
          </a:p>
          <a:p>
            <a:pPr>
              <a:buClr>
                <a:srgbClr val="FFC000"/>
              </a:buClr>
            </a:pPr>
            <a:r>
              <a:rPr lang="en-US" sz="1600" dirty="0" smtClean="0"/>
              <a:t>144 mills (including pellet and OSB mills) 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Includes 61 mills that had a previous order penalties 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Began April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and will continue till end of June (approximately)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Focus on “secondary” dusts </a:t>
            </a:r>
            <a:r>
              <a:rPr lang="en-CA" sz="1600" dirty="0" smtClean="0"/>
              <a:t>(i.e. drier, finer dusts that have settled away from production areas), that are present at a depth of 1/8” or more, over 5% of a given work area</a:t>
            </a:r>
            <a:endParaRPr lang="en-US" sz="1600" dirty="0" smtClean="0"/>
          </a:p>
          <a:p>
            <a:pPr>
              <a:buClr>
                <a:srgbClr val="FFC000"/>
              </a:buClr>
            </a:pPr>
            <a:r>
              <a:rPr lang="en-US" sz="1600" dirty="0" smtClean="0"/>
              <a:t>Non-compliance will lead to 	</a:t>
            </a:r>
          </a:p>
          <a:p>
            <a:pPr lvl="1"/>
            <a:r>
              <a:rPr lang="en-US" sz="1600" dirty="0" smtClean="0"/>
              <a:t>Stop Work and Compliance orders </a:t>
            </a:r>
          </a:p>
          <a:p>
            <a:pPr lvl="1"/>
            <a:r>
              <a:rPr lang="en-US" sz="1600" dirty="0" smtClean="0"/>
              <a:t>Accelerated Enforcement protocol </a:t>
            </a:r>
          </a:p>
          <a:p>
            <a:pPr lvl="1"/>
            <a:r>
              <a:rPr lang="en-US" sz="1600" dirty="0" smtClean="0"/>
              <a:t>Consideration of Penalties</a:t>
            </a:r>
            <a:endParaRPr lang="en-CA" sz="1600" dirty="0" smtClean="0"/>
          </a:p>
          <a:p>
            <a:pPr>
              <a:buClr>
                <a:srgbClr val="FFC000"/>
              </a:buClr>
            </a:pPr>
            <a:endParaRPr lang="en-CA" sz="1600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344905"/>
            <a:ext cx="7772400" cy="94832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90-Day Action Plan</a:t>
            </a:r>
            <a:endParaRPr lang="en-CA" b="1" dirty="0" smtClean="0">
              <a:solidFill>
                <a:schemeClr val="tx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27088" y="1196975"/>
            <a:ext cx="7772400" cy="5327650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1600" dirty="0" smtClean="0"/>
              <a:t>Implemented on March 31, 2014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Government (Ministers of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&amp; Forests), sawmill industry leaders, Steelworkers union, small/independent mills, WorkSafeBC, and other regulators.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Outcome: 9 agreements – done in 90 </a:t>
            </a:r>
            <a:r>
              <a:rPr lang="en-US" sz="1600" dirty="0" smtClean="0"/>
              <a:t>days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Much achieved on all fronts </a:t>
            </a:r>
            <a:r>
              <a:rPr lang="en-US" sz="1600" dirty="0" smtClean="0"/>
              <a:t>by April 2014</a:t>
            </a:r>
            <a:r>
              <a:rPr lang="en-US" sz="1600" dirty="0" smtClean="0"/>
              <a:t>.</a:t>
            </a:r>
          </a:p>
          <a:p>
            <a:pPr>
              <a:buClr>
                <a:srgbClr val="FFC000"/>
              </a:buClr>
              <a:buNone/>
            </a:pPr>
            <a:endParaRPr lang="en-US" sz="1600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sz="1600" dirty="0" smtClean="0"/>
          </a:p>
          <a:p>
            <a:endParaRPr lang="en-CA" sz="1600" dirty="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497305"/>
            <a:ext cx="7772400" cy="69967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90-Day Action Plan</a:t>
            </a:r>
            <a:endParaRPr lang="en-CA" b="1" dirty="0" smtClean="0">
              <a:solidFill>
                <a:schemeClr val="tx1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5040313"/>
          </a:xfrm>
        </p:spPr>
        <p:txBody>
          <a:bodyPr/>
          <a:lstStyle/>
          <a:p>
            <a:pPr>
              <a:buFont typeface="Calibri" pitchFamily="34" charset="0"/>
              <a:buNone/>
            </a:pPr>
            <a:endParaRPr lang="en-US" sz="1600" dirty="0" smtClean="0"/>
          </a:p>
          <a:p>
            <a:pPr>
              <a:buClr>
                <a:srgbClr val="FFC000"/>
              </a:buClr>
            </a:pPr>
            <a:r>
              <a:rPr lang="en-US" sz="1600" dirty="0" smtClean="0"/>
              <a:t>Most </a:t>
            </a:r>
            <a:r>
              <a:rPr lang="en-US" sz="1600" dirty="0" smtClean="0"/>
              <a:t>notable: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600" dirty="0" smtClean="0"/>
              <a:t>COFI membership dependent on commitment to compliance and audit tool;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600" dirty="0" smtClean="0"/>
              <a:t>Audit tool offered by MAG to </a:t>
            </a:r>
            <a:r>
              <a:rPr lang="en-US" sz="1600" i="1" dirty="0" smtClean="0"/>
              <a:t>all</a:t>
            </a:r>
            <a:r>
              <a:rPr lang="en-US" sz="1600" dirty="0" smtClean="0"/>
              <a:t> mills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600" dirty="0" smtClean="0"/>
              <a:t>Awareness campaign re: CD and Right to Refuse Unsafe work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600" dirty="0" smtClean="0"/>
              <a:t>Expert Industry Advisor Initiative</a:t>
            </a:r>
          </a:p>
          <a:p>
            <a:pPr lvl="1">
              <a:buClr>
                <a:srgbClr val="FFC000"/>
              </a:buClr>
            </a:pPr>
            <a:r>
              <a:rPr lang="en-US" sz="1600" dirty="0" smtClean="0"/>
              <a:t>Training in CD control and mitigation to be offered by big industry to small industry</a:t>
            </a:r>
          </a:p>
          <a:p>
            <a:pPr lvl="1">
              <a:buClr>
                <a:srgbClr val="FFC000"/>
              </a:buClr>
            </a:pPr>
            <a:r>
              <a:rPr lang="en-US" sz="1600" dirty="0" smtClean="0"/>
              <a:t>WorkSafeBC to consider audit tool elements in an </a:t>
            </a:r>
            <a:r>
              <a:rPr lang="en-US" sz="1600" i="1" dirty="0" smtClean="0"/>
              <a:t>enforceable policy</a:t>
            </a:r>
          </a:p>
          <a:p>
            <a:pPr lvl="1">
              <a:buClr>
                <a:srgbClr val="FFC000"/>
              </a:buClr>
            </a:pPr>
            <a:r>
              <a:rPr lang="en-US" sz="1600" dirty="0" smtClean="0"/>
              <a:t>WorkSafeBC to review its policies around high risk violations  and consequences for non-compliance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endParaRPr lang="en-CA" sz="1600" dirty="0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22158" y="1082842"/>
            <a:ext cx="7772400" cy="1564105"/>
          </a:xfrm>
        </p:spPr>
        <p:txBody>
          <a:bodyPr rIns="132080"/>
          <a:lstStyle/>
          <a:p>
            <a:pPr>
              <a:buClr>
                <a:srgbClr val="FFC000"/>
              </a:buClr>
            </a:pPr>
            <a:r>
              <a:rPr lang="en-C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 2/3 of 2014: Fire Inspection and Prevention Initiative (FIPI) completed and excellent resources created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en-US" sz="16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http</a:t>
            </a:r>
            <a:r>
              <a:rPr lang="en-US" sz="16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://www.fipibc.ca/</a:t>
            </a:r>
            <a:endParaRPr lang="en-US" sz="1600" u="sng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>
              <a:buClr>
                <a:srgbClr val="92D050"/>
              </a:buClr>
            </a:pPr>
            <a:endParaRPr lang="en-CA" sz="2400" dirty="0" smtClean="0"/>
          </a:p>
          <a:p>
            <a:pPr>
              <a:buClr>
                <a:srgbClr val="92D050"/>
              </a:buClr>
            </a:pPr>
            <a:endParaRPr lang="en-CA" sz="2400" dirty="0" smtClean="0"/>
          </a:p>
          <a:p>
            <a:pPr>
              <a:buClr>
                <a:srgbClr val="92D050"/>
              </a:buClr>
            </a:pPr>
            <a:endParaRPr lang="en-CA" sz="2400" dirty="0" smtClean="0"/>
          </a:p>
          <a:p>
            <a:pPr>
              <a:buClr>
                <a:srgbClr val="92D050"/>
              </a:buClr>
            </a:pPr>
            <a:endParaRPr lang="en-CA" sz="2400" dirty="0" smtClean="0"/>
          </a:p>
          <a:p>
            <a:pPr>
              <a:buClr>
                <a:srgbClr val="92D050"/>
              </a:buClr>
            </a:pPr>
            <a:endParaRPr lang="en-CA" sz="2400" dirty="0" smtClean="0"/>
          </a:p>
          <a:p>
            <a:pPr>
              <a:buClr>
                <a:srgbClr val="92D050"/>
              </a:buClr>
            </a:pPr>
            <a:endParaRPr lang="en-CA" sz="2400" dirty="0" smtClean="0"/>
          </a:p>
          <a:p>
            <a:pPr>
              <a:buClr>
                <a:srgbClr val="92D050"/>
              </a:buClr>
            </a:pPr>
            <a:endParaRPr lang="en-CA" sz="2400" dirty="0" smtClean="0"/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685799" y="340710"/>
            <a:ext cx="735129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marL="39688"/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Sawmills/Combustible 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Dust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410" y="2462463"/>
            <a:ext cx="7435850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emplateWithStyleGuidelines">
  <a:themeElements>
    <a:clrScheme name="WorkSafeBC-Oct18">
      <a:dk1>
        <a:srgbClr val="000000"/>
      </a:dk1>
      <a:lt1>
        <a:srgbClr val="FFFFFF"/>
      </a:lt1>
      <a:dk2>
        <a:srgbClr val="776E64"/>
      </a:dk2>
      <a:lt2>
        <a:srgbClr val="FFFFFF"/>
      </a:lt2>
      <a:accent1>
        <a:srgbClr val="ED8B00"/>
      </a:accent1>
      <a:accent2>
        <a:srgbClr val="6399AE"/>
      </a:accent2>
      <a:accent3>
        <a:srgbClr val="888D30"/>
      </a:accent3>
      <a:accent4>
        <a:srgbClr val="B10508"/>
      </a:accent4>
      <a:accent5>
        <a:srgbClr val="DC4405"/>
      </a:accent5>
      <a:accent6>
        <a:srgbClr val="F1BE48"/>
      </a:accent6>
      <a:hlink>
        <a:srgbClr val="525252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orkSafeBC-Oct18">
    <a:dk1>
      <a:srgbClr val="000000"/>
    </a:dk1>
    <a:lt1>
      <a:srgbClr val="FFFFFF"/>
    </a:lt1>
    <a:dk2>
      <a:srgbClr val="776E64"/>
    </a:dk2>
    <a:lt2>
      <a:srgbClr val="FFFFFF"/>
    </a:lt2>
    <a:accent1>
      <a:srgbClr val="ED8B00"/>
    </a:accent1>
    <a:accent2>
      <a:srgbClr val="6399AE"/>
    </a:accent2>
    <a:accent3>
      <a:srgbClr val="888D30"/>
    </a:accent3>
    <a:accent4>
      <a:srgbClr val="B10508"/>
    </a:accent4>
    <a:accent5>
      <a:srgbClr val="DC4405"/>
    </a:accent5>
    <a:accent6>
      <a:srgbClr val="F1BE48"/>
    </a:accent6>
    <a:hlink>
      <a:srgbClr val="525252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orkSafeBC-Oct18">
    <a:dk1>
      <a:srgbClr val="000000"/>
    </a:dk1>
    <a:lt1>
      <a:srgbClr val="FFFFFF"/>
    </a:lt1>
    <a:dk2>
      <a:srgbClr val="776E64"/>
    </a:dk2>
    <a:lt2>
      <a:srgbClr val="FFFFFF"/>
    </a:lt2>
    <a:accent1>
      <a:srgbClr val="ED8B00"/>
    </a:accent1>
    <a:accent2>
      <a:srgbClr val="6399AE"/>
    </a:accent2>
    <a:accent3>
      <a:srgbClr val="888D30"/>
    </a:accent3>
    <a:accent4>
      <a:srgbClr val="B10508"/>
    </a:accent4>
    <a:accent5>
      <a:srgbClr val="DC4405"/>
    </a:accent5>
    <a:accent6>
      <a:srgbClr val="F1BE48"/>
    </a:accent6>
    <a:hlink>
      <a:srgbClr val="525252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orkSafeBC-Oct18">
    <a:dk1>
      <a:srgbClr val="000000"/>
    </a:dk1>
    <a:lt1>
      <a:srgbClr val="FFFFFF"/>
    </a:lt1>
    <a:dk2>
      <a:srgbClr val="776E64"/>
    </a:dk2>
    <a:lt2>
      <a:srgbClr val="FFFFFF"/>
    </a:lt2>
    <a:accent1>
      <a:srgbClr val="ED8B00"/>
    </a:accent1>
    <a:accent2>
      <a:srgbClr val="6399AE"/>
    </a:accent2>
    <a:accent3>
      <a:srgbClr val="888D30"/>
    </a:accent3>
    <a:accent4>
      <a:srgbClr val="B10508"/>
    </a:accent4>
    <a:accent5>
      <a:srgbClr val="DC4405"/>
    </a:accent5>
    <a:accent6>
      <a:srgbClr val="F1BE48"/>
    </a:accent6>
    <a:hlink>
      <a:srgbClr val="525252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WorkSafeBC-Oct18">
    <a:dk1>
      <a:srgbClr val="000000"/>
    </a:dk1>
    <a:lt1>
      <a:srgbClr val="FFFFFF"/>
    </a:lt1>
    <a:dk2>
      <a:srgbClr val="776E64"/>
    </a:dk2>
    <a:lt2>
      <a:srgbClr val="FFFFFF"/>
    </a:lt2>
    <a:accent1>
      <a:srgbClr val="ED8B00"/>
    </a:accent1>
    <a:accent2>
      <a:srgbClr val="6399AE"/>
    </a:accent2>
    <a:accent3>
      <a:srgbClr val="888D30"/>
    </a:accent3>
    <a:accent4>
      <a:srgbClr val="B10508"/>
    </a:accent4>
    <a:accent5>
      <a:srgbClr val="DC4405"/>
    </a:accent5>
    <a:accent6>
      <a:srgbClr val="F1BE48"/>
    </a:accent6>
    <a:hlink>
      <a:srgbClr val="525252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WorkSafeBC-Oct18">
    <a:dk1>
      <a:srgbClr val="000000"/>
    </a:dk1>
    <a:lt1>
      <a:srgbClr val="FFFFFF"/>
    </a:lt1>
    <a:dk2>
      <a:srgbClr val="776E64"/>
    </a:dk2>
    <a:lt2>
      <a:srgbClr val="FFFFFF"/>
    </a:lt2>
    <a:accent1>
      <a:srgbClr val="ED8B00"/>
    </a:accent1>
    <a:accent2>
      <a:srgbClr val="6399AE"/>
    </a:accent2>
    <a:accent3>
      <a:srgbClr val="888D30"/>
    </a:accent3>
    <a:accent4>
      <a:srgbClr val="B10508"/>
    </a:accent4>
    <a:accent5>
      <a:srgbClr val="DC4405"/>
    </a:accent5>
    <a:accent6>
      <a:srgbClr val="F1BE48"/>
    </a:accent6>
    <a:hlink>
      <a:srgbClr val="525252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0bcbe4c1-c188-4628-9b18-6ee466921d10" xsi:nil="true"/>
    <WSN_x0020_Document_x0020_Type xmlns="9a0c80a8-eaf9-4294-bb29-341a8d0fd4fa" xsi:nil="true"/>
    <Target_x0020_Audiences xmlns="0bcbe4c1-c188-4628-9b18-6ee466921d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A438D2AD97D45B0C6B3AD50A63828" ma:contentTypeVersion="9" ma:contentTypeDescription="Create a new document." ma:contentTypeScope="" ma:versionID="0c8665d9b991754b27a878b1955ba2c0">
  <xsd:schema xmlns:xsd="http://www.w3.org/2001/XMLSchema" xmlns:xs="http://www.w3.org/2001/XMLSchema" xmlns:p="http://schemas.microsoft.com/office/2006/metadata/properties" xmlns:ns2="9a0c80a8-eaf9-4294-bb29-341a8d0fd4fa" xmlns:ns3="0bcbe4c1-c188-4628-9b18-6ee466921d10" targetNamespace="http://schemas.microsoft.com/office/2006/metadata/properties" ma:root="true" ma:fieldsID="3f5c88dcdf2cdd8ee9cc4273e286a4d0" ns2:_="" ns3:_="">
    <xsd:import namespace="9a0c80a8-eaf9-4294-bb29-341a8d0fd4fa"/>
    <xsd:import namespace="0bcbe4c1-c188-4628-9b18-6ee466921d10"/>
    <xsd:element name="properties">
      <xsd:complexType>
        <xsd:sequence>
          <xsd:element name="documentManagement">
            <xsd:complexType>
              <xsd:all>
                <xsd:element ref="ns2:WSN_x0020_Document_x0020_Type" minOccurs="0"/>
                <xsd:element ref="ns3:Target_x0020_Audiences" minOccurs="0"/>
                <xsd:element ref="ns3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c80a8-eaf9-4294-bb29-341a8d0fd4fa" elementFormDefault="qualified">
    <xsd:import namespace="http://schemas.microsoft.com/office/2006/documentManagement/types"/>
    <xsd:import namespace="http://schemas.microsoft.com/office/infopath/2007/PartnerControls"/>
    <xsd:element name="WSN_x0020_Document_x0020_Type" ma:index="8" nillable="true" ma:displayName="WSN Document Type" ma:internalName="WSN_x0020_Document_x0020_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be4c1-c188-4628-9b18-6ee466921d10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9" nillable="true" ma:displayName="Target Audiences" ma:internalName="Target_x0020_Audiences">
      <xsd:simpleType>
        <xsd:restriction base="dms:Unknown"/>
      </xsd:simpleType>
    </xsd:element>
    <xsd:element name="Order0" ma:index="10" nillable="true" ma:displayName="Order" ma:internalName="Order0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FB72CB-96F3-4028-BFA1-1E307A852154}">
  <ds:schemaRefs>
    <ds:schemaRef ds:uri="http://schemas.microsoft.com/office/2006/metadata/properties"/>
    <ds:schemaRef ds:uri="http://schemas.microsoft.com/office/infopath/2007/PartnerControls"/>
    <ds:schemaRef ds:uri="0bcbe4c1-c188-4628-9b18-6ee466921d10"/>
    <ds:schemaRef ds:uri="9a0c80a8-eaf9-4294-bb29-341a8d0fd4fa"/>
  </ds:schemaRefs>
</ds:datastoreItem>
</file>

<file path=customXml/itemProps2.xml><?xml version="1.0" encoding="utf-8"?>
<ds:datastoreItem xmlns:ds="http://schemas.openxmlformats.org/officeDocument/2006/customXml" ds:itemID="{F629E8F8-D529-4252-B2D6-B5FEA0576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0c80a8-eaf9-4294-bb29-341a8d0fd4fa"/>
    <ds:schemaRef ds:uri="0bcbe4c1-c188-4628-9b18-6ee466921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611CEB-A04F-4F44-89C6-A92C8F9FFE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PowerPointTemplateWithStyleGuidelines</Template>
  <TotalTime>300</TotalTime>
  <Words>908</Words>
  <Application>Microsoft Office PowerPoint</Application>
  <PresentationFormat>On-screen Show (4:3)</PresentationFormat>
  <Paragraphs>155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PowerPointTemplateWithStyleGuidelines</vt:lpstr>
      <vt:lpstr>AWCBC Safety &amp; Prevention Committee </vt:lpstr>
      <vt:lpstr>Agenda</vt:lpstr>
      <vt:lpstr>Sawmill Explosions</vt:lpstr>
      <vt:lpstr>Slide 4</vt:lpstr>
      <vt:lpstr>Combustible Dust</vt:lpstr>
      <vt:lpstr>Slide 6</vt:lpstr>
      <vt:lpstr>90-Day Action Plan</vt:lpstr>
      <vt:lpstr>90-Day Action Plan</vt:lpstr>
      <vt:lpstr>Slide 9</vt:lpstr>
      <vt:lpstr>Slide 10</vt:lpstr>
      <vt:lpstr>Slide 11</vt:lpstr>
      <vt:lpstr>Slide 12</vt:lpstr>
      <vt:lpstr>Certificate of Recognition </vt:lpstr>
      <vt:lpstr>Slide 14</vt:lpstr>
      <vt:lpstr>Confined Spaces Centre of Excellence</vt:lpstr>
      <vt:lpstr>Slide 16</vt:lpstr>
      <vt:lpstr>HSA Accountability </vt:lpstr>
      <vt:lpstr>Accountability, Leading Indicators, and Outcome Reporting </vt:lpstr>
      <vt:lpstr>Slide 19</vt:lpstr>
      <vt:lpstr>BC Safety Charter </vt:lpstr>
      <vt:lpstr>Slide 21</vt:lpstr>
      <vt:lpstr>Risk Analysis Unit</vt:lpstr>
      <vt:lpstr>Slide 23</vt:lpstr>
      <vt:lpstr>Risk Analysis Unit</vt:lpstr>
      <vt:lpstr>Slide 25</vt:lpstr>
      <vt:lpstr>Slide 26</vt:lpstr>
      <vt:lpstr>Slide 27</vt:lpstr>
      <vt:lpstr>Stepped assessment process/criteria</vt:lpstr>
      <vt:lpstr>Slide 29</vt:lpstr>
      <vt:lpstr>Slide 30</vt:lpstr>
    </vt:vector>
  </TitlesOfParts>
  <Company>WorkSafeBC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AWCBC Safety &amp; Prevention Committee</dc:title>
  <dc:creator>ISD OSS Workstation Installs</dc:creator>
  <cp:lastModifiedBy>ISD OSS Workstation Installs</cp:lastModifiedBy>
  <cp:revision>29</cp:revision>
  <dcterms:created xsi:type="dcterms:W3CDTF">2014-04-25T16:40:53Z</dcterms:created>
  <dcterms:modified xsi:type="dcterms:W3CDTF">2014-04-25T21:56:13Z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0x010100996A438D2AD97D45B0C6B3AD50A63828</vt:lpwstr>
  </property>
</Properties>
</file>