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92" r:id="rId3"/>
    <p:sldId id="281" r:id="rId4"/>
    <p:sldId id="282" r:id="rId5"/>
    <p:sldId id="296" r:id="rId6"/>
    <p:sldId id="297" r:id="rId7"/>
    <p:sldId id="299" r:id="rId8"/>
    <p:sldId id="283" r:id="rId9"/>
    <p:sldId id="300" r:id="rId10"/>
    <p:sldId id="309" r:id="rId11"/>
    <p:sldId id="311" r:id="rId12"/>
    <p:sldId id="312" r:id="rId13"/>
    <p:sldId id="313" r:id="rId14"/>
    <p:sldId id="314" r:id="rId15"/>
    <p:sldId id="308" r:id="rId16"/>
    <p:sldId id="317" r:id="rId17"/>
    <p:sldId id="321" r:id="rId18"/>
    <p:sldId id="318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714" autoAdjust="0"/>
  </p:normalViewPr>
  <p:slideViewPr>
    <p:cSldViewPr>
      <p:cViewPr varScale="1">
        <p:scale>
          <a:sx n="57" d="100"/>
          <a:sy n="57" d="100"/>
        </p:scale>
        <p:origin x="9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9EB91-90D6-E346-B803-0DF1ACF6C15F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1374-AEB6-F94E-86D7-E9932C79D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11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17ADF-6A60-4FF6-8796-A49C95989347}" type="datetimeFigureOut">
              <a:rPr lang="en-CA" smtClean="0"/>
              <a:pPr/>
              <a:t>20/05/2015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8962-C79C-402F-A941-36521251155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325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2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0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5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Who is FIOSA MIOSA and why they started the BC Safety Charter and continue to support it…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137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16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22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17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93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703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62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8962-C79C-402F-A941-365212511559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953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9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0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7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9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3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6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3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4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5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14BA97-41C2-6C4A-8BA9-A90B691E6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7CD382-F1A8-1A4D-9875-D36609C12C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256" y="2846261"/>
            <a:ext cx="58747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BC Safety Charter </a:t>
            </a:r>
          </a:p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2011-2015</a:t>
            </a:r>
          </a:p>
          <a:p>
            <a:pPr defTabSz="457200"/>
            <a:endParaRPr lang="en-US" sz="3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3600" dirty="0" smtClean="0">
                <a:solidFill>
                  <a:prstClr val="black"/>
                </a:solidFill>
              </a:rPr>
              <a:t>AWCBC Meeting May 25, 2015</a:t>
            </a:r>
          </a:p>
        </p:txBody>
      </p:sp>
    </p:spTree>
    <p:extLst>
      <p:ext uri="{BB962C8B-B14F-4D97-AF65-F5344CB8AC3E}">
        <p14:creationId xmlns:p14="http://schemas.microsoft.com/office/powerpoint/2010/main" val="37522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68861"/>
            <a:ext cx="8229600" cy="1143000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ts val="0"/>
              </a:spcBef>
            </a:pPr>
            <a: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800000"/>
                </a:solidFill>
                <a:ea typeface="+mn-ea"/>
                <a:cs typeface="+mn-cs"/>
              </a:rPr>
              <a:t>2013</a:t>
            </a:r>
            <a:r>
              <a:rPr lang="en-US" sz="3100" b="1" dirty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3100" b="1" dirty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3100" b="1" dirty="0">
                <a:solidFill>
                  <a:srgbClr val="800000"/>
                </a:solidFill>
                <a:ea typeface="+mn-ea"/>
                <a:cs typeface="+mn-cs"/>
              </a:rPr>
              <a:t>BC Safety Charter Model</a:t>
            </a:r>
            <a: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2200" b="1" dirty="0" smtClean="0">
                <a:solidFill>
                  <a:srgbClr val="800000"/>
                </a:solidFill>
                <a:ea typeface="+mn-ea"/>
                <a:cs typeface="+mn-cs"/>
              </a:rPr>
              <a:t>Strategy</a:t>
            </a:r>
            <a: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32175"/>
            <a:ext cx="7992888" cy="47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872208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ts val="0"/>
              </a:spcBef>
            </a:pPr>
            <a: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  <a:t>2013</a:t>
            </a:r>
            <a:b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  <a:t>BC Safety Charter </a:t>
            </a:r>
            <a: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  <a:t>Model</a:t>
            </a:r>
            <a:b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US" sz="2700" b="1" dirty="0" smtClean="0">
                <a:solidFill>
                  <a:srgbClr val="800000"/>
                </a:solidFill>
                <a:ea typeface="+mn-ea"/>
                <a:cs typeface="+mn-cs"/>
              </a:rPr>
              <a:t>Marketing and Engagement Outreach</a:t>
            </a:r>
            <a:r>
              <a:rPr lang="en-US" sz="2700" b="1" dirty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rgbClr val="800000"/>
                </a:solidFill>
                <a:ea typeface="+mn-ea"/>
                <a:cs typeface="+mn-cs"/>
              </a:rPr>
            </a:br>
            <a:endParaRPr lang="en-US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18530"/>
            <a:ext cx="8092216" cy="44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2612" y="0"/>
            <a:ext cx="6727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ea typeface="+mj-ea"/>
                <a:cs typeface="+mj-cs"/>
              </a:rPr>
              <a:t>2013</a:t>
            </a:r>
            <a:br>
              <a:rPr lang="en-US" sz="2800" b="1" dirty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rgbClr val="800000"/>
                </a:solidFill>
                <a:ea typeface="+mj-ea"/>
                <a:cs typeface="+mj-cs"/>
              </a:rPr>
              <a:t>BC Safety Charter </a:t>
            </a:r>
            <a:r>
              <a:rPr lang="en-US" sz="2800" b="1" dirty="0" smtClean="0">
                <a:solidFill>
                  <a:srgbClr val="800000"/>
                </a:solidFill>
                <a:ea typeface="+mj-ea"/>
                <a:cs typeface="+mj-cs"/>
              </a:rPr>
              <a:t>Model</a:t>
            </a:r>
          </a:p>
          <a:p>
            <a:r>
              <a:rPr lang="en-US" sz="2800" b="1" dirty="0">
                <a:solidFill>
                  <a:srgbClr val="800000"/>
                </a:solidFill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en-US" sz="2400" b="1" dirty="0" smtClean="0">
                <a:solidFill>
                  <a:srgbClr val="800000"/>
                </a:solidFill>
                <a:ea typeface="+mj-ea"/>
                <a:cs typeface="+mj-cs"/>
              </a:rPr>
              <a:t>Education, Best Practices and Mentorship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12" y="1907620"/>
            <a:ext cx="8244723" cy="41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18864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800000"/>
                </a:solidFill>
              </a:rPr>
              <a:t>2013</a:t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>BC Safety Charter </a:t>
            </a:r>
            <a:r>
              <a:rPr lang="en-US" sz="2800" b="1" dirty="0" smtClean="0">
                <a:solidFill>
                  <a:srgbClr val="800000"/>
                </a:solidFill>
              </a:rPr>
              <a:t>Model</a:t>
            </a:r>
          </a:p>
          <a:p>
            <a:pPr lvl="0"/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Standards, KPI Measurement and Recognition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204864"/>
            <a:ext cx="789928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624" y="13413"/>
            <a:ext cx="108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664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2400" b="1" dirty="0" smtClean="0">
                <a:solidFill>
                  <a:prstClr val="black"/>
                </a:solidFill>
              </a:rPr>
              <a:t>2014</a:t>
            </a:r>
            <a:r>
              <a:rPr lang="en-CA" sz="2400" dirty="0" smtClean="0">
                <a:solidFill>
                  <a:prstClr val="black"/>
                </a:solidFill>
              </a:rPr>
              <a:t>  </a:t>
            </a:r>
            <a:r>
              <a:rPr lang="en-CA" sz="2400" b="1" dirty="0" smtClean="0">
                <a:solidFill>
                  <a:prstClr val="black"/>
                </a:solidFill>
              </a:rPr>
              <a:t>Action Planning Session</a:t>
            </a:r>
          </a:p>
          <a:p>
            <a:r>
              <a:rPr lang="en-CA" sz="2400" dirty="0" smtClean="0">
                <a:solidFill>
                  <a:prstClr val="black"/>
                </a:solidFill>
              </a:rPr>
              <a:t> </a:t>
            </a:r>
          </a:p>
          <a:p>
            <a:endParaRPr lang="en-CA" sz="2400" dirty="0" smtClean="0">
              <a:solidFill>
                <a:prstClr val="black"/>
              </a:solidFill>
            </a:endParaRPr>
          </a:p>
          <a:p>
            <a:pPr defTabSz="457200"/>
            <a:endParaRPr lang="en-CA" sz="2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86" y="2420950"/>
            <a:ext cx="2627430" cy="3259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630586"/>
            <a:ext cx="2189569" cy="2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66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2400" b="1" dirty="0" smtClean="0">
                <a:solidFill>
                  <a:prstClr val="black"/>
                </a:solidFill>
              </a:rPr>
              <a:t>2014</a:t>
            </a:r>
            <a:r>
              <a:rPr lang="en-CA" sz="2400" dirty="0" smtClean="0">
                <a:solidFill>
                  <a:prstClr val="black"/>
                </a:solidFill>
              </a:rPr>
              <a:t>  </a:t>
            </a:r>
            <a:r>
              <a:rPr lang="en-CA" sz="2400" b="1" dirty="0" smtClean="0">
                <a:solidFill>
                  <a:prstClr val="black"/>
                </a:solidFill>
              </a:rPr>
              <a:t>Action Planning Session</a:t>
            </a:r>
          </a:p>
          <a:p>
            <a:r>
              <a:rPr lang="en-CA" sz="2400" dirty="0" smtClean="0">
                <a:solidFill>
                  <a:prstClr val="black"/>
                </a:solidFill>
              </a:rPr>
              <a:t> </a:t>
            </a:r>
          </a:p>
          <a:p>
            <a:endParaRPr lang="en-CA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Vision </a:t>
            </a:r>
            <a:r>
              <a:rPr lang="en-US" sz="2400" b="1" dirty="0">
                <a:solidFill>
                  <a:prstClr val="black"/>
                </a:solidFill>
              </a:rPr>
              <a:t>– </a:t>
            </a:r>
            <a:r>
              <a:rPr lang="en-US" sz="2400" b="1" dirty="0" smtClean="0">
                <a:solidFill>
                  <a:prstClr val="black"/>
                </a:solidFill>
              </a:rPr>
              <a:t>2025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“All British Columbia business leaders value and create a culture of safety and well-being, making our province the safest place to work and live in Canada.”</a:t>
            </a:r>
          </a:p>
          <a:p>
            <a:pPr defTabSz="457200"/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6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CA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Mission </a:t>
            </a:r>
            <a:r>
              <a:rPr lang="en-US" sz="2400" b="1" dirty="0">
                <a:solidFill>
                  <a:prstClr val="black"/>
                </a:solidFill>
              </a:rPr>
              <a:t>– </a:t>
            </a:r>
            <a:r>
              <a:rPr lang="en-US" sz="2400" b="1" dirty="0" smtClean="0">
                <a:solidFill>
                  <a:prstClr val="black"/>
                </a:solidFill>
              </a:rPr>
              <a:t>2025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“Ensure </a:t>
            </a:r>
            <a:r>
              <a:rPr lang="en-US" sz="2400" dirty="0">
                <a:solidFill>
                  <a:prstClr val="black"/>
                </a:solidFill>
              </a:rPr>
              <a:t>every business leader in BC is actively engaged in delivering on the commitments of the BC Safety </a:t>
            </a:r>
            <a:r>
              <a:rPr lang="en-US" sz="2400" dirty="0" smtClean="0">
                <a:solidFill>
                  <a:prstClr val="black"/>
                </a:solidFill>
              </a:rPr>
              <a:t>Charter</a:t>
            </a:r>
            <a:r>
              <a:rPr lang="en-US" sz="2400" b="1" i="1" dirty="0" smtClean="0">
                <a:solidFill>
                  <a:prstClr val="black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664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CA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Core Values</a:t>
            </a:r>
          </a:p>
          <a:p>
            <a:endParaRPr lang="en-US" sz="2400" b="1" i="1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We </a:t>
            </a:r>
            <a:r>
              <a:rPr lang="en-US" sz="2400" dirty="0">
                <a:solidFill>
                  <a:prstClr val="black"/>
                </a:solidFill>
              </a:rPr>
              <a:t>believe in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Active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Commitment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Accountability</a:t>
            </a:r>
            <a:r>
              <a:rPr lang="en-US" sz="2400" dirty="0">
                <a:solidFill>
                  <a:prstClr val="black"/>
                </a:solidFill>
              </a:rPr>
              <a:t>: to deliver on the five commitments of our BC Safety Charter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8304" y="1484784"/>
            <a:ext cx="1800200" cy="2232248"/>
          </a:xfrm>
          <a:prstGeom prst="rect">
            <a:avLst/>
          </a:prstGeom>
          <a:solidFill>
            <a:srgbClr val="D8BB9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Key Performance Indicators </a:t>
            </a:r>
          </a:p>
          <a:p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85324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1. </a:t>
            </a:r>
            <a:r>
              <a:rPr lang="en-US" sz="1400" dirty="0" smtClean="0">
                <a:solidFill>
                  <a:prstClr val="black"/>
                </a:solidFill>
              </a:rPr>
              <a:t>Total </a:t>
            </a:r>
            <a:r>
              <a:rPr lang="en-US" sz="1400" dirty="0">
                <a:solidFill>
                  <a:prstClr val="black"/>
                </a:solidFill>
              </a:rPr>
              <a:t>number of signatories to the BC Safety Charter. </a:t>
            </a:r>
          </a:p>
          <a:p>
            <a:r>
              <a:rPr lang="en-US" sz="1400" i="1" dirty="0" smtClean="0">
                <a:solidFill>
                  <a:prstClr val="black"/>
                </a:solidFill>
              </a:rPr>
              <a:t>			(</a:t>
            </a:r>
            <a:r>
              <a:rPr lang="en-US" sz="1400" i="1" dirty="0">
                <a:solidFill>
                  <a:prstClr val="black"/>
                </a:solidFill>
              </a:rPr>
              <a:t>150 by 2015; 180 by 2016; 210 by 2017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2. Percentage </a:t>
            </a:r>
            <a:r>
              <a:rPr lang="en-US" sz="1400" dirty="0">
                <a:solidFill>
                  <a:prstClr val="black"/>
                </a:solidFill>
              </a:rPr>
              <a:t>of CEO signatories that participate in activities each year. </a:t>
            </a:r>
          </a:p>
          <a:p>
            <a:r>
              <a:rPr lang="en-US" sz="1400" i="1" dirty="0" smtClean="0">
                <a:solidFill>
                  <a:prstClr val="black"/>
                </a:solidFill>
              </a:rPr>
              <a:t>			(</a:t>
            </a:r>
            <a:r>
              <a:rPr lang="en-US" sz="1400" i="1" dirty="0">
                <a:solidFill>
                  <a:prstClr val="black"/>
                </a:solidFill>
              </a:rPr>
              <a:t>80% by 2015; 85% by 2016; 90% by 2017)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CA" sz="1400" dirty="0">
                <a:solidFill>
                  <a:prstClr val="black"/>
                </a:solidFill>
              </a:rPr>
              <a:t> 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3. The </a:t>
            </a:r>
            <a:r>
              <a:rPr lang="en-US" sz="1400" dirty="0">
                <a:solidFill>
                  <a:prstClr val="black"/>
                </a:solidFill>
              </a:rPr>
              <a:t>number of FIOSA-MIOSA member organizations where the CEO has signed the BC  </a:t>
            </a:r>
            <a:r>
              <a:rPr lang="en-US" sz="14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Safety </a:t>
            </a:r>
            <a:r>
              <a:rPr lang="en-US" sz="1400" dirty="0">
                <a:solidFill>
                  <a:prstClr val="black"/>
                </a:solidFill>
              </a:rPr>
              <a:t>Charter. </a:t>
            </a:r>
            <a:r>
              <a:rPr lang="en-US" sz="1400" dirty="0" smtClean="0">
                <a:solidFill>
                  <a:prstClr val="black"/>
                </a:solidFill>
              </a:rPr>
              <a:t>		</a:t>
            </a:r>
            <a:r>
              <a:rPr lang="en-US" sz="1400" i="1" dirty="0" smtClean="0">
                <a:solidFill>
                  <a:prstClr val="black"/>
                </a:solidFill>
              </a:rPr>
              <a:t>(80% </a:t>
            </a:r>
            <a:r>
              <a:rPr lang="en-US" sz="1400" i="1" dirty="0">
                <a:solidFill>
                  <a:prstClr val="black"/>
                </a:solidFill>
              </a:rPr>
              <a:t>in 2015; </a:t>
            </a:r>
            <a:r>
              <a:rPr lang="en-US" sz="1400" i="1" dirty="0" smtClean="0">
                <a:solidFill>
                  <a:prstClr val="black"/>
                </a:solidFill>
              </a:rPr>
              <a:t>80% </a:t>
            </a:r>
            <a:r>
              <a:rPr lang="en-US" sz="1400" i="1" dirty="0">
                <a:solidFill>
                  <a:prstClr val="black"/>
                </a:solidFill>
              </a:rPr>
              <a:t>in 2016; </a:t>
            </a:r>
            <a:r>
              <a:rPr lang="en-US" sz="1400" i="1" dirty="0" smtClean="0">
                <a:solidFill>
                  <a:prstClr val="black"/>
                </a:solidFill>
              </a:rPr>
              <a:t>80% </a:t>
            </a:r>
            <a:r>
              <a:rPr lang="en-US" sz="1400" i="1" dirty="0">
                <a:solidFill>
                  <a:prstClr val="black"/>
                </a:solidFill>
              </a:rPr>
              <a:t>in 2017)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4. Percentage </a:t>
            </a:r>
            <a:r>
              <a:rPr lang="en-US" sz="1400" dirty="0">
                <a:solidFill>
                  <a:prstClr val="black"/>
                </a:solidFill>
              </a:rPr>
              <a:t>of signatories who are actively pursuing, or have achieved OSSE or </a:t>
            </a:r>
            <a:r>
              <a:rPr lang="en-US" sz="14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equivalent </a:t>
            </a:r>
            <a:r>
              <a:rPr lang="en-US" sz="1400" dirty="0">
                <a:solidFill>
                  <a:prstClr val="black"/>
                </a:solidFill>
              </a:rPr>
              <a:t>certification. </a:t>
            </a:r>
            <a:r>
              <a:rPr lang="en-US" sz="1400" dirty="0" smtClean="0">
                <a:solidFill>
                  <a:prstClr val="black"/>
                </a:solidFill>
              </a:rPr>
              <a:t>	</a:t>
            </a:r>
            <a:r>
              <a:rPr lang="en-US" sz="1400" i="1" dirty="0" smtClean="0">
                <a:solidFill>
                  <a:prstClr val="black"/>
                </a:solidFill>
              </a:rPr>
              <a:t>(</a:t>
            </a:r>
            <a:r>
              <a:rPr lang="en-US" sz="1400" i="1" dirty="0">
                <a:solidFill>
                  <a:prstClr val="black"/>
                </a:solidFill>
              </a:rPr>
              <a:t>60% in 2015; 70% in 2016; 80% in 2017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5. Scoring </a:t>
            </a:r>
            <a:r>
              <a:rPr lang="en-US" sz="1400" dirty="0">
                <a:solidFill>
                  <a:prstClr val="black"/>
                </a:solidFill>
              </a:rPr>
              <a:t>improvement levels of organizations that have completed the KPI Improvement </a:t>
            </a:r>
            <a:r>
              <a:rPr lang="en-US" sz="14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Index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smtClean="0">
                <a:solidFill>
                  <a:prstClr val="black"/>
                </a:solidFill>
              </a:rPr>
              <a:t>      		</a:t>
            </a:r>
            <a:r>
              <a:rPr lang="en-US" sz="1400" i="1" dirty="0" smtClean="0">
                <a:solidFill>
                  <a:prstClr val="black"/>
                </a:solidFill>
              </a:rPr>
              <a:t>(</a:t>
            </a:r>
            <a:r>
              <a:rPr lang="en-US" sz="1400" i="1" dirty="0">
                <a:solidFill>
                  <a:prstClr val="black"/>
                </a:solidFill>
              </a:rPr>
              <a:t>A positive trend improvement should be identified each year.)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6. Higher </a:t>
            </a:r>
            <a:r>
              <a:rPr lang="en-US" sz="1400" dirty="0">
                <a:solidFill>
                  <a:prstClr val="black"/>
                </a:solidFill>
              </a:rPr>
              <a:t>safety performance results by charter member organizations compared to non-signatory organizations in </a:t>
            </a:r>
            <a:r>
              <a:rPr lang="en-US" sz="1400" dirty="0" smtClean="0">
                <a:solidFill>
                  <a:prstClr val="black"/>
                </a:solidFill>
              </a:rPr>
              <a:t>    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BC.			</a:t>
            </a:r>
            <a:r>
              <a:rPr lang="en-US" sz="1400" i="1" dirty="0" smtClean="0">
                <a:solidFill>
                  <a:prstClr val="black"/>
                </a:solidFill>
              </a:rPr>
              <a:t>(</a:t>
            </a:r>
            <a:r>
              <a:rPr lang="en-US" sz="1400" i="1" dirty="0">
                <a:solidFill>
                  <a:prstClr val="black"/>
                </a:solidFill>
              </a:rPr>
              <a:t>A statistically significant increase in safety should be identified each year)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7. Year-over-year </a:t>
            </a:r>
            <a:r>
              <a:rPr lang="en-US" sz="1400" dirty="0">
                <a:solidFill>
                  <a:prstClr val="black"/>
                </a:solidFill>
              </a:rPr>
              <a:t>net revenue improvements from Charter Programs and Services. </a:t>
            </a:r>
          </a:p>
          <a:p>
            <a:r>
              <a:rPr lang="en-US" sz="1400" i="1" smtClean="0">
                <a:solidFill>
                  <a:prstClr val="black"/>
                </a:solidFill>
              </a:rPr>
              <a:t>			(</a:t>
            </a:r>
            <a:r>
              <a:rPr lang="en-US" sz="1400" i="1" dirty="0">
                <a:solidFill>
                  <a:prstClr val="black"/>
                </a:solidFill>
              </a:rPr>
              <a:t>10% more revenue in each subsequent year for 2015; 2016; 2017)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 </a:t>
            </a:r>
          </a:p>
          <a:p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67" y="1577287"/>
            <a:ext cx="1579674" cy="2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fm_signatur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852936"/>
            <a:ext cx="58326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2008               Consultations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492896"/>
            <a:ext cx="381642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2010       CEO Advisory Committee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9592" y="1988840"/>
            <a:ext cx="8064896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             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“Industry led – Industry supported”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700" kern="0" dirty="0" smtClean="0">
              <a:solidFill>
                <a:prstClr val="black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CA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Safety is a Core Value and not just a priority</a:t>
            </a:r>
            <a:r>
              <a:rPr kumimoji="0" lang="en-CA" sz="32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CA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  <a:endParaRPr lang="en-CA" sz="3200" i="1" kern="0" dirty="0">
              <a:solidFill>
                <a:prstClr val="black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priorities change yet values do not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</a:t>
            </a:r>
            <a:endParaRPr lang="en-CA" sz="3200" kern="0" dirty="0" smtClean="0">
              <a:solidFill>
                <a:prstClr val="black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924944"/>
            <a:ext cx="37814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2011 Launch        BC Safety Charter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916832"/>
            <a:ext cx="3555659" cy="44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2012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04864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 3 Year Action Plan</a:t>
            </a:r>
          </a:p>
          <a:p>
            <a:endParaRPr lang="en-US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BC Safety Charter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291" y="2128455"/>
            <a:ext cx="3599709" cy="47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3" indent="0">
              <a:spcAft>
                <a:spcPts val="600"/>
              </a:spcAft>
              <a:buNone/>
            </a:pPr>
            <a:r>
              <a:rPr lang="en-CA" sz="2800" dirty="0" smtClean="0">
                <a:solidFill>
                  <a:srgbClr val="800000"/>
                </a:solidFill>
              </a:rPr>
              <a:t>BC Safety Charter </a:t>
            </a:r>
            <a:r>
              <a:rPr lang="en-CA" sz="2800" dirty="0">
                <a:solidFill>
                  <a:srgbClr val="800000"/>
                </a:solidFill>
              </a:rPr>
              <a:t>Steering </a:t>
            </a:r>
            <a:r>
              <a:rPr lang="en-CA" sz="2800" dirty="0" smtClean="0">
                <a:solidFill>
                  <a:srgbClr val="800000"/>
                </a:solidFill>
              </a:rPr>
              <a:t>Committee</a:t>
            </a:r>
            <a:endParaRPr lang="en-CA" sz="2800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>
                <a:solidFill>
                  <a:srgbClr val="800000"/>
                </a:solidFill>
              </a:rPr>
              <a:t>Ben Hume</a:t>
            </a:r>
            <a:r>
              <a:rPr lang="en-CA" dirty="0">
                <a:solidFill>
                  <a:srgbClr val="800000"/>
                </a:solidFill>
              </a:rPr>
              <a:t>, </a:t>
            </a:r>
            <a:r>
              <a:rPr lang="en-CA" dirty="0" smtClean="0">
                <a:solidFill>
                  <a:srgbClr val="800000"/>
                </a:solidFill>
              </a:rPr>
              <a:t>(CHAIR) President of Sheppards Building Materials</a:t>
            </a: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>
                <a:solidFill>
                  <a:srgbClr val="800000"/>
                </a:solidFill>
              </a:rPr>
              <a:t>Dan Reader</a:t>
            </a:r>
            <a:r>
              <a:rPr lang="en-CA" dirty="0">
                <a:solidFill>
                  <a:srgbClr val="800000"/>
                </a:solidFill>
              </a:rPr>
              <a:t>, </a:t>
            </a:r>
            <a:r>
              <a:rPr lang="en-CA" dirty="0" smtClean="0">
                <a:solidFill>
                  <a:srgbClr val="800000"/>
                </a:solidFill>
              </a:rPr>
              <a:t>President of Murray </a:t>
            </a:r>
            <a:r>
              <a:rPr lang="en-CA" dirty="0">
                <a:solidFill>
                  <a:srgbClr val="800000"/>
                </a:solidFill>
              </a:rPr>
              <a:t>Latta Progressive Machine Inc</a:t>
            </a:r>
            <a:r>
              <a:rPr lang="en-CA" dirty="0" smtClean="0">
                <a:solidFill>
                  <a:srgbClr val="800000"/>
                </a:solidFill>
              </a:rPr>
              <a:t>.</a:t>
            </a: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>
                <a:solidFill>
                  <a:srgbClr val="800000"/>
                </a:solidFill>
              </a:rPr>
              <a:t>Sandra Oldfield</a:t>
            </a:r>
            <a:r>
              <a:rPr lang="en-CA" dirty="0">
                <a:solidFill>
                  <a:srgbClr val="800000"/>
                </a:solidFill>
              </a:rPr>
              <a:t>, </a:t>
            </a:r>
            <a:r>
              <a:rPr lang="en-CA" dirty="0" smtClean="0">
                <a:solidFill>
                  <a:srgbClr val="800000"/>
                </a:solidFill>
              </a:rPr>
              <a:t>President &amp; CEO of Tinhorn </a:t>
            </a:r>
            <a:r>
              <a:rPr lang="en-CA" dirty="0">
                <a:solidFill>
                  <a:srgbClr val="800000"/>
                </a:solidFill>
              </a:rPr>
              <a:t>Creek Vineyards </a:t>
            </a:r>
            <a:endParaRPr lang="en-CA" dirty="0" smtClean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 smtClean="0">
                <a:solidFill>
                  <a:srgbClr val="800000"/>
                </a:solidFill>
              </a:rPr>
              <a:t>Matt Williams</a:t>
            </a:r>
            <a:r>
              <a:rPr lang="en-CA" dirty="0" smtClean="0">
                <a:solidFill>
                  <a:srgbClr val="800000"/>
                </a:solidFill>
              </a:rPr>
              <a:t>, President of Williams and White</a:t>
            </a: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 smtClean="0">
                <a:solidFill>
                  <a:srgbClr val="800000"/>
                </a:solidFill>
              </a:rPr>
              <a:t>Rick Gibbs, </a:t>
            </a:r>
            <a:r>
              <a:rPr lang="en-CA" dirty="0" smtClean="0">
                <a:solidFill>
                  <a:srgbClr val="800000"/>
                </a:solidFill>
              </a:rPr>
              <a:t>President of Neutron Factory Works</a:t>
            </a: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r>
              <a:rPr lang="en-CA" b="1" dirty="0">
                <a:solidFill>
                  <a:srgbClr val="800000"/>
                </a:solidFill>
              </a:rPr>
              <a:t>Lisa McGuire</a:t>
            </a:r>
            <a:r>
              <a:rPr lang="en-CA" dirty="0">
                <a:solidFill>
                  <a:srgbClr val="800000"/>
                </a:solidFill>
              </a:rPr>
              <a:t>, CEO </a:t>
            </a:r>
            <a:r>
              <a:rPr lang="en-CA" dirty="0" smtClean="0">
                <a:solidFill>
                  <a:srgbClr val="800000"/>
                </a:solidFill>
              </a:rPr>
              <a:t>of FIOSA-MIOSA </a:t>
            </a:r>
            <a:r>
              <a:rPr lang="en-CA" dirty="0">
                <a:solidFill>
                  <a:srgbClr val="800000"/>
                </a:solidFill>
              </a:rPr>
              <a:t>Safety Alliance of </a:t>
            </a:r>
            <a:r>
              <a:rPr lang="en-CA" dirty="0" smtClean="0">
                <a:solidFill>
                  <a:srgbClr val="800000"/>
                </a:solidFill>
              </a:rPr>
              <a:t>BC</a:t>
            </a:r>
          </a:p>
          <a:p>
            <a:pPr marL="228600" lvl="3" indent="0">
              <a:spcAft>
                <a:spcPts val="600"/>
              </a:spcAft>
              <a:buNone/>
            </a:pP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 smtClean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 smtClean="0">
              <a:solidFill>
                <a:srgbClr val="800000"/>
              </a:solidFill>
            </a:endParaRPr>
          </a:p>
          <a:p>
            <a:pPr marL="228600" lvl="3" indent="0">
              <a:spcAft>
                <a:spcPts val="600"/>
              </a:spcAft>
              <a:buNone/>
            </a:pPr>
            <a:endParaRPr lang="en-CA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492" y="3983277"/>
            <a:ext cx="1614308" cy="214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4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18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2013   Ambassador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5590" y="1680518"/>
            <a:ext cx="6336704" cy="306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200" dirty="0" smtClean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200" dirty="0" smtClean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200" dirty="0" smtClean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C0504D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8" name="AutoShape 2" descr="data:image/jpeg;base64,/9j/4AAQSkZJRgABAQAAAQABAAD/2wCEAAkGBxQTEhUUEBQVFBQUFRAVFhQUFhUUFxQUFBQXGBQUGBQZHCggGBolHBQUITEhJSkrLi4uFx8zODMsNygtLisBCgoKDg0OGhAQGzQkHyQsLCwsLCwsLCwsLCwsLCwsLCwsLCw0LCwsLCwsLCwsLCwsLCwsLCwsLCwsLCwsLCwsLP/AABEIAHABwwMBEQACEQEDEQH/xAAbAAABBQEBAAAAAAAAAAAAAAAAAQIDBAUGB//EAE4QAAIBAwIDBAUHCQUFBgcAAAECAwAEERIhBRMxBiJBURQyYXGRByNSU4Gh0jNCYnKSorGz0RUWF0OyJDVjdIIlc8HC8PE2ZIOTo8Ph/8QAGgEBAQEBAQEBAAAAAAAAAAAAAAECAwQFBv/EADkRAAIBAgQDBgQFBAMAAwEAAAABAgMRBBIhMRNBUVJTYZKh4QUicYEUkbHB0TIzQvAVIzSCsvEk/9oADAMBAAIRAxEAPwDyvNdTmLQCiqBaAWhBaAKAXNChQC0AUAUAUAUAUAUAUAUAUAUAUAlAFAFAFAFAFAFAFAFASQS6TnGaIjVyz/aH6I+NazGMgf2h+iPjTMMg1r79EfGmYZA9N/RHxpmHDD079EfGmYZBTffoj40zDIIb39EfGmYZBvpn6I+NMwyB6X7PvpmHDF9N/RHxpmGQPTP0R8aZhkG+lfo/fTMOGBuvZTMOGJ6R7KZhwxPSPZTMMgvpHspmGQRrjPhTMMhGWpmHDGMuaZicMaEpmHDAx0zDhjTAPOpmLkG+jjzpcuQT0UedS5cpHLaAAnPSgsU9NBc0BUNDhVAooQdQC0AZoAoBaAKAKAfGhJwKzKSirnWlSlUllRY9GHma48Vnv/AwW7YG3Htq8RkeDh1Y0wDzNXiM5vCx6kbpjxrcZXPPUpKHMZWziFAXOGcJnuCRbQyzacauWjMFz01EDC/bUBo3HYy/RWeS1lVFBZmbSAAOpJ1Uui2ZkXlo8TlJUZHXGUYYZcjIBU7g4I2NCENUCGgChAoAoAoAoAoAoAoAoAoAoAoAoAoAoAoBM0sABoA1ClmA1DzpZgM0AZpYBqFLMAWHnSzFxaAKAKAVEJ2UEnyAz/Co2lqykos5Pq5P2G/pXPjU+0vzRcsugj2zjGpHGTgZVhk+QyNzVVWD2kvzRMr6EbKQcEEHyOx+FbTTV0QSqAoBk3qn3GiD2M/TVMXLYrJ0HCqQeKAXFCBmhVa+poW1pG4yC3tBIyPuryVK1SDs0fewuAwdeOaMn4q6uvQm/s5Pb8a5/iZnr/4fDeP5iGwT2/Gr+Imc38Kw/j+Yw2S+341rjyOT+GUPH8xPRF9vxq8aRn/j6K5P8x4QDoMVltvc6xpxgrRVhDVRljTVOTIpHxXSMbnnq1FBal2z4VqAaQkZ8Btt7Sa81bGZHlgvuePK56yOm7N+j27fO2sNyhIyJkV2HtR2Bx7unu615Vj6ieu35GuFE9V4Hw3hVymqC0tcjGpDBEHT3rp+8bV9CliI1VeLObhY0E4vZWzGCMpGQfycMZxqPhiNcaum3Wuc8XSjLI3r92VQbVzl+1vaDUdIOlkyQAQVgI6OTurTDr4qh6ZYZHz8R8RlF5YLX87eHi/pottTrGknqzw/iJj5jcosVycs51F2JyzZ67nz3PWvr4fi5E6tr+HI808t/lK1dzIlCCMcDNAeycM7L2Ye35lvGwt7eWO6yPyk4trOcO36QEkvxrDbN2RSl7LW6WMwMCGdLNcSY73Pj9OLPn6TejqKX1Fi1xbs1aLxCzjW3jEck/EldAuzLHZq8YPsDbiibsLIo8D7NWzQ8K1QoztJbG5JGTIl1bzyoH8wNCYpdiyPMJhhmA+k38a2YGUAUAUAUAUAUAUAUAUAUB2812YU4YUWP52II+pA2QzW+T7/AG+2vzMKXHnjFNv5ZXVm1sp+h682VU7c1/Bm9vr0m4eEKgSIqV0qFbLRqTkjruTXs+BUV+HjWbbcr3u7rRsxiJPM49DfvLuG25UMqqLSW1PSPWXlJG+QCc4Oc+3NfKpUa2Jz1qbfFjU62tH6PTc7SlGFov8Apa9SpNxp/wCzlnKQ8xpWjPza4097oPPbrXohgof8i6ClLKo3XzPfQy6j4WayvcXitqo4cYgq8yG3sZmOBn5x2D7+5WrOFrSfxHiNvLOdSKXL5UrfqhOP/VbmkmaUcy86ztzFE0c1sC4ZFJyIyc5/6a8k4y4NfEKclKE7KzdrX9zpdZoxto0Z/B+IFbW7wkX+y4WLKA7AsBqJ3Y90b168Xh1LFUPmf/ZrLV+G3Q5wm8kvDYli4isEVnI6oILjntdER6syOupVwMn1tQx5LjoK5yw0sRWr003nhlUPmtonZvptbXq/EudQjF8ne5odiez3D5JefbztKyazyZFVTHnIVtBGdvBun219HFYjExpqFSNttev7fU504wvdDn+S23Uflrjb2xfgqP4tV7K9f5HAj1KzfJ5br1kmb2FkH8ErEvi1bkl6/wAmlh49TSjskiQJEulR4f8AiT1J9tfMq1JVZOU3dneMVFWRl8QuxHjYszbIi+s59nkPM9BSjQdRvklu3sv95LmJSSOX4nxUqxwwabcFhukIPVI/NvNv/Yfcw2DU4q6tDpzl4y8OiPLOpZ+P6fQ58nO53Pmd819ZK2iPOFUBQDZOh91FuR7FMrWzlcmFYOw5uh9xqkZ65c9g7QFlFtKEFmZxcJdCR+by9WgWWC7e/pXPMzeVGFxLhnDbOVLS7ineQwo015HKw5ckialEduBpdRkdd9/GtK71RHZaDuxvZu1ntwwi9OuOc6ywrdeiyQwg92SOIkcwkd7DEDwzsajbQSVilY9h5JpmW1lVG5lwkcMwk56iLJxcctGSEkDbWQG2I6ikrNWZulOdOalB2Z0MvZNHit/R5EZjaxXU8xM5GmYkR6IhFnBKsFHrHScgYyfHOjbY+9hvijnfib8klZfm3+o5eweIpOdMiTCW2SMkvymWcgIW+b1ZbOB0wQc1lU9NTpLH3kssbqzv10+/IxH7OPGYzPpAa8Nroy2puW4Ejrt6nhnOckbUy23NuvGV1Hs3/hfUqcN4MbiR4o3RZATy45CV5pBPcV8aQ2MYDEZzRauxmpUyRUmtOfgJwrha+mRwXuqBC4WXV3GUb4znoCQBq6YOaqavZnOpJ8Nyhr0N/tF2JU3Zj4aweFY1aWR3HKt231B5unqhWxu2/lXR2vZHlhWeS89/V/YwuKdlpYkEqsk9uSQLiElkyNirbZQ+/byJrEpqKvujMqyS10fQ3eBdlLF+HvcSTE3a8zSmoDvgnlRiLq2rC+e7eyrKrmpO2n+/ufPd5SvImg7KOAonmit5pMcqCQnW+emvH5LPQaup22rwui+bs+S/3Y3mILPh4iuY4r5WiTWA+rbu+YbxXOO8PCuGRRmlU0Rq+mh0nEuBJz9XDn0QLGDJPzDyozkhgJs5bbT3QT1+G6tBZ70XZW1d9F9wpafMZ008UBK2jmRiMG4K6CAR3ljXqud8t18B4k+ScoU9Kbu+1/H8m0m9zg+0PGdeYoj3B6zD88+Q/R/j7uv1Ph+A4f8A21F83JdPf9PqcKtW/wAq2MGvrHAKAShCW0iV5ERyFR3jVmJwFVmAZiT0ABJz7KA9c/vZazRcWAeCB9V3yW5290WtngSRA7YJIjiwE29XzrGWxu5a4l2ks85W5gYSNYagJUJVZrm654IztoS4y3kOtLMXIOJcdtHu4pxd2+izmv2cc1dUonslSMwAfle9scdMGlmLj+Ddo7IXc8fMtoo4DwwRXBn7s4gTQ2nU2juhm9TGR1zRpi6PJOL2fKlK8yGXPe1wSLMmGJ21rtq23HtFaMsp1SBQBQBQBQBQBQBQBQBQHX8X9ThH6qf6revz2E/uY76v9JnpntT/AN6Gb26P+3Tf/S/lJXs+Cf8Ahp/f/wCzMYj+4/8AeRscGhaeF7C6VkkROdbs4IKgHA6+GTj3Ejwr5+MnHD1447DtOLeWaT0fv+9nzOsE5R4ct90VVi18JhUfn3YUf9RYD+Nd3Lh/Faknyp3/ACsZtegl4nSX9gXlvQHiIktRGiK+ZFMaHBZMbDLn4ivjUMQoUsO3F3VS7bXyu75P6I7yjdyV+QRXgE9lFoXVLagCYY5keIycKSCMHT99JUW6GIq5naNT+n/F68/zGb5oxtutznuDx6bTiS5J0kLk9TpLjJ9pxX18XLNi8JLrd+iOEFaE0L2VYsnoV0jCG5VngYgjDAayyE+H52fP9ap8UShP8Zh5LPTaU14bWf6fT6Fo6rhy2exQ7KPFb3pa5bAtxcYIyMyplV0gbkk5wK+piHKth1w/8rfk9TjC0Z/NyudN2Y+UYkLHf9dgJ1GN/wDiKP8AUPh4148V8M3lR/L+P4OkK3KRt9oO1FvCmoSJK5HdSNgxbyJIzpX2n768FDA1asrWsubZ1lVjFHGWfay6mfQkURJyejgIPpM2roPOvfW+G4anHNKTX5a/RW3OUa027JGVxPimCwjcu7bST9NQ+hGPzYx99eihhL2c1ZLaPTxl1l+hmVTpv1/jwMavonEKAKAKAQiqtyS2ZEUroecULXM9A8ptQh3Ddv8A5xbhLO3W6SIRJcFpHZFCFMhMhc6Wb4+NZymsxNwPtHdTsjw2Ed1eW8QjS70yFkUAqjSKDoZ8FsE4zvjxo0uozPoZlrxeWGIJe8PE/ok7OssomheCaVuYVkdMatTYYK3X2jGLboMzW5pW/wAqU+uOSSCN5InndSJJokPOJyGhVtLkA4DNkgDz3qZEM7M/hvbOYGONIeYvoltZGJGlV5Vt2do5FeMh0ky7er4E/YyKwzssJ21MvOguI0jjnaBdQMzNbcrZZN21yMu7EE7ke2uNSlpofQwmLSks+lr26O/J32+v/wCmt2l4+t3fWxjJaOJrdVYro1u0itLLo6rqONj9GvNKV5I+pRoOlRlfd38dLaI5W59dv1m/1Gsna9ontXZe9in4XHccTWN1QSAyTor5RHKq3eByxwBtux99elax+Y+BUqJTbpOyPN+13a9rs8qFeTaIe5CoC6sdGcDbPiF6D2neuFR305G6VeMLtq8upd+Sy/kS9SJMmOYOJU6rhUZg+PMEAZ8iR41KbalZHGc3N3Z2fbHtBbWJKWcMIu2G7rGg5QPixA3Y+C/adsA6q1Iw/pWpErnl0szOxeRizMSWZjksT4k18+WurOiPYuyvEB/ZqS3xBVNY1SDUWRWITY9T4DxOB1zXvoztRzVDDWuhw3aXtK922ANECnuRD2dGbGxb7h4eJPzMTiJVX0XT+TrCNjh+O8XzmOM+x2H+kf8AjXswOCtarUX0X7/wcqtX/FHP4r655woUKAShBsh2PuNAz2K67JWjTuGtViSC7kjUI0yC4hSxefDZbfEgGWXGwx51zuzdkYFxwa2a19IWBEaWHgMulS5WN7m6njnCBmJCssa7EnFa1FkdNL2Os+bbhbdcG8vEkGX70QF6EB36K0MPT2Vm7FkZCcJtMkeiQkwpwM5Jm+cF+6xza1EgBIzqUjGCPEbUuxZEPEOCWz23FCtvHFJBJfpblOZsljy2Z+8xyxEhBPTu9BVvYWRtf3Us2u2ja0SNIrlYoyDKBOj8OkmYNqYhisig5XGNIHnmXYsjgZYEThNpKtsjyXBvRLcFZC0fKlQR4KsEXIYjvA5xW+Znkbo4VCYVjFpHl+CC7W4xLrN4Ii2nVr0bhSdOM/ZU/k1Y0L3gdvFFaKllHK73Nlb3DsJmKrJbW8kknccBTmU7nb2VLixebszZxzkeixOkt/awKGMnzcT2x5gXDjfmxOd89TUuxZHlfG3U3EuiNIlDuoSPVpUIdO2ok5OnJ36k+6tmClVAUAUAUBtXvG1dbIBCPRAobcd/BjO3l+TPxr5lHASpyxDzf3dvD+r+TrKomorp7FTtFxAXM8koUqH090kEjCKvUe6vRgMM8LQjSbva+v3bM1ZZ5NnQN2wizzhC/pXI5OrUOVjOdWOvXfGPZnxr5K+DVbcF1Fws2a1vm+nT/bnf8Qr5ra2t4FDhvaBI4IIWjZuTOJiQR3sEkD35I+FevEfDp1a9SrGVs0Mv0vbUxCqoxUbbO4nD+0QjvZLlkLCTmgoCM6XIwM+zStK/w11MFHDKVnG2viiRq2qOdic9p09ItZRG2m2iMZXIy3cZcg+HrVy/4qf4etSclepLNe22qf7GuMs0ZW2Kltx1Viu00Em5YkHI7neY7+frV6KmAlOrQnm/tr89F/BlVElJdS/Y9qIVS3MkLtNaoyRlXAQgrpy3j0A8DXkr/Ca0pVVColCo05XWu99PubjWilG61WxS7MCGW7Z70jlhZ5nzspf1gCOpBY+r47Devp11OnRUKO+iX02/TmcoWcry+pgJ0GeuBXre5zRe4Xw15mIXCog1SSvskSfSY/wHU/HHKrWjTWureyW7fgajFssX/EUCGG1BWL8922ecj85vor5J8a5U6EnLiVdZclyj9PHqyuStaO36mXXqMBQBQBQBQDoxkgUW5JbExt66HCxUVawdiZVoQeEoU7HhiyzcK9Hsiect2ZZo0cRvJGY8I2Sw1KDgYz1X2VnZ6lWq0Na94lJDa3HpMkF/MsvDlYSoropCvmNgMCVlB9c53PmKm70NXsjSt+B2q3JAt7d4XupVI5KSlE0LhWleQchcnuhFJO1S7sXKjPtbuC2vOGxw29supIWknZA0urVIgw5PdbbdtycjfYVdWmS6TSLa2Fqe9NaxuXkuzdFY4MxHJ0fOtMvo/c0uCoOokk7ml2WyMDid7FHNYQwwRKpThsrSquJXkbAYMwOMdCRjrvmucqKlr4nqo42VJZHqrWWu1yDhfCUkLz3cgitVkcHBzJMyneNAN/ef/cc1TUdy1sXOqrbL9Re0/ah7vRGi8q2iAEUC7ABRgM2Ni2PsHh4kyTPLcyrG1aV1jjGWY4AyBv7z0rna+hTsLfiUfDUZLVllvJBpecbpCviieZz9436BajahtuaOXMhYlmJZmJJJOSSdyST1NeaRpG7wPh8RXnXThYgSAin5yUjqoHgNxv8Aw60jTjbNN6erLfoTce4+9yVGNEMeBFCvqqAMAnzbG3s6D28a1V1H0S2RqKscrxbieMpGd+jMPD2D2+2vVhMHf/sqfZfuc6lTkjD019U4CYoBMUAjUA2gGSjY+40QZ7Ye0UDXNzzbqJl9NdIGeVWWOKXhzqSjE92IyFQSO7qO9c7HS5ixyRGAWnpNsJY7XgSljPGItVtdzyTqsudLMqyIcA+NXUl0dHw/tLatcRH0iERn+1X1NIi4Zb8crOTtrjkkZc9R0qWZbmBPfQoC5ngPPHZtEVZUZwbWVHnZ1B7iqOpbFLMXLcnGLQXCW7NA4uH4+XueeAkK3UspQMAdB1rHF63TbHWrZk0NWPjEIvHee8t3R7iM2oNxHJyVHD5EmPrEQqXOPAEnzIzLFucFxW1kj4VawJdQfM+mm4hivIiHDyo0XzaP870Y4wcVrnczyNazvPneFlrqL0QWNvbyxG5TEcz2s8bs8GrukcxQWI26UfMpfu+Kc05t7uKNU4trlHpSQ8y0ijhjzpLjmoRHsNwalgWv7atzyGNxDleLyk5kTaFLi9KSnf1NEseG6YxUB5FxJgZpSCCDLMQRuCC7YIPiK2YK9UBQBQBQHtNpwu2k7ONMIIeatlP87yo9euEOpbXjOrKHfrWP8jdtDoewvZu09AtOdbW7yvbxyEvFGztqAYkkjJxrA+FRvUqWhznyW9nYDPxNZ4IpBFdGNBJGjhVV5cadQOMgr09lWT2Ikanya8Ktbjh/Oe2t3LzXrAtDGSFNxJoG67ADAA8AKjumVWZmfJlxfht6sNr6CnPjtI3kllgtyshjEaO2oEsSWcHJHnVkmiIn7ccV4bbSmy9ATnSRpokSC3CKZWKqSSQwwR4Cok9w7EPy18Gt4bGNoIIYmNzGpaONEJUxSkjKgHGQNvZVjuJFrtPwS2XgRlW3gWT0W1bmCKMPqPLy2sDOTk7+2onqHseS9kbSGS4HpRAiRJZGydIOhcgE+WcbDr0rlipzjT/6920vzFNJy12O57JcItrvhX5CEXAjmhMgRNYlVTofVjOogo2fbXzcVWqUcV/U8t07X0t/tzrCMZQ21KfZDh1tHwqW8uYIpW+fdDKisRpAREBYbAup+1q64qpVlilShJrZaP73/IlNLI5M1uEcGtLDh63FzCssnLjkkZkWRi0mnCIG2XBYDw8zXnq16uIrunCVley5bc2bjGMY3ZF2h4RaXdgbm3hWJ+U0qFVWNu5ktG4XY9GHjv0pQr1aOI4U5XV7Pn90JQjKOZIrxcKt/wCyObyIub6HI/M5a69YjJDasZznxquvV/GZMztmStfTcmSPDvbkM7B8Kt5LNWlgid9co1OiscBthkip8QxFWFdqMmlZbMtKEXG7R5kK+8eUWgJLb1199ER7GoUrocTMQCsHQnRKFGyChBhXPWqQaY/ZQEZjHkPhVIOCUKAjHkKEsOC1CkiMR/SsyimVOxciIPSvNOLW50TuTpXFmyZBXJmkQ3N3p2Xc+JPhXalh86vLYzKdtEQLxBx5H7P6V1eDpsyqsh83E2ZcABc9SOv2eVYhgoRld6ldVtWM/TXtOYaagDTQCaaFI5KAZQB/63oD0deyvD2gmuoTM8Nqt3tzQPTBBFE3MVuXmIFpGU4B9UVhtmkkZ3aLstawRcS5byvNaSWPLDYCrFcmPGoj127zjwxpHnWk9hYp9p+D2aWwnsWd1S6Nozs2oTEWyTGULpUpuzLp36ZomyNHK1SBQBQBQBQBQBQBQBQBQBQBQHtXYpuZ2auYxuVi4mmPayyOB/8AkFYf9RtbHRXV7yOJcMtQcBra9jx4ZVIWT7oXqW0ZRLRPRf7Zm6ASNKD54sYnP7xap0BW+RgY4PEPJrr+c9We5I7HnfyA/wC8D/yUv823rU9hHcsfK5/vqL9Sy/nPSOxHueqdvuB295brFdzm3jEquHDRplgjgLmQEdGY+e1YTsaauUO38Cx8EmSNtSJBAqtkHUqtGFbI2OQAdqLcPY8M7JcMjuLgJO2mNUlkc5C7RrnBY+qPM+XxrniqsqdO8FrdL8yU4qUrM6n5HeKaXlgb89VlUfpJ3X+0hl/ZrxfFqfyxmuWn8HTDvkWflLnW3sorSLo7sxH6CEv/AK3Q/wDTXP4anVrSqy5fq/YtbSOVGp22kzwth+ha/wCuOvNgv/Wvv+jOlT+gh7Oyf9kqP+Bc/wAZKmK/9n3X7CH9sghk/wCxsf8AyT/yjVl/7/8A5r9SL+z9hnYGTFkv68v+qs/FP/Q/oi0P6DzAV+lPGLQE1l+UX3iiI9jaK1s5GREKhokxioUjbrVIKFoBxWgE00AgWqDQ4Fw4TTojnTGNTyNqVdMcaln77bKSBpBO2WFRsq3NM9lQZp0STuRtb8tlUS6ornLRzOysAsSLjXIMgZG1S+gy6li57HLGheS4ZcLM+hrfEgEKSuwaMzd0lYSVGTq1p0ztMxco6XsaEdk9KGtSQMQ91iTdBO9zcjPob5221p629G01qi5bczTl7KxFu7MyDXJHlowyFxPPGFVtfQCAE5ye+p/OwPNKk+R0TIT2XUxiRbnCsnMDckkhPRxOFYB8JLpYdwnHtPSpGjr8wb00Kjdl4Ums0aWSRZ7gRSMEVVCloyoB1nSxWQZyTjJIzjf1XOdthsPZNJRqjnOCqPjk92ISW/pCLI3NJUaSqBt8v3faVxYrcQ7OJGuoXGoB41YtFoAV57iEvkSNnDWrnGB3WU5ycBcWNKXsvEFuNUU8QikjjSR2Z1eNhNm6PLhxoAjQ5yEwfXG1S5bEXEuyaBJGTmwtF6WeXJiUyxwFdEwcBFjVwXxnIOg6NXSlxY5LTWiCaagKkp3NCjaAVVJIA6kgDw3Ow38KA9aueCzoZrSNMwpwq8tbYh4/9pupeXLOyqGyGYq2xHSOubd0btqZXa+ZSePYYHv8EGxByY2VXAx1wVIPura5fcnUrds+HSW3DYoJ5Fk5d63ozqFUSWrWisXVVPeXmNjUcnwziotWHscFWjIUAUAUAUAUAUAUAUAUAUAUB7X8hJD2V1E2455yP0ZIUU/6DWJG4lLtxxPR2jsjnaMWsfuM8kisf2ZFov6SPc7X5TJBFwy9YbGRAh9pkKRfwIrMdzT2KHyN/wC6I/17v+c9WW4jsec/ID/vA/8AJS/zbetT2JHcsfK5/vqL9Sy/nPSOxHudj8vQ/wCz4/8Amo/5U1ZhuWWxb7Wf/Dx/5S0//VRblex4r2T4SLq4ETuUTRI7kdSqDUV8hnA3NcsVWdKnmSu9PUlOOaVi18nT/wC3RH9GX+U1cviX/nl9v1LR/qRo/Ko2Z4v+5P8ArauHwj+3L6/sbxG6Og7RsZuGnlgsWjt2AUZJAKMcAddga+fhWqeM+bTVr9TtNXp6EPDmMXDMSAqVgmJBGCNWsgEHx3FSs1Uxvy6/Mv2EdKevQgsX18L0puTbSIAPFgrLj4irVeTHXltmT9UyRV6Vl0G9kyY7QawV3lbDAggZO+D7qz8Rkp4l5XfZaFoq0NTzoV+nZ4haAnsPyifrCiI9jodFbORzwkxSxbi680sS4oNCki0A8UAaaFF00AmKAUxCoBOUB4CqBOWPKgFEY8hUA7lDyFCiGP2UAcv2UAoSgDlDyHwqFDlDyFALooAK1CmYTQoUAUAzlL5D4ClwOCjy6dPZQCKgHQAZ64HWgHUAUAUAUAUAUAUAUAUAUAUAUB0PZLtnc8O5nowhPN5ermo740asadLrj1jnr0FRpMqdilxjj81zdG7l0CUtE3cBCAxBQmFLE47gPXzpYNm12l+Ua8vYGt51txGxRjyo5FbKMGUZaRhjIHhRJIrdw7OfKLeWVuLeBbcxqZCDJHIzZdizbrIo6k+FGkwnYxuyfaGbh83OthGX5TRYlVmXQzIxOFZTnMa+PnR6kTsP7QdpZry5W5nEYkURACNWVMRsWXIZiepOd6JWDepo9qu391xCEQ3KwBFcSDlJIragrKN2kYYw58PKiSRW7kl/8ot3NaehutvyeXHFlY5BJpj06TqMhGe6M93zqZULnKJIRnBI1AqcHGVPVT5g+VVpPcyWuE8Ra3lWWMKWUMAGBI7wIPQjzrlWoxrQcJbeBqMnF3RLxvjMl06vKFBVdI0AgYyT4k+dZw+GhQi4xvr1LObluXOEdqpoEEYCug9UNnKjyDA9PfXDEfDqVaWbZ+BqFaUVYZxjtNNOug6UQ4yFzlseBJPSmH+H0qMsy1fiJ1ZSViLhPH5YBpXDJnOls7E9cEdK1icDTrvM9H1QhVlDQl4j2lllUphUVhg6ckkeIyfCudD4ZSpSU7ttdSyrykrGLX0TiFAT2H5RP1hRbkex0eK2cjmQKpByYzuM/bipJNrR2OlKVNSvUV10Tt6kysv0T+1XPJV7XoerjYTun5/YcGX6J/aplq9r0HGwndPz+w8SL9E/Gpkqdr0LxsJ3T8/sP1jy++mSp2vQcbCd0/P7DtvL76Zana9C8bCd0/P7BgeX30y1O16Di4Tun5/YUY8vvplqdr0HGwndPz+w7byqZana9BxsJ3T8/sJgeX30y1O16Di4Tun5/YUAeX30y1O16Di4Tun5/YUAeVMtTteheLhO6fn9h2geVMtTteg4uE7p+f2EKDyplqdr0HFwndPz+waB5VMtTteheLhO6fn9g0+ymWp2vQcXCd0/P7Bp9lMtTteg4uE7t+b2DT7KZana9BxcJ3b83sNdARjHX20y1O16F4uF7t+b2IPRE8j8aZana9BxsL3T83sHoieR+NTLU7XoONhe6fm9hPRE8j8aZana9C8XC92/N7B6KnkfjTLU7XoOLhe7fm9g9FTyPxplqdr0HFwvdvzewno6eR+NMtTteg4uF7t+b2E5CfRP7VMtTteg4uF7t+b2E5CfRP7VMtTteg4uF7t+b2AQL4KSfAaupplqdr0HFwvdvzex2H+Hq/XfuH8VS1Tteg4uE7p+f2D/AA9X679w/jpap2vQcXCd0/P7D/8ADpfrv3D+Olqna9C8XCd0/P7APk6X679w/jpap2vQcXCd0/P7C/4cD679w/jpap19BxcJ3T8/sH+HK/XfuH8dLVOvoOLhO6fn9hf8OB9f+4fx0tU6+heJhO6fn9g/w4X6/wDcP46WqdfQcTCd0/P7CH5OR9d+4fx0tU7XoTi4Tun5/YT/AA6H137h/HS1Tteg4uE7p+f2F/w5H137h/HS1Tteg4uE7p+f2Gn5O1+u/cP46Wqdr0HFwndPz+ww/J+v137h/HS1TtehOLhO6fn9hp7Aj6390/ipap2vQcbCd0/P7DD2FH1n7p/FVy1O16DjYTun5/YYexC/Wfun8VMtTteg42E7p+f2E/uUv1n7p/FTLU7XoTjYTun5/YG7FKP8z90/iplqdr0LxsJ3T8/sQv2RUfn/AHH+tXJU7XoZ4+E7p+f2GJ2VU/n/AHH+tMlTtegWIwndPz+w49kl+n9x/FTJU7XoOPhO6fn9hP7qL9P7j/WmSp2vQcfCd0/P7Df7rp9P7j/WmSp2vQcfCd0/P7Cf3ZT6f3H+tMlTteg4+E7p+f2GN2bQfnfcf60yVO16D8RhO6fn9iNuAL5n7/61clTtehPxGE7p+f2Ei4SqMGycg5/9b1YwmnrL0MVK+GcWo02n1zX/AGLuK7HhOXAqmR4WgJFUUKKVoAziguOU/bQXJNORtUKTQ20hGRG7L4EIxH2EChVcJIGXdlZQc41AjOOvWgJVtJM45b5wDjQ2cHODjHTY/CoUPRXzp5b6sZ06GzjOM4x0z40AxYmOcKx07HAPdPTB8qAl9Cl+qk/Yb+lNBqRRKWOFBJ8gCT8BQD3RgcMpB8iCDv7DQo97SQAkxuAOpKMAPecVBqAtpNHM5b8v6zQ2jy9fGPvoBnLbTqwdPTVg4z5Z6ZoUfJayKodo3VG9V2RlVvcxGDQDhZSH/Lk/Yb+lQupGbV8E6HwM5OlsDHXJx4UBHHGWICgknoAMk+4CgHi1ckqEcsOoCsSPeMbUKDWUgxmNxk4GUbc+Q23OxoBIbR3bQiOzjOVVWZhjr3QM1AN9GbVp0tqGxXSdQI6jT1oUQ2rZI0tldyNJyB5keFAQ6KAu8Dt9dxEv/EQn3KdR+4GgPUmNQgqigJAahSC8udEbufzEdvgCaknZNnWhDiVIw6tI52z4tLH3nMj6YYy8cmlS0srqqGPbOnc79K8saklq+nq+h9qrhKVT5YpK8nZq7tGKbebW1zSuOMFXbUjakWEaA6kGSaQqinu9cDOc9CdjXR1LPb/WeOGDU4K0lZt62e0Vdvf09SC0404eTUuotLKqpqwqJboOawbTuNWcbb5HSsqq7v6/pudamChkjZ2tFNu2rc38qtfpvrp4jn4+cB+W20ML6A4wWnk0xoe71xvn7vGrxeduS9SLAf4Zl/U1e3KKu3v9repMONk4HL75lmjxr7uIRmR9WnoOnTrWuL4c2vyOLwFtc2mVS21+bRK1/wB9gvuKN6EZ1BRnQaBnUQXOE3xudwaSqPh5kWjhIrGKi3dJ68ttWU4OJyRM2vmMjmFI+eOUeYQxkPq6ggwNyD7KwpuL120tfT6neeGp1YrLZNXcsvzaaW52b+/1J5u0QC6uWdozJIC2nQuvQANu8SQcDbbyrTraXt4nKPw1uWXNu8q0vd2v9kue+o9+L/O6BHleckOvVvqaPWTpx0HQ71ri/Na3OxyWBvSz5tcrla3JO29+fLQz7fjpVcsDIz86UDOMRCQqirgHJIGw9+9c41ml13f2PVU+HKUrJ5UssfrK123qrLq/Q6DRkZ+2vVc+M1rY52GVlkfnSMrJzX0kjlyRZ7hU9FxtXnjJqTzPr9Gj69WjCdKPCgmnlV9c0Zc783cZc8Td10xqFcyxRZ1E+uNWxKeQOdtuu9JVZNWW90hSwNOnPNUd4qMpbdNNdeu2uuzsPfiw7wVchRKNRY7mIblu7sDg4PjjoKvH6Lr6HN/Dm7OUrN5dLdp6W13XNcurKo4gwADplykbAA+sZGIAxjbpv1qqs0vmWtl6kn8Ppyk3TlaKlJO62UVdvfXw2+xLfTCPBwCcMcZxso38CT8K61KuQ8mEwnHb1stFtfV/dL1v0TEPEtwAhIJhB3wQZRkDGPAe2ufG1tbp6noXw75W3PX53tpaGm9+fLQg9MLumkaVPMPX1lXu5IxtvSNRzlG22voanhIUKNRz1ksq22b1++hVvJm1sELbKMBRnvHfc4wBjzqVZyc2o30XLr4nTCUKKoQnVUfmk7uTt8q001Tbv0uBuzvtnDBc56tt93X4VvjPpzt9zzv4fF2ana8XO1to66+L2svEa1wWK42HfLb+CHB8OnT/APlZdVyaS03v9jtHBQpQm5av5VHTnLVaX369N9diP0k9cbadR3ye908Kka0t7aWv46mqmBpf0uVpOeVO1o6LXm9+vXS3MdnIzj4HOfaDXohLMrnysRRVKeRO/wBVZp9Gv4bXRjdq2cDl1rRi44EUFxy0FyTFQoaaoG9PdSxL2FzgEirYX5nsPGjNa2lnDBfQWbxW2uWORlEkrMAcqhUk95ZQPMmuCs23a56JXSSvYhtrE3sHCTOdSqbu4uGbGCkbAtq8N2Kg+xjS+VsJZlG5a4dxZ57W9vFuI7V7m4WK3lnYIqQw6Qg3B7xHOOMdSajVmkFK8XK9iHsZfyK9zc3M63JE3D7JJkwVKvMuvSQACBzwengaslsl9RBvVt32X+/mU+0sRsrO8KnS9zxNmQ7ZCowlX7AYz8aR+Zr6Eksqfixe1vaW7gsbALO4nnjaWV8JqKkKVUjGB+UxsPzKRim2JTaijL+SK3xcTTEqFgt33c6VVnI0lm8BpR8mrU2sSlvc6W7jlduF2l24uLgz+ktOq/NmKMO+lXCgNkaAcDwHmKzpq0b10TKnaWaee75K38MkFxcpCbWF1Z0j/wAzVhcrjQ2d+pxRJJXsG23a5dveJ3guLpreJJLG2R7Yws6RxqI40aRtPU4BYeWNvCpZWV9y3d3bYw7uZbXhvDEkGpXnF1Iu3fjVtWkg9crImx8q1vJk2ijR7c8QuOTLNBJHc2F4ETvAk25AxhQCNJLDOSDhgAQCN5FK/iWTdvAZxHtHdQ8Jt5TM3Pnlc68LkRLrwAMYxsnh+dRRTkHJqJ0fDIZ40sVSZFEcLz3UXrTTGQBjpjCkka2fcEbnxrLtqaV9DmOykYEl1xJYmw8zRWyBSSDNJ35NI6aVYZPT1xVl0JHqWpHlXtAyQuUWZoGkwB3kjtw2CSNh3SNvOn+I/wAh/BOLS3PFpTLITb2huZEU40qUBhDDbO6u538zUasip3Zlvey2/CxNCSlzxC6kdnX19OpyAD5bL/8AcPnV5k5HS8SIi4hNckAtacN1OQB3pSXK/bpRviKzyNPcq9o7fkf2tcj/AD4rWJD/AN4gjfHxU/ZVXIPmeRFK2YNnsfb5uAfoI5+04X/zGhGegBcioAUUBKBUNEF5aLIjI+dLDBwcHHvqSipKzOlGrKlNTjuisvBIs5Otm1RNqZ2J+aOUXf8ANB3wKxwo/wC+B6Px1W1lZKzWiX+W7+pJNwqNixOdTPHISGIIeIYQjyx5UdNP/ehmGLqRSS2Sa25PczuIcAJUJDpC6Jl1s8gdWlYF222kBGe6fHG9c5UeUf8AbnrofEEpOdS97p2SVmorT6PxX5GmODRE5wc6oG67ZgGIxjyHlW+HH9PQ8qxlW1vCS82/3KXE+AEqFgCgYn77PIrq8x7zZXZxgt3T7N6xKlpaPj6npoY5KTlUv/jokmmo7LXZ+K8TRm4ahRIyDpjMRUDbePGnPs2G1dXBNJdDxxxE4zlNbyvf77jb2zWTTqyChJVlJBBIKnf3E1ZRUtzFKtKle2z3T/MrNwaIkZBwBGuNTYYRnUgbJ72Dv7fGs8KJ1WNrK+vNvZaX0dumnsQWXBQuWkOpzJNJsx0hpMjIB8QpAqRpW1e+vqda+OcrRgrRtFba2j+19SQcGiAUAMNKImAxGpEOpQ3nvV4UTk8dVd27atvbZtWdvsT29vpTSzFydRYtnfUSSAM7DfAHgK2o2VmcalXNPNFWta1vD9X1ZTHA4QpXDEadAy7HSmc6VydtwPhWODG1j0P4hXcs11vfRLV7XfUF4WgYMNRIcyZJJy5XTk/ZWlTinfxuc5YypKLjpayjtyTv+ow8Hjww72GDjGo4Ac5bA8Mmpwo7F/HVrqWl0072WtlZXIJOF/Oq5xhECqNySd8sfsJA95oqfzqXRFeL/wD55U1vKV30t0X7jbzhyvu2c6SmxIypIJH3Ctzpxnv9DnQxdSgrRtvfVX1XMjFggOcHOsP1/OC6R9mKcKN7+Nx+Mq5cvhl+17+rGQWKIcrnZdAyScLnOB9tIUoxd0K+MqVouMrau7srXdrEDQBSxHVjk/DFdIxSbfU89WtKcYxe0VZFVrdcY36ls+OSSc/eazwo2t43+51/G1M7lpqstraW6EZt1A2z6pXr4E5P2+2pwY+livH1m7vX5lLbmlZfZLkRtCPaPVHU/m9KvBj+noT8dVtZ2ereqv8A1bgEAGB7fvrUIKKsjjWrSrTzz3/giNbORy5NbscbjWzVI2KH22pYXHpMRUsMxKjUsVMdp+ygJLcAOpcalDKWUdSoI1D7RmjCOv7W9qbO9LyG0lFwYwiSGY6UxnSdA2ONRNc4QlHmdZ1Iy5ajV7a44YLFIyH0vG02oY5ckhd1A67jCn7aZPmzDifJlJLXtNaGygs7m1lkWFmfKzcvVIxcltt/8xhg1HGV7plU45VFopt2jVbRbaCNo8XZuSS2oEKTy4/M4Ai3P0KuXW7Jn0supb7d9rBfiJUjaJYzKxBYNqZ9ODt5AN+1UhDKaqTzFTtjx0XsyOiGNI4kiVCQcaSxJ288gf8ASKsY5UJyzMXhXGRDZ3VuqHmXPLBkyMBF6qR1Oxk/ao43aYUrRaN+z7bxpNbSch9NtbNAq6l9ZtAL5x9FMY9tYcHZm1NXTMmXi8Ec8M9lbtG8bs782VpOZnw36dW39tWztZkur3Rfv+1kJiuhb2pilvRiaQylx450jTuDrfbb1vsqKL0u9iuS1stx8vbIek28scA5dvByBE5ByPEhsd04CeB9X21Mmhc+pU4t2gja2NraQciJpOa+qQyMzbYG/qjur4+A6b5qTvdhyVrIh4/xlLiO1iEbLHbRiMjIJf1AxHlkJ99ErXDd7GwO2q+nPd8lt7fkRrqGU3DZzjzz8azl0saza3Kdx2ukWO3is9cEUCBSNQJlbOWZiB44J97NTL1GboW07YoOIPeclu9Dy1TUNm7o1E46YXH20y6WLm1uZHAuM+jw3SaS0lzHyw+QNOQwY+0nXn7KNXInYv8ADe1EQhgjubbnNatqhYSGMZzkBlxvjA8+g28zRUyK57UtJFeB0+dvGiy4PdSOPAEeOp7uofbUsLkvaTtd6TaR24jKMpiMjlgQ/LQr08NyD9lErMrZyJStGTpuxNt+Uf8AUUfZkn+IqA7fhkURzzTjvR49xJ1ePTpv4VGVE/osRAJffST1A3CqfLI3LDG528qhdCU2sHg+BlfEHAIXP8W92KajQYkERdgSAuiPB1dG7ms56E+vQDTaorRaiSrkFs7YTYZ89zqPuxQEsCQnHTJ6gllAGrBPrHB09Bk/b0pqNB8cMHdLEYwcjJLE7AHY7dScYHTxpqNCtFFGAQzDOtgGHiANt84GTtkg9aAm9Hj+nnr4gZ9bu+zove6HVQByYiWycDW2nB/M1ADr7CT9lQo1rePCjWM53OR0+bzt4Yy+3XaqQiMEWD3jkYOzLk90nTjGM5GNs4yKADborspIbAGNZKjJYbEjGCFPTzB91AJJaxZOH28NwDjVvsRnYY26tnarclkJ6DHjJkHXGcjGRp226+t1HTFLiwotYcY1+e5YfoEDyHVxncbE01FkR+hw5xzPadwNu9lQcddhv0OfbS7FkRNFEGYAggR7MScax44yCc+Q8+hpqTQf6NBupfJOnvBhtgSZAOMblU3PTUPbTUaFW7tIuWXRj3Qo3wdTsSMbergKTjyxVTZGlYZLaW5AxIAVXDYYDU405I1dc5YDG3dGSNzV1FkRtw6Df536WBrXvEa8JqI7vqp3z3e/jwpdksiBrC3wC0gyQBpDqNzAx3JHdPMCjPTveGCKt2SyK1zw61GW5uw1EKrL3sa+6AQSvqx945zzNuhqpsjUStaWFvlubL3VmK+sF1Rh0AbGMnUGkOR6ujfqKrbMpLmPsre0ZGaYhCZ2wAzZWLXDpAAPTSZt9J6ZyMAMd+RVl5mBeR4cjCL02icug28GLNn41pGCvyzQHJzV0R55MiVvbWrGbkqAHrsaguOHt+NC3FAoLkyP50sXMS4qGrjgKAcI6hRwjoUcI6AesZqFJBHQpKsZ8qhq44RHyqAeIj5GhRwhPkfhUKOWA+R+FQo70c+R+BqFHrbnyPwNCi+iN9E/A1Ch6I30T8DQC+it9E/A1Cii1b6LfA0AhtG+i3wNQohtW+i3wNAMNq30W/ZNANNo/wBBv2TQHY9lbXTAMjBZmbB2P0f/AC0Br6aAkSoUeY/KgEGxoCTTUKMKVSBpoBNNAKBQD9NQo1loCMiqQaVoBuPOgG6apAxQDWoCJqpCBjihCOSqQruKpBmKArvVIV5EqmSuyVSEZFARkCgIy1LC5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74" y="2276872"/>
            <a:ext cx="7445582" cy="26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452" y="901873"/>
            <a:ext cx="710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628" y="199319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2013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BC Safety Charter Model</a:t>
            </a:r>
          </a:p>
          <a:p>
            <a:endParaRPr lang="en-US" sz="2800" b="1" dirty="0" smtClean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800000"/>
                </a:solidFill>
              </a:rPr>
              <a:t>Governance</a:t>
            </a:r>
          </a:p>
        </p:txBody>
      </p:sp>
      <p:sp>
        <p:nvSpPr>
          <p:cNvPr id="8" name="AutoShape 2" descr="data:image/jpeg;base64,/9j/4AAQSkZJRgABAQAAAQABAAD/2wCEAAkGBxQTEhUUEBQVFBQUFRAVFhQUFhUUFxQUFBQXGBQUGBQZHCggGBolHBQUITEhJSkrLi4uFx8zODMsNygtLisBCgoKDg0OGhAQGzQkHyQsLCwsLCwsLCwsLCwsLCwsLCwsLCw0LCwsLCwsLCwsLCwsLCwsLCwsLCwsLCwsLCwsLP/AABEIAHABwwMBEQACEQEDEQH/xAAbAAABBQEBAAAAAAAAAAAAAAAAAQIDBAUGB//EAE4QAAIBAwIDBAUHCQUFBgcAAAECAwAEERIhBRMxBiJBURQyYXGRByNSU4Gh0jNCYnKSorGz0RUWF0OyJDVjdIIlc8HC8PE2ZIOTo8Ph/8QAGgEBAQEBAQEBAAAAAAAAAAAAAAECAwQFBv/EADkRAAIBAgQDBgQFBAMAAwEAAAABAgMRBBIhMRNBUVJTYZKh4QUicYEUkbHB0TIzQvAVIzSCsvEk/9oADAMBAAIRAxEAPwDyvNdTmLQCiqBaAWhBaAKAXNChQC0AUAUAUAUAUAUAUAUAUAUAUAlAFAFAFAFAFAFAFAFASQS6TnGaIjVyz/aH6I+NazGMgf2h+iPjTMMg1r79EfGmYZA9N/RHxpmHDD079EfGmYZBTffoj40zDIIb39EfGmYZBvpn6I+NMwyB6X7PvpmHDF9N/RHxpmGQPTP0R8aZhkG+lfo/fTMOGBuvZTMOGJ6R7KZhwxPSPZTMMgvpHspmGQRrjPhTMMhGWpmHDGMuaZicMaEpmHDAx0zDhjTAPOpmLkG+jjzpcuQT0UedS5cpHLaAAnPSgsU9NBc0BUNDhVAooQdQC0AZoAoBaAKAKAfGhJwKzKSirnWlSlUllRY9GHma48Vnv/AwW7YG3Htq8RkeDh1Y0wDzNXiM5vCx6kbpjxrcZXPPUpKHMZWziFAXOGcJnuCRbQyzacauWjMFz01EDC/bUBo3HYy/RWeS1lVFBZmbSAAOpJ1Uui2ZkXlo8TlJUZHXGUYYZcjIBU7g4I2NCENUCGgChAoAoAoAoAoAoAoAoAoAoAoAoAoAoAoBM0sABoA1ClmA1DzpZgM0AZpYBqFLMAWHnSzFxaAKAKAVEJ2UEnyAz/Co2lqykos5Pq5P2G/pXPjU+0vzRcsugj2zjGpHGTgZVhk+QyNzVVWD2kvzRMr6EbKQcEEHyOx+FbTTV0QSqAoBk3qn3GiD2M/TVMXLYrJ0HCqQeKAXFCBmhVa+poW1pG4yC3tBIyPuryVK1SDs0fewuAwdeOaMn4q6uvQm/s5Pb8a5/iZnr/4fDeP5iGwT2/Gr+Imc38Kw/j+Yw2S+341rjyOT+GUPH8xPRF9vxq8aRn/j6K5P8x4QDoMVltvc6xpxgrRVhDVRljTVOTIpHxXSMbnnq1FBal2z4VqAaQkZ8Btt7Sa81bGZHlgvuePK56yOm7N+j27fO2sNyhIyJkV2HtR2Bx7unu615Vj6ieu35GuFE9V4Hw3hVymqC0tcjGpDBEHT3rp+8bV9CliI1VeLObhY0E4vZWzGCMpGQfycMZxqPhiNcaum3Wuc8XSjLI3r92VQbVzl+1vaDUdIOlkyQAQVgI6OTurTDr4qh6ZYZHz8R8RlF5YLX87eHi/pottTrGknqzw/iJj5jcosVycs51F2JyzZ67nz3PWvr4fi5E6tr+HI808t/lK1dzIlCCMcDNAeycM7L2Ye35lvGwt7eWO6yPyk4trOcO36QEkvxrDbN2RSl7LW6WMwMCGdLNcSY73Pj9OLPn6TejqKX1Fi1xbs1aLxCzjW3jEck/EldAuzLHZq8YPsDbiibsLIo8D7NWzQ8K1QoztJbG5JGTIl1bzyoH8wNCYpdiyPMJhhmA+k38a2YGUAUAUAUAUAUAUAUAUAUB2812YU4YUWP52II+pA2QzW+T7/AG+2vzMKXHnjFNv5ZXVm1sp+h682VU7c1/Bm9vr0m4eEKgSIqV0qFbLRqTkjruTXs+BUV+HjWbbcr3u7rRsxiJPM49DfvLuG25UMqqLSW1PSPWXlJG+QCc4Oc+3NfKpUa2Jz1qbfFjU62tH6PTc7SlGFov8Apa9SpNxp/wCzlnKQ8xpWjPza4097oPPbrXohgof8i6ClLKo3XzPfQy6j4WayvcXitqo4cYgq8yG3sZmOBn5x2D7+5WrOFrSfxHiNvLOdSKXL5UrfqhOP/VbmkmaUcy86ztzFE0c1sC4ZFJyIyc5/6a8k4y4NfEKclKE7KzdrX9zpdZoxto0Z/B+IFbW7wkX+y4WLKA7AsBqJ3Y90b168Xh1LFUPmf/ZrLV+G3Q5wm8kvDYli4isEVnI6oILjntdER6syOupVwMn1tQx5LjoK5yw0sRWr003nhlUPmtonZvptbXq/EudQjF8ne5odiez3D5JefbztKyazyZFVTHnIVtBGdvBun219HFYjExpqFSNttev7fU504wvdDn+S23Uflrjb2xfgqP4tV7K9f5HAj1KzfJ5br1kmb2FkH8ErEvi1bkl6/wAmlh49TSjskiQJEulR4f8AiT1J9tfMq1JVZOU3dneMVFWRl8QuxHjYszbIi+s59nkPM9BSjQdRvklu3sv95LmJSSOX4nxUqxwwabcFhukIPVI/NvNv/Yfcw2DU4q6tDpzl4y8OiPLOpZ+P6fQ58nO53Pmd819ZK2iPOFUBQDZOh91FuR7FMrWzlcmFYOw5uh9xqkZ65c9g7QFlFtKEFmZxcJdCR+by9WgWWC7e/pXPMzeVGFxLhnDbOVLS7ineQwo015HKw5ckialEduBpdRkdd9/GtK71RHZaDuxvZu1ntwwi9OuOc6ywrdeiyQwg92SOIkcwkd7DEDwzsajbQSVilY9h5JpmW1lVG5lwkcMwk56iLJxcctGSEkDbWQG2I6ikrNWZulOdOalB2Z0MvZNHit/R5EZjaxXU8xM5GmYkR6IhFnBKsFHrHScgYyfHOjbY+9hvijnfib8klZfm3+o5eweIpOdMiTCW2SMkvymWcgIW+b1ZbOB0wQc1lU9NTpLH3kssbqzv10+/IxH7OPGYzPpAa8Nroy2puW4Ejrt6nhnOckbUy23NuvGV1Hs3/hfUqcN4MbiR4o3RZATy45CV5pBPcV8aQ2MYDEZzRauxmpUyRUmtOfgJwrha+mRwXuqBC4WXV3GUb4znoCQBq6YOaqavZnOpJ8Nyhr0N/tF2JU3Zj4aweFY1aWR3HKt231B5unqhWxu2/lXR2vZHlhWeS89/V/YwuKdlpYkEqsk9uSQLiElkyNirbZQ+/byJrEpqKvujMqyS10fQ3eBdlLF+HvcSTE3a8zSmoDvgnlRiLq2rC+e7eyrKrmpO2n+/ufPd5SvImg7KOAonmit5pMcqCQnW+emvH5LPQaup22rwui+bs+S/3Y3mILPh4iuY4r5WiTWA+rbu+YbxXOO8PCuGRRmlU0Rq+mh0nEuBJz9XDn0QLGDJPzDyozkhgJs5bbT3QT1+G6tBZ70XZW1d9F9wpafMZ008UBK2jmRiMG4K6CAR3ljXqud8t18B4k+ScoU9Kbu+1/H8m0m9zg+0PGdeYoj3B6zD88+Q/R/j7uv1Ph+A4f8A21F83JdPf9PqcKtW/wAq2MGvrHAKAShCW0iV5ERyFR3jVmJwFVmAZiT0ABJz7KA9c/vZazRcWAeCB9V3yW5290WtngSRA7YJIjiwE29XzrGWxu5a4l2ks85W5gYSNYagJUJVZrm654IztoS4y3kOtLMXIOJcdtHu4pxd2+izmv2cc1dUonslSMwAfle9scdMGlmLj+Ddo7IXc8fMtoo4DwwRXBn7s4gTQ2nU2juhm9TGR1zRpi6PJOL2fKlK8yGXPe1wSLMmGJ21rtq23HtFaMsp1SBQBQBQBQBQBQBQBQBQHX8X9ThH6qf6revz2E/uY76v9JnpntT/AN6Gb26P+3Tf/S/lJXs+Cf8Ahp/f/wCzMYj+4/8AeRscGhaeF7C6VkkROdbs4IKgHA6+GTj3Ejwr5+MnHD1447DtOLeWaT0fv+9nzOsE5R4ct90VVi18JhUfn3YUf9RYD+Nd3Lh/Faknyp3/ACsZtegl4nSX9gXlvQHiIktRGiK+ZFMaHBZMbDLn4ivjUMQoUsO3F3VS7bXyu75P6I7yjdyV+QRXgE9lFoXVLagCYY5keIycKSCMHT99JUW6GIq5naNT+n/F68/zGb5oxtutznuDx6bTiS5J0kLk9TpLjJ9pxX18XLNi8JLrd+iOEFaE0L2VYsnoV0jCG5VngYgjDAayyE+H52fP9ap8UShP8Zh5LPTaU14bWf6fT6Fo6rhy2exQ7KPFb3pa5bAtxcYIyMyplV0gbkk5wK+piHKth1w/8rfk9TjC0Z/NyudN2Y+UYkLHf9dgJ1GN/wDiKP8AUPh4148V8M3lR/L+P4OkK3KRt9oO1FvCmoSJK5HdSNgxbyJIzpX2n768FDA1asrWsubZ1lVjFHGWfay6mfQkURJyejgIPpM2roPOvfW+G4anHNKTX5a/RW3OUa027JGVxPimCwjcu7bST9NQ+hGPzYx99eihhL2c1ZLaPTxl1l+hmVTpv1/jwMavonEKAKAKAQiqtyS2ZEUroecULXM9A8ptQh3Ddv8A5xbhLO3W6SIRJcFpHZFCFMhMhc6Wb4+NZymsxNwPtHdTsjw2Ed1eW8QjS70yFkUAqjSKDoZ8FsE4zvjxo0uozPoZlrxeWGIJe8PE/ok7OssomheCaVuYVkdMatTYYK3X2jGLboMzW5pW/wAqU+uOSSCN5InndSJJokPOJyGhVtLkA4DNkgDz3qZEM7M/hvbOYGONIeYvoltZGJGlV5Vt2do5FeMh0ky7er4E/YyKwzssJ21MvOguI0jjnaBdQMzNbcrZZN21yMu7EE7ke2uNSlpofQwmLSks+lr26O/J32+v/wCmt2l4+t3fWxjJaOJrdVYro1u0itLLo6rqONj9GvNKV5I+pRoOlRlfd38dLaI5W59dv1m/1Gsna9ontXZe9in4XHccTWN1QSAyTor5RHKq3eByxwBtux99elax+Y+BUqJTbpOyPN+13a9rs8qFeTaIe5CoC6sdGcDbPiF6D2neuFR305G6VeMLtq8upd+Sy/kS9SJMmOYOJU6rhUZg+PMEAZ8iR41KbalZHGc3N3Z2fbHtBbWJKWcMIu2G7rGg5QPixA3Y+C/adsA6q1Iw/pWpErnl0szOxeRizMSWZjksT4k18+WurOiPYuyvEB/ZqS3xBVNY1SDUWRWITY9T4DxOB1zXvoztRzVDDWuhw3aXtK922ANECnuRD2dGbGxb7h4eJPzMTiJVX0XT+TrCNjh+O8XzmOM+x2H+kf8AjXswOCtarUX0X7/wcqtX/FHP4r655woUKAShBsh2PuNAz2K67JWjTuGtViSC7kjUI0yC4hSxefDZbfEgGWXGwx51zuzdkYFxwa2a19IWBEaWHgMulS5WN7m6njnCBmJCssa7EnFa1FkdNL2Os+bbhbdcG8vEkGX70QF6EB36K0MPT2Vm7FkZCcJtMkeiQkwpwM5Jm+cF+6xza1EgBIzqUjGCPEbUuxZEPEOCWz23FCtvHFJBJfpblOZsljy2Z+8xyxEhBPTu9BVvYWRtf3Us2u2ja0SNIrlYoyDKBOj8OkmYNqYhisig5XGNIHnmXYsjgZYEThNpKtsjyXBvRLcFZC0fKlQR4KsEXIYjvA5xW+Znkbo4VCYVjFpHl+CC7W4xLrN4Ii2nVr0bhSdOM/ZU/k1Y0L3gdvFFaKllHK73Nlb3DsJmKrJbW8kknccBTmU7nb2VLixebszZxzkeixOkt/awKGMnzcT2x5gXDjfmxOd89TUuxZHlfG3U3EuiNIlDuoSPVpUIdO2ok5OnJ36k+6tmClVAUAUAUBtXvG1dbIBCPRAobcd/BjO3l+TPxr5lHASpyxDzf3dvD+r+TrKomorp7FTtFxAXM8koUqH090kEjCKvUe6vRgMM8LQjSbva+v3bM1ZZ5NnQN2wizzhC/pXI5OrUOVjOdWOvXfGPZnxr5K+DVbcF1Fws2a1vm+nT/bnf8Qr5ra2t4FDhvaBI4IIWjZuTOJiQR3sEkD35I+FevEfDp1a9SrGVs0Mv0vbUxCqoxUbbO4nD+0QjvZLlkLCTmgoCM6XIwM+zStK/w11MFHDKVnG2viiRq2qOdic9p09ItZRG2m2iMZXIy3cZcg+HrVy/4qf4etSclepLNe22qf7GuMs0ZW2Kltx1Viu00Em5YkHI7neY7+frV6KmAlOrQnm/tr89F/BlVElJdS/Y9qIVS3MkLtNaoyRlXAQgrpy3j0A8DXkr/Ca0pVVColCo05XWu99PubjWilG61WxS7MCGW7Z70jlhZ5nzspf1gCOpBY+r47Devp11OnRUKO+iX02/TmcoWcry+pgJ0GeuBXre5zRe4Xw15mIXCog1SSvskSfSY/wHU/HHKrWjTWureyW7fgajFssX/EUCGG1BWL8922ecj85vor5J8a5U6EnLiVdZclyj9PHqyuStaO36mXXqMBQBQBQBQDoxkgUW5JbExt66HCxUVawdiZVoQeEoU7HhiyzcK9Hsiect2ZZo0cRvJGY8I2Sw1KDgYz1X2VnZ6lWq0Na94lJDa3HpMkF/MsvDlYSoropCvmNgMCVlB9c53PmKm70NXsjSt+B2q3JAt7d4XupVI5KSlE0LhWleQchcnuhFJO1S7sXKjPtbuC2vOGxw29supIWknZA0urVIgw5PdbbdtycjfYVdWmS6TSLa2Fqe9NaxuXkuzdFY4MxHJ0fOtMvo/c0uCoOokk7ml2WyMDid7FHNYQwwRKpThsrSquJXkbAYMwOMdCRjrvmucqKlr4nqo42VJZHqrWWu1yDhfCUkLz3cgitVkcHBzJMyneNAN/ef/cc1TUdy1sXOqrbL9Re0/ah7vRGi8q2iAEUC7ABRgM2Ni2PsHh4kyTPLcyrG1aV1jjGWY4AyBv7z0rna+hTsLfiUfDUZLVllvJBpecbpCviieZz9436BajahtuaOXMhYlmJZmJJJOSSdyST1NeaRpG7wPh8RXnXThYgSAin5yUjqoHgNxv8Aw60jTjbNN6erLfoTce4+9yVGNEMeBFCvqqAMAnzbG3s6D28a1V1H0S2RqKscrxbieMpGd+jMPD2D2+2vVhMHf/sqfZfuc6lTkjD019U4CYoBMUAjUA2gGSjY+40QZ7Ye0UDXNzzbqJl9NdIGeVWWOKXhzqSjE92IyFQSO7qO9c7HS5ixyRGAWnpNsJY7XgSljPGItVtdzyTqsudLMqyIcA+NXUl0dHw/tLatcRH0iERn+1X1NIi4Zb8crOTtrjkkZc9R0qWZbmBPfQoC5ngPPHZtEVZUZwbWVHnZ1B7iqOpbFLMXLcnGLQXCW7NA4uH4+XueeAkK3UspQMAdB1rHF63TbHWrZk0NWPjEIvHee8t3R7iM2oNxHJyVHD5EmPrEQqXOPAEnzIzLFucFxW1kj4VawJdQfM+mm4hivIiHDyo0XzaP870Y4wcVrnczyNazvPneFlrqL0QWNvbyxG5TEcz2s8bs8GrukcxQWI26UfMpfu+Kc05t7uKNU4trlHpSQ8y0ijhjzpLjmoRHsNwalgWv7atzyGNxDleLyk5kTaFLi9KSnf1NEseG6YxUB5FxJgZpSCCDLMQRuCC7YIPiK2YK9UBQBQBQHtNpwu2k7ONMIIeatlP87yo9euEOpbXjOrKHfrWP8jdtDoewvZu09AtOdbW7yvbxyEvFGztqAYkkjJxrA+FRvUqWhznyW9nYDPxNZ4IpBFdGNBJGjhVV5cadQOMgr09lWT2Ikanya8Ktbjh/Oe2t3LzXrAtDGSFNxJoG67ADAA8AKjumVWZmfJlxfht6sNr6CnPjtI3kllgtyshjEaO2oEsSWcHJHnVkmiIn7ccV4bbSmy9ATnSRpokSC3CKZWKqSSQwwR4Cok9w7EPy18Gt4bGNoIIYmNzGpaONEJUxSkjKgHGQNvZVjuJFrtPwS2XgRlW3gWT0W1bmCKMPqPLy2sDOTk7+2onqHseS9kbSGS4HpRAiRJZGydIOhcgE+WcbDr0rlipzjT/6920vzFNJy12O57JcItrvhX5CEXAjmhMgRNYlVTofVjOogo2fbXzcVWqUcV/U8t07X0t/tzrCMZQ21KfZDh1tHwqW8uYIpW+fdDKisRpAREBYbAup+1q64qpVlilShJrZaP73/IlNLI5M1uEcGtLDh63FzCssnLjkkZkWRi0mnCIG2XBYDw8zXnq16uIrunCVley5bc2bjGMY3ZF2h4RaXdgbm3hWJ+U0qFVWNu5ktG4XY9GHjv0pQr1aOI4U5XV7Pn90JQjKOZIrxcKt/wCyObyIub6HI/M5a69YjJDasZznxquvV/GZMztmStfTcmSPDvbkM7B8Kt5LNWlgid9co1OiscBthkip8QxFWFdqMmlZbMtKEXG7R5kK+8eUWgJLb1199ER7GoUrocTMQCsHQnRKFGyChBhXPWqQaY/ZQEZjHkPhVIOCUKAjHkKEsOC1CkiMR/SsyimVOxciIPSvNOLW50TuTpXFmyZBXJmkQ3N3p2Xc+JPhXalh86vLYzKdtEQLxBx5H7P6V1eDpsyqsh83E2ZcABc9SOv2eVYhgoRld6ldVtWM/TXtOYaagDTQCaaFI5KAZQB/63oD0deyvD2gmuoTM8Nqt3tzQPTBBFE3MVuXmIFpGU4B9UVhtmkkZ3aLstawRcS5byvNaSWPLDYCrFcmPGoj127zjwxpHnWk9hYp9p+D2aWwnsWd1S6Nozs2oTEWyTGULpUpuzLp36ZomyNHK1SBQBQBQBQBQBQBQBQBQBQBQHtXYpuZ2auYxuVi4mmPayyOB/8AkFYf9RtbHRXV7yOJcMtQcBra9jx4ZVIWT7oXqW0ZRLRPRf7Zm6ASNKD54sYnP7xap0BW+RgY4PEPJrr+c9We5I7HnfyA/wC8D/yUv823rU9hHcsfK5/vqL9Sy/nPSOxHueqdvuB295brFdzm3jEquHDRplgjgLmQEdGY+e1YTsaauUO38Cx8EmSNtSJBAqtkHUqtGFbI2OQAdqLcPY8M7JcMjuLgJO2mNUlkc5C7RrnBY+qPM+XxrniqsqdO8FrdL8yU4qUrM6n5HeKaXlgb89VlUfpJ3X+0hl/ZrxfFqfyxmuWn8HTDvkWflLnW3sorSLo7sxH6CEv/AK3Q/wDTXP4anVrSqy5fq/YtbSOVGp22kzwth+ha/wCuOvNgv/Wvv+jOlT+gh7Oyf9kqP+Bc/wAZKmK/9n3X7CH9sghk/wCxsf8AyT/yjVl/7/8A5r9SL+z9hnYGTFkv68v+qs/FP/Q/oi0P6DzAV+lPGLQE1l+UX3iiI9jaK1s5GREKhokxioUjbrVIKFoBxWgE00AgWqDQ4Fw4TTojnTGNTyNqVdMcaln77bKSBpBO2WFRsq3NM9lQZp0STuRtb8tlUS6ornLRzOysAsSLjXIMgZG1S+gy6li57HLGheS4ZcLM+hrfEgEKSuwaMzd0lYSVGTq1p0ztMxco6XsaEdk9KGtSQMQ91iTdBO9zcjPob5221p629G01qi5bczTl7KxFu7MyDXJHlowyFxPPGFVtfQCAE5ye+p/OwPNKk+R0TIT2XUxiRbnCsnMDckkhPRxOFYB8JLpYdwnHtPSpGjr8wb00Kjdl4Ums0aWSRZ7gRSMEVVCloyoB1nSxWQZyTjJIzjf1XOdthsPZNJRqjnOCqPjk92ISW/pCLI3NJUaSqBt8v3faVxYrcQ7OJGuoXGoB41YtFoAV57iEvkSNnDWrnGB3WU5ycBcWNKXsvEFuNUU8QikjjSR2Z1eNhNm6PLhxoAjQ5yEwfXG1S5bEXEuyaBJGTmwtF6WeXJiUyxwFdEwcBFjVwXxnIOg6NXSlxY5LTWiCaagKkp3NCjaAVVJIA6kgDw3Ow38KA9aueCzoZrSNMwpwq8tbYh4/9pupeXLOyqGyGYq2xHSOubd0btqZXa+ZSePYYHv8EGxByY2VXAx1wVIPura5fcnUrds+HSW3DYoJ5Fk5d63ozqFUSWrWisXVVPeXmNjUcnwziotWHscFWjIUAUAUAUAUAUAUAUAUAUAUB7X8hJD2V1E2455yP0ZIUU/6DWJG4lLtxxPR2jsjnaMWsfuM8kisf2ZFov6SPc7X5TJBFwy9YbGRAh9pkKRfwIrMdzT2KHyN/wC6I/17v+c9WW4jsec/ID/vA/8AJS/zbetT2JHcsfK5/vqL9Sy/nPSOxHudj8vQ/wCz4/8Amo/5U1ZhuWWxb7Wf/Dx/5S0//VRblex4r2T4SLq4ETuUTRI7kdSqDUV8hnA3NcsVWdKnmSu9PUlOOaVi18nT/wC3RH9GX+U1cviX/nl9v1LR/qRo/Ko2Z4v+5P8ArauHwj+3L6/sbxG6Og7RsZuGnlgsWjt2AUZJAKMcAddga+fhWqeM+bTVr9TtNXp6EPDmMXDMSAqVgmJBGCNWsgEHx3FSs1Uxvy6/Mv2EdKevQgsX18L0puTbSIAPFgrLj4irVeTHXltmT9UyRV6Vl0G9kyY7QawV3lbDAggZO+D7qz8Rkp4l5XfZaFoq0NTzoV+nZ4haAnsPyifrCiI9jodFbORzwkxSxbi680sS4oNCki0A8UAaaFF00AmKAUxCoBOUB4CqBOWPKgFEY8hUA7lDyFCiGP2UAcv2UAoSgDlDyHwqFDlDyFALooAK1CmYTQoUAUAzlL5D4ClwOCjy6dPZQCKgHQAZ64HWgHUAUAUAUAUAUAUAUAUAUAUAUB0PZLtnc8O5nowhPN5ermo740asadLrj1jnr0FRpMqdilxjj81zdG7l0CUtE3cBCAxBQmFLE47gPXzpYNm12l+Ua8vYGt51txGxRjyo5FbKMGUZaRhjIHhRJIrdw7OfKLeWVuLeBbcxqZCDJHIzZdizbrIo6k+FGkwnYxuyfaGbh83OthGX5TRYlVmXQzIxOFZTnMa+PnR6kTsP7QdpZry5W5nEYkURACNWVMRsWXIZiepOd6JWDepo9qu391xCEQ3KwBFcSDlJIragrKN2kYYw58PKiSRW7kl/8ot3NaehutvyeXHFlY5BJpj06TqMhGe6M93zqZULnKJIRnBI1AqcHGVPVT5g+VVpPcyWuE8Ra3lWWMKWUMAGBI7wIPQjzrlWoxrQcJbeBqMnF3RLxvjMl06vKFBVdI0AgYyT4k+dZw+GhQi4xvr1LObluXOEdqpoEEYCug9UNnKjyDA9PfXDEfDqVaWbZ+BqFaUVYZxjtNNOug6UQ4yFzlseBJPSmH+H0qMsy1fiJ1ZSViLhPH5YBpXDJnOls7E9cEdK1icDTrvM9H1QhVlDQl4j2lllUphUVhg6ckkeIyfCudD4ZSpSU7ttdSyrykrGLX0TiFAT2H5RP1hRbkex0eK2cjmQKpByYzuM/bipJNrR2OlKVNSvUV10Tt6kysv0T+1XPJV7XoerjYTun5/YcGX6J/aplq9r0HGwndPz+w8SL9E/Gpkqdr0LxsJ3T8/sP1jy++mSp2vQcbCd0/P7DtvL76Zana9C8bCd0/P7BgeX30y1O16Di4Tun5/YUY8vvplqdr0HGwndPz+w7byqZana9BxsJ3T8/sJgeX30y1O16Di4Tun5/YUAeX30y1O16Di4Tun5/YUAeVMtTteheLhO6fn9h2geVMtTteg4uE7p+f2EKDyplqdr0HFwndPz+waB5VMtTteheLhO6fn9g0+ymWp2vQcXCd0/P7Bp9lMtTteg4uE7t+b2DT7KZana9BxcJ3b83sNdARjHX20y1O16F4uF7t+b2IPRE8j8aZana9BxsL3T83sHoieR+NTLU7XoONhe6fm9hPRE8j8aZana9C8XC92/N7B6KnkfjTLU7XoOLhe7fm9g9FTyPxplqdr0HFwvdvzewno6eR+NMtTteg4uF7t+b2E5CfRP7VMtTteg4uF7t+b2E5CfRP7VMtTteg4uF7t+b2AQL4KSfAaupplqdr0HFwvdvzex2H+Hq/XfuH8VS1Tteg4uE7p+f2D/AA9X679w/jpap2vQcXCd0/P7D/8ADpfrv3D+Olqna9C8XCd0/P7APk6X679w/jpap2vQcXCd0/P7C/4cD679w/jpap19BxcJ3T8/sH+HK/XfuH8dLVOvoOLhO6fn9hf8OB9f+4fx0tU6+heJhO6fn9g/w4X6/wDcP46WqdfQcTCd0/P7CH5OR9d+4fx0tU7XoTi4Tun5/YT/AA6H137h/HS1Tteg4uE7p+f2F/w5H137h/HS1Tteg4uE7p+f2Gn5O1+u/cP46Wqdr0HFwndPz+ww/J+v137h/HS1TtehOLhO6fn9hp7Aj6390/ipap2vQcbCd0/P7DD2FH1n7p/FVy1O16DjYTun5/YYexC/Wfun8VMtTteg42E7p+f2E/uUv1n7p/FTLU7XoTjYTun5/YG7FKP8z90/iplqdr0LxsJ3T8/sQv2RUfn/AHH+tXJU7XoZ4+E7p+f2GJ2VU/n/AHH+tMlTtegWIwndPz+w49kl+n9x/FTJU7XoOPhO6fn9hP7qL9P7j/WmSp2vQcfCd0/P7Df7rp9P7j/WmSp2vQcfCd0/P7Cf3ZT6f3H+tMlTteg4+E7p+f2GN2bQfnfcf60yVO16D8RhO6fn9iNuAL5n7/61clTtehPxGE7p+f2Ei4SqMGycg5/9b1YwmnrL0MVK+GcWo02n1zX/AGLuK7HhOXAqmR4WgJFUUKKVoAziguOU/bQXJNORtUKTQ20hGRG7L4EIxH2EChVcJIGXdlZQc41AjOOvWgJVtJM45b5wDjQ2cHODjHTY/CoUPRXzp5b6sZ06GzjOM4x0z40AxYmOcKx07HAPdPTB8qAl9Cl+qk/Yb+lNBqRRKWOFBJ8gCT8BQD3RgcMpB8iCDv7DQo97SQAkxuAOpKMAPecVBqAtpNHM5b8v6zQ2jy9fGPvoBnLbTqwdPTVg4z5Z6ZoUfJayKodo3VG9V2RlVvcxGDQDhZSH/Lk/Yb+lQupGbV8E6HwM5OlsDHXJx4UBHHGWICgknoAMk+4CgHi1ckqEcsOoCsSPeMbUKDWUgxmNxk4GUbc+Q23OxoBIbR3bQiOzjOVVWZhjr3QM1AN9GbVp0tqGxXSdQI6jT1oUQ2rZI0tldyNJyB5keFAQ6KAu8Dt9dxEv/EQn3KdR+4GgPUmNQgqigJAahSC8udEbufzEdvgCaknZNnWhDiVIw6tI52z4tLH3nMj6YYy8cmlS0srqqGPbOnc79K8saklq+nq+h9qrhKVT5YpK8nZq7tGKbebW1zSuOMFXbUjakWEaA6kGSaQqinu9cDOc9CdjXR1LPb/WeOGDU4K0lZt62e0Vdvf09SC0404eTUuotLKqpqwqJboOawbTuNWcbb5HSsqq7v6/pudamChkjZ2tFNu2rc38qtfpvrp4jn4+cB+W20ML6A4wWnk0xoe71xvn7vGrxeduS9SLAf4Zl/U1e3KKu3v9repMONk4HL75lmjxr7uIRmR9WnoOnTrWuL4c2vyOLwFtc2mVS21+bRK1/wB9gvuKN6EZ1BRnQaBnUQXOE3xudwaSqPh5kWjhIrGKi3dJ68ttWU4OJyRM2vmMjmFI+eOUeYQxkPq6ggwNyD7KwpuL120tfT6neeGp1YrLZNXcsvzaaW52b+/1J5u0QC6uWdozJIC2nQuvQANu8SQcDbbyrTraXt4nKPw1uWXNu8q0vd2v9kue+o9+L/O6BHleckOvVvqaPWTpx0HQ71ri/Na3OxyWBvSz5tcrla3JO29+fLQz7fjpVcsDIz86UDOMRCQqirgHJIGw9+9c41ml13f2PVU+HKUrJ5UssfrK123qrLq/Q6DRkZ+2vVc+M1rY52GVlkfnSMrJzX0kjlyRZ7hU9FxtXnjJqTzPr9Gj69WjCdKPCgmnlV9c0Zc783cZc8Td10xqFcyxRZ1E+uNWxKeQOdtuu9JVZNWW90hSwNOnPNUd4qMpbdNNdeu2uuzsPfiw7wVchRKNRY7mIblu7sDg4PjjoKvH6Lr6HN/Dm7OUrN5dLdp6W13XNcurKo4gwADplykbAA+sZGIAxjbpv1qqs0vmWtl6kn8Ppyk3TlaKlJO62UVdvfXw2+xLfTCPBwCcMcZxso38CT8K61KuQ8mEwnHb1stFtfV/dL1v0TEPEtwAhIJhB3wQZRkDGPAe2ufG1tbp6noXw75W3PX53tpaGm9+fLQg9MLumkaVPMPX1lXu5IxtvSNRzlG22voanhIUKNRz1ksq22b1++hVvJm1sELbKMBRnvHfc4wBjzqVZyc2o30XLr4nTCUKKoQnVUfmk7uTt8q001Tbv0uBuzvtnDBc56tt93X4VvjPpzt9zzv4fF2ana8XO1to66+L2svEa1wWK42HfLb+CHB8OnT/APlZdVyaS03v9jtHBQpQm5av5VHTnLVaX369N9diP0k9cbadR3ye908Kka0t7aWv46mqmBpf0uVpOeVO1o6LXm9+vXS3MdnIzj4HOfaDXohLMrnysRRVKeRO/wBVZp9Gv4bXRjdq2cDl1rRi44EUFxy0FyTFQoaaoG9PdSxL2FzgEirYX5nsPGjNa2lnDBfQWbxW2uWORlEkrMAcqhUk95ZQPMmuCs23a56JXSSvYhtrE3sHCTOdSqbu4uGbGCkbAtq8N2Kg+xjS+VsJZlG5a4dxZ57W9vFuI7V7m4WK3lnYIqQw6Qg3B7xHOOMdSajVmkFK8XK9iHsZfyK9zc3M63JE3D7JJkwVKvMuvSQACBzwengaslsl9RBvVt32X+/mU+0sRsrO8KnS9zxNmQ7ZCowlX7AYz8aR+Zr6Eksqfixe1vaW7gsbALO4nnjaWV8JqKkKVUjGB+UxsPzKRim2JTaijL+SK3xcTTEqFgt33c6VVnI0lm8BpR8mrU2sSlvc6W7jlduF2l24uLgz+ktOq/NmKMO+lXCgNkaAcDwHmKzpq0b10TKnaWaee75K38MkFxcpCbWF1Z0j/wAzVhcrjQ2d+pxRJJXsG23a5dveJ3guLpreJJLG2R7Yws6RxqI40aRtPU4BYeWNvCpZWV9y3d3bYw7uZbXhvDEkGpXnF1Iu3fjVtWkg9crImx8q1vJk2ijR7c8QuOTLNBJHc2F4ETvAk25AxhQCNJLDOSDhgAQCN5FK/iWTdvAZxHtHdQ8Jt5TM3Pnlc68LkRLrwAMYxsnh+dRRTkHJqJ0fDIZ40sVSZFEcLz3UXrTTGQBjpjCkka2fcEbnxrLtqaV9DmOykYEl1xJYmw8zRWyBSSDNJ35NI6aVYZPT1xVl0JHqWpHlXtAyQuUWZoGkwB3kjtw2CSNh3SNvOn+I/wAh/BOLS3PFpTLITb2huZEU40qUBhDDbO6u538zUasip3Zlvey2/CxNCSlzxC6kdnX19OpyAD5bL/8AcPnV5k5HS8SIi4hNckAtacN1OQB3pSXK/bpRviKzyNPcq9o7fkf2tcj/AD4rWJD/AN4gjfHxU/ZVXIPmeRFK2YNnsfb5uAfoI5+04X/zGhGegBcioAUUBKBUNEF5aLIjI+dLDBwcHHvqSipKzOlGrKlNTjuisvBIs5Otm1RNqZ2J+aOUXf8ANB3wKxwo/wC+B6Px1W1lZKzWiX+W7+pJNwqNixOdTPHISGIIeIYQjyx5UdNP/ehmGLqRSS2Sa25PczuIcAJUJDpC6Jl1s8gdWlYF222kBGe6fHG9c5UeUf8AbnrofEEpOdS97p2SVmorT6PxX5GmODRE5wc6oG67ZgGIxjyHlW+HH9PQ8qxlW1vCS82/3KXE+AEqFgCgYn77PIrq8x7zZXZxgt3T7N6xKlpaPj6npoY5KTlUv/jokmmo7LXZ+K8TRm4ahRIyDpjMRUDbePGnPs2G1dXBNJdDxxxE4zlNbyvf77jb2zWTTqyChJVlJBBIKnf3E1ZRUtzFKtKle2z3T/MrNwaIkZBwBGuNTYYRnUgbJ72Dv7fGs8KJ1WNrK+vNvZaX0dumnsQWXBQuWkOpzJNJsx0hpMjIB8QpAqRpW1e+vqda+OcrRgrRtFba2j+19SQcGiAUAMNKImAxGpEOpQ3nvV4UTk8dVd27atvbZtWdvsT29vpTSzFydRYtnfUSSAM7DfAHgK2o2VmcalXNPNFWta1vD9X1ZTHA4QpXDEadAy7HSmc6VydtwPhWODG1j0P4hXcs11vfRLV7XfUF4WgYMNRIcyZJJy5XTk/ZWlTinfxuc5YypKLjpayjtyTv+ow8Hjww72GDjGo4Ac5bA8Mmpwo7F/HVrqWl0072WtlZXIJOF/Oq5xhECqNySd8sfsJA95oqfzqXRFeL/wD55U1vKV30t0X7jbzhyvu2c6SmxIypIJH3Ctzpxnv9DnQxdSgrRtvfVX1XMjFggOcHOsP1/OC6R9mKcKN7+Nx+Mq5cvhl+17+rGQWKIcrnZdAyScLnOB9tIUoxd0K+MqVouMrau7srXdrEDQBSxHVjk/DFdIxSbfU89WtKcYxe0VZFVrdcY36ls+OSSc/eazwo2t43+51/G1M7lpqstraW6EZt1A2z6pXr4E5P2+2pwY+livH1m7vX5lLbmlZfZLkRtCPaPVHU/m9KvBj+noT8dVtZ2ereqv8A1bgEAGB7fvrUIKKsjjWrSrTzz3/giNbORy5NbscbjWzVI2KH22pYXHpMRUsMxKjUsVMdp+ygJLcAOpcalDKWUdSoI1D7RmjCOv7W9qbO9LyG0lFwYwiSGY6UxnSdA2ONRNc4QlHmdZ1Iy5ajV7a44YLFIyH0vG02oY5ckhd1A67jCn7aZPmzDifJlJLXtNaGygs7m1lkWFmfKzcvVIxcltt/8xhg1HGV7plU45VFopt2jVbRbaCNo8XZuSS2oEKTy4/M4Ai3P0KuXW7Jn0supb7d9rBfiJUjaJYzKxBYNqZ9ODt5AN+1UhDKaqTzFTtjx0XsyOiGNI4kiVCQcaSxJ288gf8ASKsY5UJyzMXhXGRDZ3VuqHmXPLBkyMBF6qR1Oxk/ao43aYUrRaN+z7bxpNbSch9NtbNAq6l9ZtAL5x9FMY9tYcHZm1NXTMmXi8Ec8M9lbtG8bs782VpOZnw36dW39tWztZkur3Rfv+1kJiuhb2pilvRiaQylx450jTuDrfbb1vsqKL0u9iuS1stx8vbIek28scA5dvByBE5ByPEhsd04CeB9X21Mmhc+pU4t2gja2NraQciJpOa+qQyMzbYG/qjur4+A6b5qTvdhyVrIh4/xlLiO1iEbLHbRiMjIJf1AxHlkJ99ErXDd7GwO2q+nPd8lt7fkRrqGU3DZzjzz8azl0saza3Kdx2ukWO3is9cEUCBSNQJlbOWZiB44J97NTL1GboW07YoOIPeclu9Dy1TUNm7o1E46YXH20y6WLm1uZHAuM+jw3SaS0lzHyw+QNOQwY+0nXn7KNXInYv8ADe1EQhgjubbnNatqhYSGMZzkBlxvjA8+g28zRUyK57UtJFeB0+dvGiy4PdSOPAEeOp7uofbUsLkvaTtd6TaR24jKMpiMjlgQ/LQr08NyD9lErMrZyJStGTpuxNt+Uf8AUUfZkn+IqA7fhkURzzTjvR49xJ1ePTpv4VGVE/osRAJffST1A3CqfLI3LDG528qhdCU2sHg+BlfEHAIXP8W92KajQYkERdgSAuiPB1dG7ms56E+vQDTaorRaiSrkFs7YTYZ89zqPuxQEsCQnHTJ6gllAGrBPrHB09Bk/b0pqNB8cMHdLEYwcjJLE7AHY7dScYHTxpqNCtFFGAQzDOtgGHiANt84GTtkg9aAm9Hj+nnr4gZ9bu+zove6HVQByYiWycDW2nB/M1ADr7CT9lQo1rePCjWM53OR0+bzt4Yy+3XaqQiMEWD3jkYOzLk90nTjGM5GNs4yKADborspIbAGNZKjJYbEjGCFPTzB91AJJaxZOH28NwDjVvsRnYY26tnarclkJ6DHjJkHXGcjGRp226+t1HTFLiwotYcY1+e5YfoEDyHVxncbE01FkR+hw5xzPadwNu9lQcddhv0OfbS7FkRNFEGYAggR7MScax44yCc+Q8+hpqTQf6NBupfJOnvBhtgSZAOMblU3PTUPbTUaFW7tIuWXRj3Qo3wdTsSMbergKTjyxVTZGlYZLaW5AxIAVXDYYDU405I1dc5YDG3dGSNzV1FkRtw6Df536WBrXvEa8JqI7vqp3z3e/jwpdksiBrC3wC0gyQBpDqNzAx3JHdPMCjPTveGCKt2SyK1zw61GW5uw1EKrL3sa+6AQSvqx945zzNuhqpsjUStaWFvlubL3VmK+sF1Rh0AbGMnUGkOR6ujfqKrbMpLmPsre0ZGaYhCZ2wAzZWLXDpAAPTSZt9J6ZyMAMd+RVl5mBeR4cjCL02icug28GLNn41pGCvyzQHJzV0R55MiVvbWrGbkqAHrsaguOHt+NC3FAoLkyP50sXMS4qGrjgKAcI6hRwjoUcI6AesZqFJBHQpKsZ8qhq44RHyqAeIj5GhRwhPkfhUKOWA+R+FQo70c+R+BqFHrbnyPwNCi+iN9E/A1Ch6I30T8DQC+it9E/A1Cii1b6LfA0AhtG+i3wNQohtW+i3wNAMNq30W/ZNANNo/wBBv2TQHY9lbXTAMjBZmbB2P0f/AC0Br6aAkSoUeY/KgEGxoCTTUKMKVSBpoBNNAKBQD9NQo1loCMiqQaVoBuPOgG6apAxQDWoCJqpCBjihCOSqQruKpBmKArvVIV5EqmSuyVSEZFARkCgIy1LC5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20" y="1981363"/>
            <a:ext cx="7632848" cy="45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263</Words>
  <Application>Microsoft Office PowerPoint</Application>
  <PresentationFormat>On-screen Show (4:3)</PresentationFormat>
  <Paragraphs>116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2013 BC Safety Charter Model Strategy </vt:lpstr>
      <vt:lpstr>2013 BC Safety Charter Model  Marketing and Engagement Outreach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BC Leadership Charter</dc:title>
  <dc:creator>user</dc:creator>
  <cp:lastModifiedBy>Michelle Beavington</cp:lastModifiedBy>
  <cp:revision>96</cp:revision>
  <dcterms:created xsi:type="dcterms:W3CDTF">2012-02-24T01:42:18Z</dcterms:created>
  <dcterms:modified xsi:type="dcterms:W3CDTF">2015-05-20T18:35:52Z</dcterms:modified>
</cp:coreProperties>
</file>