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2"/>
  </p:notesMasterIdLst>
  <p:sldIdLst>
    <p:sldId id="256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D1FF"/>
    <a:srgbClr val="F900E0"/>
    <a:srgbClr val="1660AB"/>
    <a:srgbClr val="4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00" autoAdjust="0"/>
  </p:normalViewPr>
  <p:slideViewPr>
    <p:cSldViewPr snapToGrid="0" snapToObjects="1">
      <p:cViewPr varScale="1">
        <p:scale>
          <a:sx n="82" d="100"/>
          <a:sy n="82" d="100"/>
        </p:scale>
        <p:origin x="164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82F02-3523-4B20-BF2A-8FE029C38CC1}" type="datetimeFigureOut">
              <a:rPr lang="en-CA" smtClean="0"/>
              <a:t>22/05/2015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4A137-E8C6-4E2A-91CE-2DCA6B5B0C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430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4A137-E8C6-4E2A-91CE-2DCA6B5B0C8D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1251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CEE26-1371-40CE-8095-3C4244CD02D6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1915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CEE26-1371-40CE-8095-3C4244CD02D6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791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322F-2CA5-454F-98D8-1385FC3763DE}" type="datetime1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01F5-96C7-7A41-9994-87A42B07A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5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CECB-0094-46F4-B1D9-2C3C9F00B6D5}" type="datetime1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01F5-96C7-7A41-9994-87A42B07A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67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B8A6-52B6-4138-B875-A1EA1F403177}" type="datetime1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01F5-96C7-7A41-9994-87A42B07A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57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DEBC-C22A-437F-93E5-70ECD37DDBB2}" type="datetime1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01F5-96C7-7A41-9994-87A42B07A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61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98FE-467B-447D-A002-033531C35D6E}" type="datetime1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01F5-96C7-7A41-9994-87A42B07A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45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66C6-E9AF-44AB-ABB1-E340789E645C}" type="datetime1">
              <a:rPr lang="en-US" smtClean="0"/>
              <a:t>5/22/2015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01F5-96C7-7A41-9994-87A42B07A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75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E743-7BF0-496D-B458-01D1FB377B32}" type="datetime1">
              <a:rPr lang="en-US" smtClean="0"/>
              <a:t>5/22/2015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01F5-96C7-7A41-9994-87A42B07A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70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7D14-3D85-4DEF-A329-5617B509A74F}" type="datetime1">
              <a:rPr lang="en-US" smtClean="0"/>
              <a:t>5/22/2015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01F5-96C7-7A41-9994-87A42B07A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13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073F-755E-4E5C-AD9D-BCF335F40378}" type="datetime1">
              <a:rPr lang="en-US" smtClean="0"/>
              <a:t>5/22/2015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01F5-96C7-7A41-9994-87A42B07A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24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FCA4-A8F0-4166-9CF5-331EA690AD47}" type="datetime1">
              <a:rPr lang="en-US" smtClean="0"/>
              <a:t>5/22/2015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01F5-96C7-7A41-9994-87A42B07A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3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5DD8-B7C0-4520-9E40-67CF8DCCA869}" type="datetime1">
              <a:rPr lang="en-US" smtClean="0"/>
              <a:t>5/22/2015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01F5-96C7-7A41-9994-87A42B07A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61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EO H+S Leadership Network PPT_Finalb-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24253" y="274638"/>
            <a:ext cx="5962546" cy="920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smtClean="0">
                <a:solidFill>
                  <a:srgbClr val="1660AB"/>
                </a:solidFill>
              </a:rPr>
              <a:t>Title is Flush left and 32 </a:t>
            </a:r>
            <a:r>
              <a:rPr lang="en-US" sz="3200" b="1" dirty="0" err="1" smtClean="0">
                <a:solidFill>
                  <a:srgbClr val="1660AB"/>
                </a:solidFill>
              </a:rPr>
              <a:t>pt</a:t>
            </a:r>
            <a:r>
              <a:rPr lang="en-US" sz="3200" b="1" dirty="0" smtClean="0">
                <a:solidFill>
                  <a:srgbClr val="1660AB"/>
                </a:solidFill>
              </a:rPr>
              <a:t> Bold: CEO logo blue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500BD-21D0-4840-B173-BDAF29FB6B5B}" type="datetime1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4254" y="6356350"/>
            <a:ext cx="28496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27888" y="6356350"/>
            <a:ext cx="725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701F5-96C7-7A41-9994-87A42B07A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5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lnSpc>
          <a:spcPts val="36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1660AB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408000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F6600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ferenceboard.ca/networks/hslc/default.aspx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festemployers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6547" y="3220440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Conceptualized for CEOs by CEOs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56547" y="215396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Activating Knowledge, Sustaining Lives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75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Success Factors 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03199" y="1300479"/>
          <a:ext cx="8798561" cy="4714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1800"/>
                <a:gridCol w="4556761"/>
              </a:tblGrid>
              <a:tr h="516054"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/>
                        <a:t>OUTCOMES</a:t>
                      </a:r>
                      <a:endParaRPr lang="en-CA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INDICATORS </a:t>
                      </a:r>
                    </a:p>
                    <a:p>
                      <a:pPr algn="ctr"/>
                      <a:r>
                        <a:rPr lang="en-CA" sz="1100" i="1" dirty="0" smtClean="0"/>
                        <a:t>See</a:t>
                      </a:r>
                      <a:r>
                        <a:rPr lang="en-CA" sz="1100" i="1" baseline="0" dirty="0" smtClean="0"/>
                        <a:t> handout for full list</a:t>
                      </a:r>
                      <a:endParaRPr lang="en-CA" sz="1100" i="1" dirty="0" smtClean="0"/>
                    </a:p>
                  </a:txBody>
                  <a:tcPr/>
                </a:tc>
              </a:tr>
              <a:tr h="90073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Shared leadership in shaping health &amp; safety policy and culture across Ontario and Canada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endParaRPr lang="en-CA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CA" sz="1200" dirty="0" smtClean="0"/>
                        <a:t>Increasing  number of participants</a:t>
                      </a:r>
                      <a:r>
                        <a:rPr lang="en-CA" sz="1200" baseline="0" dirty="0" smtClean="0"/>
                        <a:t> at CEO Events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CA" sz="1200" baseline="0" dirty="0" smtClean="0"/>
                        <a:t>Meetings with political decision-makers and community influencers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CA" sz="1200" baseline="0" dirty="0" smtClean="0"/>
                        <a:t>Position papers, policy reviews, collaborative research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CA" sz="1200" baseline="0" dirty="0" smtClean="0"/>
                        <a:t>Annual publication of Network accomplishments</a:t>
                      </a:r>
                      <a:endParaRPr lang="en-CA" sz="1200" dirty="0"/>
                    </a:p>
                  </a:txBody>
                  <a:tcPr/>
                </a:tc>
              </a:tr>
              <a:tr h="6192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Growth in membership and sustained</a:t>
                      </a:r>
                      <a:r>
                        <a:rPr lang="en-CA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engagement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endParaRPr lang="en-CA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CA" sz="1200" dirty="0" smtClean="0"/>
                        <a:t>All industries and business</a:t>
                      </a:r>
                      <a:r>
                        <a:rPr lang="en-CA" sz="1200" baseline="0" dirty="0" smtClean="0"/>
                        <a:t> sizes represented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CA" sz="1200" baseline="0" dirty="0" smtClean="0"/>
                        <a:t>Membership comprised of 40% CEOs and 60% operational leaders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CA" sz="1200" baseline="0" dirty="0" smtClean="0"/>
                        <a:t>10% of members represent Canada’s Top 100 Employers</a:t>
                      </a:r>
                      <a:endParaRPr lang="en-CA" sz="1200" dirty="0"/>
                    </a:p>
                  </a:txBody>
                  <a:tcPr/>
                </a:tc>
              </a:tr>
              <a:tr h="50130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Long term financial strength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endParaRPr lang="en-CA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CA" sz="1200" dirty="0" smtClean="0"/>
                        <a:t>Robust</a:t>
                      </a:r>
                      <a:r>
                        <a:rPr lang="en-CA" sz="1200" baseline="0" dirty="0" smtClean="0"/>
                        <a:t> sponsorship program 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CA" sz="1200" baseline="0" dirty="0" smtClean="0"/>
                        <a:t>Growing number of sponsors</a:t>
                      </a:r>
                      <a:endParaRPr lang="en-CA" sz="1200" dirty="0"/>
                    </a:p>
                  </a:txBody>
                  <a:tcPr/>
                </a:tc>
              </a:tr>
              <a:tr h="65507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Contribution to the success of individual member firms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endParaRPr lang="en-CA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CA" sz="1200" dirty="0" smtClean="0"/>
                        <a:t>Improved LTIs, employee</a:t>
                      </a:r>
                      <a:r>
                        <a:rPr lang="en-CA" sz="1200" baseline="0" dirty="0" smtClean="0"/>
                        <a:t> engagement, productivity and profitability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CA" sz="1200" baseline="0" dirty="0" smtClean="0"/>
                        <a:t>Public reporting of health and safety performance</a:t>
                      </a:r>
                      <a:endParaRPr lang="en-CA" sz="1200" dirty="0"/>
                    </a:p>
                  </a:txBody>
                  <a:tcPr/>
                </a:tc>
              </a:tr>
              <a:tr h="65507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Recognition through the Organizational Health + Safety Culture Award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CA" sz="1200" smtClean="0"/>
                        <a:t>Increasing</a:t>
                      </a:r>
                      <a:r>
                        <a:rPr lang="en-CA" sz="1200" baseline="0" smtClean="0"/>
                        <a:t> number of submissions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CA" sz="1200" baseline="0" smtClean="0"/>
                        <a:t>Media coverage</a:t>
                      </a:r>
                      <a:endParaRPr lang="en-CA" sz="1200"/>
                    </a:p>
                  </a:txBody>
                  <a:tcPr/>
                </a:tc>
              </a:tr>
              <a:tr h="40573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Robust knowledge sharing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CA" sz="1200" smtClean="0"/>
                        <a:t>Profile</a:t>
                      </a:r>
                      <a:r>
                        <a:rPr lang="en-CA" sz="1200" baseline="0" smtClean="0"/>
                        <a:t> at industry events and in professional publications</a:t>
                      </a:r>
                      <a:endParaRPr lang="en-CA" sz="1800" dirty="0"/>
                    </a:p>
                  </a:txBody>
                  <a:tcPr/>
                </a:tc>
              </a:tr>
              <a:tr h="40573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Amplified dialogue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CA" sz="1200" dirty="0" smtClean="0"/>
                        <a:t>Strategic</a:t>
                      </a:r>
                      <a:r>
                        <a:rPr lang="en-CA" sz="1200" baseline="0" dirty="0" smtClean="0"/>
                        <a:t> u</a:t>
                      </a:r>
                      <a:r>
                        <a:rPr lang="en-CA" sz="1200" dirty="0" smtClean="0"/>
                        <a:t>se of technology, social</a:t>
                      </a:r>
                      <a:r>
                        <a:rPr lang="en-CA" sz="1200" baseline="0" dirty="0" smtClean="0"/>
                        <a:t> media, traditional media </a:t>
                      </a:r>
                      <a:endParaRPr lang="en-CA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01F5-96C7-7A41-9994-87A42B07AA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3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Value of joining the Network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spcAft>
                <a:spcPts val="1200"/>
              </a:spcAft>
            </a:pPr>
            <a:r>
              <a:rPr lang="en-CA" dirty="0" smtClean="0"/>
              <a:t>Visible commitment to health and safety</a:t>
            </a:r>
          </a:p>
          <a:p>
            <a:pPr lvl="0">
              <a:spcAft>
                <a:spcPts val="1200"/>
              </a:spcAft>
            </a:pPr>
            <a:r>
              <a:rPr lang="en-CA" dirty="0" smtClean="0"/>
              <a:t>Brand building and recognition</a:t>
            </a:r>
            <a:endParaRPr lang="en-CA" dirty="0"/>
          </a:p>
          <a:p>
            <a:pPr>
              <a:spcAft>
                <a:spcPts val="1200"/>
              </a:spcAft>
            </a:pPr>
            <a:r>
              <a:rPr lang="en-CA" dirty="0" smtClean="0"/>
              <a:t>Opportunity to influence health and safety policy in Ontario and across Canada</a:t>
            </a:r>
          </a:p>
          <a:p>
            <a:pPr>
              <a:spcAft>
                <a:spcPts val="1200"/>
              </a:spcAft>
            </a:pPr>
            <a:r>
              <a:rPr lang="en-CA" dirty="0" smtClean="0"/>
              <a:t>Contribute to the transformation of health </a:t>
            </a:r>
            <a:r>
              <a:rPr lang="en-CA" dirty="0"/>
              <a:t>and safety culture </a:t>
            </a:r>
            <a:r>
              <a:rPr lang="en-CA" dirty="0" smtClean="0"/>
              <a:t>in Ontario and, in collaboration with other Charters, across Canada</a:t>
            </a:r>
            <a:endParaRPr lang="en-CA" dirty="0"/>
          </a:p>
          <a:p>
            <a:pPr>
              <a:spcAft>
                <a:spcPts val="1200"/>
              </a:spcAft>
            </a:pPr>
            <a:r>
              <a:rPr lang="en-CA" dirty="0" smtClean="0"/>
              <a:t>Access to exclusive research</a:t>
            </a:r>
          </a:p>
          <a:p>
            <a:pPr>
              <a:spcAft>
                <a:spcPts val="1200"/>
              </a:spcAft>
            </a:pPr>
            <a:r>
              <a:rPr lang="en-CA" dirty="0" smtClean="0"/>
              <a:t>Peer-to-peer </a:t>
            </a:r>
            <a:r>
              <a:rPr lang="en-CA" dirty="0"/>
              <a:t>dialogue </a:t>
            </a:r>
            <a:r>
              <a:rPr lang="en-CA" dirty="0" smtClean="0"/>
              <a:t>to facilitate </a:t>
            </a:r>
            <a:r>
              <a:rPr lang="en-CA" dirty="0"/>
              <a:t>knowledge sharing </a:t>
            </a:r>
            <a:r>
              <a:rPr lang="en-CA" dirty="0" smtClean="0"/>
              <a:t>and growth</a:t>
            </a:r>
            <a:endParaRPr lang="en-CA" dirty="0"/>
          </a:p>
          <a:p>
            <a:pPr>
              <a:spcAft>
                <a:spcPts val="1200"/>
              </a:spcAft>
            </a:pPr>
            <a:r>
              <a:rPr lang="en-CA" dirty="0" smtClean="0"/>
              <a:t>Optimize return </a:t>
            </a:r>
            <a:r>
              <a:rPr lang="en-CA" dirty="0"/>
              <a:t>on investment </a:t>
            </a:r>
            <a:r>
              <a:rPr lang="en-CA" dirty="0" smtClean="0"/>
              <a:t>through enhanced health </a:t>
            </a:r>
            <a:r>
              <a:rPr lang="en-CA" dirty="0"/>
              <a:t>&amp; </a:t>
            </a:r>
            <a:r>
              <a:rPr lang="en-CA" dirty="0" smtClean="0"/>
              <a:t>safety performance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01F5-96C7-7A41-9994-87A42B07AA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1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2676" y="274638"/>
            <a:ext cx="5962546" cy="920284"/>
          </a:xfrm>
        </p:spPr>
        <p:txBody>
          <a:bodyPr/>
          <a:lstStyle/>
          <a:p>
            <a:r>
              <a:rPr lang="en-CA" dirty="0" smtClean="0"/>
              <a:t>About WSPS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Aft>
                <a:spcPts val="1200"/>
              </a:spcAft>
            </a:pPr>
            <a:r>
              <a:rPr lang="en-CA" sz="3000" dirty="0" smtClean="0"/>
              <a:t>A </a:t>
            </a:r>
            <a:r>
              <a:rPr lang="en-CA" sz="3000" dirty="0"/>
              <a:t>dynamic $43-million organization servicing 154,000 member </a:t>
            </a:r>
            <a:r>
              <a:rPr lang="en-CA" sz="3000" dirty="0" smtClean="0"/>
              <a:t>firms, primarily in agricultural</a:t>
            </a:r>
            <a:r>
              <a:rPr lang="en-CA" sz="3000" dirty="0"/>
              <a:t>, industrial/manufacturing and service </a:t>
            </a:r>
            <a:r>
              <a:rPr lang="en-CA" sz="3000" dirty="0" smtClean="0"/>
              <a:t>sectors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Industry-specific </a:t>
            </a:r>
            <a:r>
              <a:rPr lang="en-US" sz="2800" dirty="0"/>
              <a:t>health and safety solutions to help </a:t>
            </a:r>
            <a:r>
              <a:rPr lang="en-US" sz="2800" dirty="0" smtClean="0"/>
              <a:t>customers </a:t>
            </a:r>
            <a:r>
              <a:rPr lang="en-US" sz="2800" dirty="0"/>
              <a:t>achieve their goals and grow the life of their </a:t>
            </a:r>
            <a:r>
              <a:rPr lang="en-US" sz="2800" dirty="0" smtClean="0"/>
              <a:t>businesses. 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Our </a:t>
            </a:r>
            <a:r>
              <a:rPr lang="en-US" sz="2800" dirty="0"/>
              <a:t>solutions address economic realities and organizational risks, and lead to lasting results: engaged employees, productivity improvements, reduced paper burden related to health and safety legislation, and satisfied </a:t>
            </a:r>
            <a:r>
              <a:rPr lang="en-US" sz="2800" dirty="0" smtClean="0"/>
              <a:t>customers</a:t>
            </a:r>
          </a:p>
          <a:p>
            <a:pPr>
              <a:spcAft>
                <a:spcPts val="1200"/>
              </a:spcAft>
            </a:pPr>
            <a:r>
              <a:rPr lang="en-CA" sz="3000" dirty="0" smtClean="0"/>
              <a:t>Key </a:t>
            </a:r>
            <a:r>
              <a:rPr lang="en-CA" sz="3000" dirty="0"/>
              <a:t>player in Ontario’s occupational health &amp; safety </a:t>
            </a:r>
            <a:r>
              <a:rPr lang="en-CA" sz="3000" dirty="0" smtClean="0"/>
              <a:t>system</a:t>
            </a:r>
          </a:p>
          <a:p>
            <a:pPr>
              <a:spcAft>
                <a:spcPts val="1200"/>
              </a:spcAft>
            </a:pPr>
            <a:r>
              <a:rPr lang="en-CA" sz="3000" dirty="0" smtClean="0"/>
              <a:t>Works in </a:t>
            </a:r>
            <a:r>
              <a:rPr lang="en-CA" sz="3000" smtClean="0"/>
              <a:t>tandem with </a:t>
            </a:r>
            <a:r>
              <a:rPr lang="en-CA" sz="3000" dirty="0" smtClean="0"/>
              <a:t>community </a:t>
            </a:r>
            <a:r>
              <a:rPr lang="en-CA" sz="3000" dirty="0"/>
              <a:t>and business leaders </a:t>
            </a:r>
            <a:r>
              <a:rPr lang="en-CA" sz="3000" dirty="0" smtClean="0"/>
              <a:t>together to </a:t>
            </a:r>
            <a:r>
              <a:rPr lang="en-CA" sz="3000" dirty="0"/>
              <a:t>influence positive change to create a more profitable and safer </a:t>
            </a:r>
            <a:r>
              <a:rPr lang="en-CA" sz="3000" dirty="0" smtClean="0"/>
              <a:t>Ontario</a:t>
            </a:r>
            <a:endParaRPr lang="en-CA" sz="30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01F5-96C7-7A41-9994-87A42B07AA2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9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partnerships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520"/>
            <a:ext cx="8229600" cy="463264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CA" sz="2400" b="1" dirty="0" smtClean="0"/>
              <a:t>Bruce Power </a:t>
            </a:r>
            <a:r>
              <a:rPr lang="en-CA" sz="2400" dirty="0" smtClean="0"/>
              <a:t>– operates with </a:t>
            </a:r>
            <a:r>
              <a:rPr lang="en-CA" sz="2400" dirty="0"/>
              <a:t>a strong and clear set of values that embrace safety, the community, integrity and diversity</a:t>
            </a:r>
            <a:r>
              <a:rPr lang="en-CA" sz="2400" dirty="0" smtClean="0"/>
              <a:t>. In 2005, Bruce </a:t>
            </a:r>
            <a:r>
              <a:rPr lang="en-CA" sz="2400" dirty="0"/>
              <a:t>Power </a:t>
            </a:r>
            <a:r>
              <a:rPr lang="en-CA" sz="2400" dirty="0" smtClean="0"/>
              <a:t>President </a:t>
            </a:r>
            <a:r>
              <a:rPr lang="en-CA" sz="2400" dirty="0"/>
              <a:t>and CEO Duncan Hawthorne </a:t>
            </a:r>
            <a:r>
              <a:rPr lang="en-CA" sz="2400" dirty="0" smtClean="0"/>
              <a:t>met </a:t>
            </a:r>
            <a:r>
              <a:rPr lang="en-CA" sz="2400" dirty="0"/>
              <a:t>with federal, provincial and territorial ministers of labour to </a:t>
            </a:r>
            <a:r>
              <a:rPr lang="en-CA" sz="2400" dirty="0" smtClean="0"/>
              <a:t>seek their </a:t>
            </a:r>
            <a:r>
              <a:rPr lang="en-CA" sz="2400" dirty="0"/>
              <a:t>commitment </a:t>
            </a:r>
            <a:r>
              <a:rPr lang="en-CA" sz="2400" dirty="0" smtClean="0"/>
              <a:t>to a Canada-wide health and safety Charter and </a:t>
            </a:r>
            <a:r>
              <a:rPr lang="en-CA" sz="2400" dirty="0"/>
              <a:t>soon after </a:t>
            </a:r>
            <a:r>
              <a:rPr lang="en-CA" sz="2400" dirty="0" smtClean="0"/>
              <a:t>launched </a:t>
            </a:r>
            <a:r>
              <a:rPr lang="en-CA" sz="2400" dirty="0"/>
              <a:t>the first CEO Safety Leadership Charter</a:t>
            </a:r>
            <a:r>
              <a:rPr lang="en-CA" sz="2400" dirty="0" smtClean="0"/>
              <a:t>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CA" sz="24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CA" sz="2400" b="1" dirty="0"/>
              <a:t>Conference Board of Canada </a:t>
            </a:r>
            <a:r>
              <a:rPr lang="en-CA" sz="2400" dirty="0"/>
              <a:t>– </a:t>
            </a:r>
            <a:r>
              <a:rPr lang="en-CA" sz="2400" dirty="0" smtClean="0"/>
              <a:t>In 2007 The </a:t>
            </a:r>
            <a:r>
              <a:rPr lang="en-CA" sz="2400" dirty="0"/>
              <a:t>Conference Board of </a:t>
            </a:r>
            <a:r>
              <a:rPr lang="en-CA" sz="2400" dirty="0" smtClean="0"/>
              <a:t>Canada took over the Charter and later launched the </a:t>
            </a:r>
            <a:r>
              <a:rPr lang="en-CA" sz="2400" u="sng" dirty="0">
                <a:hlinkClick r:id="rId2"/>
              </a:rPr>
              <a:t>Health and Safety Leadership Centre (</a:t>
            </a:r>
            <a:r>
              <a:rPr lang="en-CA" sz="2400" u="sng" dirty="0" smtClean="0">
                <a:hlinkClick r:id="rId2"/>
              </a:rPr>
              <a:t>HSLC)</a:t>
            </a:r>
            <a:r>
              <a:rPr lang="en-CA" sz="2400" u="sng" dirty="0" smtClean="0"/>
              <a:t>, </a:t>
            </a:r>
            <a:r>
              <a:rPr lang="en-CA" sz="2400" dirty="0" smtClean="0"/>
              <a:t>which sup­ports </a:t>
            </a:r>
            <a:r>
              <a:rPr lang="en-CA" sz="2400" dirty="0"/>
              <a:t>the continuous improvement of healthy and safe workplaces. </a:t>
            </a:r>
          </a:p>
          <a:p>
            <a:pPr marL="0" indent="0">
              <a:buNone/>
            </a:pPr>
            <a:endParaRPr lang="en-CA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01F5-96C7-7A41-9994-87A42B07AA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3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partnerships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 smtClean="0"/>
              <a:t>Thomson Reuters </a:t>
            </a:r>
            <a:r>
              <a:rPr lang="en-CA" sz="2400" dirty="0" smtClean="0"/>
              <a:t>– co-development and presentation of the new </a:t>
            </a:r>
            <a:r>
              <a:rPr lang="en-CA" sz="2400" b="1" dirty="0" smtClean="0">
                <a:solidFill>
                  <a:schemeClr val="accent1"/>
                </a:solidFill>
              </a:rPr>
              <a:t>Organizational Health and Safety Culture Award</a:t>
            </a:r>
            <a:r>
              <a:rPr lang="en-CA" sz="2400" dirty="0" smtClean="0"/>
              <a:t> to be presented at the CSE Awards 2015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CA" sz="2400" b="1" dirty="0" smtClean="0"/>
              <a:t>Campbell Institute </a:t>
            </a:r>
            <a:r>
              <a:rPr lang="en-CA" sz="2400" dirty="0" smtClean="0"/>
              <a:t>– WSPS partnership agreement with the Campbell Institute at the National Safety Council will avail Network members of resources such as their </a:t>
            </a:r>
            <a:r>
              <a:rPr lang="en-CA" sz="2400" b="1" dirty="0" smtClean="0">
                <a:solidFill>
                  <a:schemeClr val="accent1"/>
                </a:solidFill>
              </a:rPr>
              <a:t>Journey to Safety Excellence</a:t>
            </a:r>
            <a:r>
              <a:rPr lang="en-CA" sz="2400" b="1" spc="-150" dirty="0" smtClean="0">
                <a:solidFill>
                  <a:schemeClr val="accent1"/>
                </a:solidFill>
              </a:rPr>
              <a:t> </a:t>
            </a:r>
            <a:r>
              <a:rPr lang="en-CA" sz="2400" b="1" spc="-150" dirty="0" smtClean="0">
                <a:solidFill>
                  <a:schemeClr val="accent1"/>
                </a:solidFill>
                <a:latin typeface="Arial"/>
                <a:cs typeface="Arial"/>
              </a:rPr>
              <a:t>® </a:t>
            </a:r>
            <a:r>
              <a:rPr lang="en-CA" sz="2400" dirty="0" smtClean="0"/>
              <a:t>guidelines to assess progress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01F5-96C7-7A41-9994-87A42B07AA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30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 You’re invited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3600" b="1" dirty="0"/>
              <a:t>CEO Networking Event</a:t>
            </a:r>
            <a:endParaRPr lang="en-CA" sz="3600" dirty="0"/>
          </a:p>
          <a:p>
            <a:pPr marL="0" indent="0" algn="ctr">
              <a:buNone/>
            </a:pPr>
            <a:r>
              <a:rPr lang="en-CA" sz="2400" dirty="0" smtClean="0"/>
              <a:t>October 28, </a:t>
            </a:r>
            <a:r>
              <a:rPr lang="en-CA" sz="2400" dirty="0"/>
              <a:t>2015</a:t>
            </a:r>
          </a:p>
          <a:p>
            <a:pPr marL="0" indent="0" algn="ctr">
              <a:buNone/>
            </a:pPr>
            <a:r>
              <a:rPr lang="en-CA" sz="2400" dirty="0" err="1" smtClean="0"/>
              <a:t>3:00pm</a:t>
            </a:r>
            <a:r>
              <a:rPr lang="en-CA" sz="2400" dirty="0" smtClean="0"/>
              <a:t> </a:t>
            </a:r>
            <a:r>
              <a:rPr lang="en-CA" sz="2400" dirty="0"/>
              <a:t>– </a:t>
            </a:r>
            <a:r>
              <a:rPr lang="en-CA" sz="2400" dirty="0" err="1" smtClean="0"/>
              <a:t>5:00pm</a:t>
            </a:r>
            <a:endParaRPr lang="en-CA" sz="2400" dirty="0" smtClean="0"/>
          </a:p>
          <a:p>
            <a:pPr marL="0" indent="0" algn="ctr">
              <a:buNone/>
            </a:pPr>
            <a:endParaRPr lang="en-CA" sz="2400" dirty="0"/>
          </a:p>
          <a:p>
            <a:pPr marL="0" indent="0" algn="ctr">
              <a:buNone/>
            </a:pPr>
            <a:r>
              <a:rPr lang="en-CA" sz="2400" dirty="0" smtClean="0"/>
              <a:t>To be held in conjunction with the Canada’s Safest Employers Awards &amp; Gala at the Arcadian Court, Toronto</a:t>
            </a:r>
            <a:endParaRPr lang="en-CA" sz="2400" dirty="0"/>
          </a:p>
          <a:p>
            <a:pPr marL="0" indent="0" algn="ctr">
              <a:buNone/>
            </a:pPr>
            <a:endParaRPr lang="en-CA" sz="2400" dirty="0" smtClean="0"/>
          </a:p>
          <a:p>
            <a:pPr marL="0" indent="0">
              <a:buNone/>
            </a:pPr>
            <a:endParaRPr lang="en-C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01F5-96C7-7A41-9994-87A42B07AA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8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2015 Network events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883" y="1543728"/>
            <a:ext cx="8437418" cy="480504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CA" sz="2800" b="1" dirty="0" smtClean="0"/>
              <a:t>June 16, 2015 – </a:t>
            </a:r>
            <a:r>
              <a:rPr lang="en-CA" sz="2800" dirty="0" smtClean="0"/>
              <a:t>Safety Culture </a:t>
            </a:r>
            <a:r>
              <a:rPr lang="en-CA" sz="2800" dirty="0" err="1" smtClean="0"/>
              <a:t>NKE</a:t>
            </a:r>
            <a:endParaRPr lang="en-CA" sz="2800" dirty="0" smtClean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CA" sz="2800" b="1" dirty="0" smtClean="0"/>
              <a:t>September 15, 2015 – </a:t>
            </a:r>
            <a:r>
              <a:rPr lang="en-CA" sz="2800" dirty="0" smtClean="0"/>
              <a:t>Safety Culture </a:t>
            </a:r>
            <a:r>
              <a:rPr lang="en-CA" sz="2800" dirty="0" err="1" smtClean="0"/>
              <a:t>NKE</a:t>
            </a:r>
            <a:r>
              <a:rPr lang="en-CA" sz="2800" dirty="0" smtClean="0"/>
              <a:t>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CA" sz="2800" b="1" dirty="0" smtClean="0"/>
              <a:t>October 28, 2015</a:t>
            </a:r>
            <a:r>
              <a:rPr lang="en-CA" sz="2800" dirty="0" smtClean="0"/>
              <a:t>– CEO Networking Event and Canada’s Safest Employer Awards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CA" sz="2800" b="1" dirty="0" smtClean="0"/>
              <a:t>December 9, 2015 </a:t>
            </a:r>
            <a:r>
              <a:rPr lang="en-CA" sz="2800" dirty="0" smtClean="0"/>
              <a:t> – Safety Culture NKE</a:t>
            </a:r>
            <a:endParaRPr lang="en-C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01F5-96C7-7A41-9994-87A42B07AA2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2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4136" y="420228"/>
            <a:ext cx="5073041" cy="776614"/>
          </a:xfrm>
        </p:spPr>
        <p:txBody>
          <a:bodyPr/>
          <a:lstStyle/>
          <a:p>
            <a:pPr marL="0" indent="0">
              <a:buNone/>
            </a:pPr>
            <a:r>
              <a:rPr lang="en-CA" sz="3600" dirty="0">
                <a:latin typeface="+mj-lt"/>
                <a:ea typeface="+mj-ea"/>
                <a:cs typeface="+mj-cs"/>
              </a:rPr>
              <a:t>Thank you!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01F5-96C7-7A41-9994-87A42B07AA26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" t="24521" r="1581" b="8868"/>
          <a:stretch/>
        </p:blipFill>
        <p:spPr>
          <a:xfrm>
            <a:off x="300624" y="1365335"/>
            <a:ext cx="8631265" cy="404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6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CA" dirty="0" smtClean="0"/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i="1" dirty="0" smtClean="0"/>
              <a:t>"</a:t>
            </a:r>
            <a:r>
              <a:rPr lang="en-CA" i="1" dirty="0"/>
              <a:t>No one can whistle a symphony.  It takes a whole orchestra to play it."</a:t>
            </a:r>
          </a:p>
          <a:p>
            <a:pPr marL="0" indent="0" algn="ctr">
              <a:buNone/>
            </a:pPr>
            <a:r>
              <a:rPr lang="en-CA" i="1" dirty="0"/>
              <a:t> </a:t>
            </a:r>
          </a:p>
          <a:p>
            <a:pPr marL="0" indent="0" algn="r">
              <a:buNone/>
            </a:pPr>
            <a:r>
              <a:rPr lang="en-CA" sz="2800" dirty="0" err="1"/>
              <a:t>Halford</a:t>
            </a:r>
            <a:r>
              <a:rPr lang="en-CA" sz="2800" dirty="0"/>
              <a:t> E. </a:t>
            </a:r>
            <a:r>
              <a:rPr lang="en-CA" sz="2800" dirty="0" err="1"/>
              <a:t>Luccock</a:t>
            </a:r>
            <a:endParaRPr lang="en-CA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01F5-96C7-7A41-9994-87A42B07AA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3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 brief background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CA" dirty="0" smtClean="0"/>
              <a:t>Founded by Workplace Safety &amp; Prevention Services, in collaboration with The Conference Board of Canada and Bruce Power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CA" dirty="0"/>
              <a:t>The CEO Health </a:t>
            </a:r>
            <a:r>
              <a:rPr lang="en-CA" dirty="0" smtClean="0"/>
              <a:t>+ </a:t>
            </a:r>
            <a:r>
              <a:rPr lang="en-CA" dirty="0"/>
              <a:t>Safety Leadership Network is a reinvigoration of the former CEO Health and Safety Leadership Charter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CA" dirty="0"/>
              <a:t>The Network </a:t>
            </a:r>
            <a:r>
              <a:rPr lang="en-CA" dirty="0" smtClean="0"/>
              <a:t>is more than the affirmation </a:t>
            </a:r>
            <a:r>
              <a:rPr lang="en-CA" dirty="0"/>
              <a:t>of principled commitment </a:t>
            </a:r>
            <a:r>
              <a:rPr lang="en-CA" dirty="0" smtClean="0"/>
              <a:t>it is a springboard </a:t>
            </a:r>
            <a:r>
              <a:rPr lang="en-CA" dirty="0"/>
              <a:t>for change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CA" dirty="0" smtClean="0"/>
              <a:t>Members share </a:t>
            </a:r>
            <a:r>
              <a:rPr lang="en-CA" dirty="0"/>
              <a:t>a commitment to building sustainable businesses and communities.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01F5-96C7-7A41-9994-87A42B07AA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/>
              <a:t>Network goals</a:t>
            </a:r>
            <a:br>
              <a:rPr lang="en-US" sz="4000" dirty="0"/>
            </a:b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spcAft>
                <a:spcPts val="1200"/>
              </a:spcAft>
            </a:pPr>
            <a:r>
              <a:rPr lang="en-CA" dirty="0"/>
              <a:t>Develop a sustainable strategy for a province-wide culture of health and safety</a:t>
            </a:r>
          </a:p>
          <a:p>
            <a:pPr lvl="0">
              <a:spcAft>
                <a:spcPts val="1200"/>
              </a:spcAft>
            </a:pPr>
            <a:r>
              <a:rPr lang="en-CA" dirty="0"/>
              <a:t>Help shape health and safety policy in our province and nation-wide</a:t>
            </a:r>
          </a:p>
          <a:p>
            <a:pPr lvl="0">
              <a:spcAft>
                <a:spcPts val="1200"/>
              </a:spcAft>
            </a:pPr>
            <a:r>
              <a:rPr lang="en-CA" dirty="0"/>
              <a:t>Demonstrate the return on investment and business value of health and safety</a:t>
            </a:r>
          </a:p>
          <a:p>
            <a:pPr lvl="0">
              <a:spcAft>
                <a:spcPts val="1200"/>
              </a:spcAft>
            </a:pPr>
            <a:r>
              <a:rPr lang="en-CA" dirty="0"/>
              <a:t>Recognize and celebrate efforts and results that create a healthy and safe culture among the CEO community</a:t>
            </a:r>
          </a:p>
          <a:p>
            <a:pPr lvl="0">
              <a:spcAft>
                <a:spcPts val="1200"/>
              </a:spcAft>
            </a:pPr>
            <a:r>
              <a:rPr lang="en-CA" dirty="0"/>
              <a:t>Engage in peer-to-peer dialogue to facilitate knowledge sharing and promote leadership by example</a:t>
            </a:r>
          </a:p>
          <a:p>
            <a:pPr>
              <a:spcAft>
                <a:spcPts val="1200"/>
              </a:spcAft>
            </a:pP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01F5-96C7-7A41-9994-87A42B07AA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5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/>
              <a:t>Goals accomplished through three programs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39032" y="2043165"/>
            <a:ext cx="8228494" cy="3232499"/>
            <a:chOff x="539032" y="2135171"/>
            <a:chExt cx="8228494" cy="3232499"/>
          </a:xfrm>
        </p:grpSpPr>
        <p:sp>
          <p:nvSpPr>
            <p:cNvPr id="8" name="Freeform 7"/>
            <p:cNvSpPr/>
            <p:nvPr/>
          </p:nvSpPr>
          <p:spPr>
            <a:xfrm>
              <a:off x="4653280" y="3659416"/>
              <a:ext cx="2911251" cy="50525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52629"/>
                  </a:lnTo>
                  <a:lnTo>
                    <a:pt x="2911251" y="252629"/>
                  </a:lnTo>
                  <a:lnTo>
                    <a:pt x="2911251" y="505258"/>
                  </a:lnTo>
                </a:path>
              </a:pathLst>
            </a:custGeom>
            <a:noFill/>
            <a:sp3d z="-40000" prstMaterial="matte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4607560" y="3659416"/>
              <a:ext cx="91440" cy="50525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505258"/>
                  </a:lnTo>
                </a:path>
              </a:pathLst>
            </a:custGeom>
            <a:noFill/>
            <a:sp3d z="-40000" prstMaterial="matte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1742028" y="3659416"/>
              <a:ext cx="2911251" cy="50525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911251" y="0"/>
                  </a:moveTo>
                  <a:lnTo>
                    <a:pt x="2911251" y="252629"/>
                  </a:lnTo>
                  <a:lnTo>
                    <a:pt x="0" y="252629"/>
                  </a:lnTo>
                  <a:lnTo>
                    <a:pt x="0" y="505258"/>
                  </a:lnTo>
                </a:path>
              </a:pathLst>
            </a:custGeom>
            <a:noFill/>
            <a:sp3d z="-40000" prstMaterial="matte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3145372" y="2135171"/>
              <a:ext cx="3015815" cy="1524244"/>
            </a:xfrm>
            <a:custGeom>
              <a:avLst/>
              <a:gdLst>
                <a:gd name="connsiteX0" fmla="*/ 0 w 3015815"/>
                <a:gd name="connsiteY0" fmla="*/ 0 h 1524244"/>
                <a:gd name="connsiteX1" fmla="*/ 3015815 w 3015815"/>
                <a:gd name="connsiteY1" fmla="*/ 0 h 1524244"/>
                <a:gd name="connsiteX2" fmla="*/ 3015815 w 3015815"/>
                <a:gd name="connsiteY2" fmla="*/ 1524244 h 1524244"/>
                <a:gd name="connsiteX3" fmla="*/ 0 w 3015815"/>
                <a:gd name="connsiteY3" fmla="*/ 1524244 h 1524244"/>
                <a:gd name="connsiteX4" fmla="*/ 0 w 3015815"/>
                <a:gd name="connsiteY4" fmla="*/ 0 h 1524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5815" h="1524244">
                  <a:moveTo>
                    <a:pt x="0" y="0"/>
                  </a:moveTo>
                  <a:lnTo>
                    <a:pt x="3015815" y="0"/>
                  </a:lnTo>
                  <a:lnTo>
                    <a:pt x="3015815" y="1524244"/>
                  </a:lnTo>
                  <a:lnTo>
                    <a:pt x="0" y="1524244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2"/>
              <a:stretch>
                <a:fillRect/>
              </a:stretch>
            </a:blip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500" kern="1200" dirty="0"/>
                <a:t>                                                          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539032" y="4164674"/>
              <a:ext cx="2405992" cy="1202996"/>
            </a:xfrm>
            <a:custGeom>
              <a:avLst/>
              <a:gdLst>
                <a:gd name="connsiteX0" fmla="*/ 0 w 2405992"/>
                <a:gd name="connsiteY0" fmla="*/ 0 h 1202996"/>
                <a:gd name="connsiteX1" fmla="*/ 2405992 w 2405992"/>
                <a:gd name="connsiteY1" fmla="*/ 0 h 1202996"/>
                <a:gd name="connsiteX2" fmla="*/ 2405992 w 2405992"/>
                <a:gd name="connsiteY2" fmla="*/ 1202996 h 1202996"/>
                <a:gd name="connsiteX3" fmla="*/ 0 w 2405992"/>
                <a:gd name="connsiteY3" fmla="*/ 1202996 h 1202996"/>
                <a:gd name="connsiteX4" fmla="*/ 0 w 2405992"/>
                <a:gd name="connsiteY4" fmla="*/ 0 h 1202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5992" h="1202996">
                  <a:moveTo>
                    <a:pt x="0" y="0"/>
                  </a:moveTo>
                  <a:lnTo>
                    <a:pt x="2405992" y="0"/>
                  </a:lnTo>
                  <a:lnTo>
                    <a:pt x="2405992" y="1202996"/>
                  </a:lnTo>
                  <a:lnTo>
                    <a:pt x="0" y="120299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2000" b="1" kern="1200" dirty="0"/>
                <a:t>CEO Networking Events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3450283" y="4164674"/>
              <a:ext cx="2405992" cy="1202996"/>
            </a:xfrm>
            <a:custGeom>
              <a:avLst/>
              <a:gdLst>
                <a:gd name="connsiteX0" fmla="*/ 0 w 2405992"/>
                <a:gd name="connsiteY0" fmla="*/ 0 h 1202996"/>
                <a:gd name="connsiteX1" fmla="*/ 2405992 w 2405992"/>
                <a:gd name="connsiteY1" fmla="*/ 0 h 1202996"/>
                <a:gd name="connsiteX2" fmla="*/ 2405992 w 2405992"/>
                <a:gd name="connsiteY2" fmla="*/ 1202996 h 1202996"/>
                <a:gd name="connsiteX3" fmla="*/ 0 w 2405992"/>
                <a:gd name="connsiteY3" fmla="*/ 1202996 h 1202996"/>
                <a:gd name="connsiteX4" fmla="*/ 0 w 2405992"/>
                <a:gd name="connsiteY4" fmla="*/ 0 h 1202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5992" h="1202996">
                  <a:moveTo>
                    <a:pt x="0" y="0"/>
                  </a:moveTo>
                  <a:lnTo>
                    <a:pt x="2405992" y="0"/>
                  </a:lnTo>
                  <a:lnTo>
                    <a:pt x="2405992" y="1202996"/>
                  </a:lnTo>
                  <a:lnTo>
                    <a:pt x="0" y="120299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2000" b="1" kern="1200"/>
                <a:t>Safety Culture NKE</a:t>
              </a:r>
              <a:endParaRPr lang="en-US" sz="2000" kern="120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6361534" y="4164674"/>
              <a:ext cx="2405992" cy="1202996"/>
            </a:xfrm>
            <a:custGeom>
              <a:avLst/>
              <a:gdLst>
                <a:gd name="connsiteX0" fmla="*/ 0 w 2405992"/>
                <a:gd name="connsiteY0" fmla="*/ 0 h 1202996"/>
                <a:gd name="connsiteX1" fmla="*/ 2405992 w 2405992"/>
                <a:gd name="connsiteY1" fmla="*/ 0 h 1202996"/>
                <a:gd name="connsiteX2" fmla="*/ 2405992 w 2405992"/>
                <a:gd name="connsiteY2" fmla="*/ 1202996 h 1202996"/>
                <a:gd name="connsiteX3" fmla="*/ 0 w 2405992"/>
                <a:gd name="connsiteY3" fmla="*/ 1202996 h 1202996"/>
                <a:gd name="connsiteX4" fmla="*/ 0 w 2405992"/>
                <a:gd name="connsiteY4" fmla="*/ 0 h 1202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5992" h="1202996">
                  <a:moveTo>
                    <a:pt x="0" y="0"/>
                  </a:moveTo>
                  <a:lnTo>
                    <a:pt x="2405992" y="0"/>
                  </a:lnTo>
                  <a:lnTo>
                    <a:pt x="2405992" y="1202996"/>
                  </a:lnTo>
                  <a:lnTo>
                    <a:pt x="0" y="120299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2000" b="1" kern="1200"/>
                <a:t>CSE Award</a:t>
              </a:r>
              <a:endParaRPr lang="en-US" sz="2000" kern="120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582" y="2232662"/>
            <a:ext cx="2866409" cy="125076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01F5-96C7-7A41-9994-87A42B07AA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CEO Leadership Events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CEO Networking Events take place twice </a:t>
            </a:r>
            <a:r>
              <a:rPr lang="en-CA" dirty="0" smtClean="0"/>
              <a:t>yearly</a:t>
            </a:r>
          </a:p>
          <a:p>
            <a:r>
              <a:rPr lang="en-CA" dirty="0" smtClean="0"/>
              <a:t>CEOs</a:t>
            </a:r>
            <a:r>
              <a:rPr lang="en-CA" dirty="0"/>
              <a:t>, presidents, board members and other executive </a:t>
            </a:r>
            <a:r>
              <a:rPr lang="en-CA" dirty="0" smtClean="0"/>
              <a:t>leaders meet </a:t>
            </a:r>
            <a:r>
              <a:rPr lang="en-CA" dirty="0"/>
              <a:t>to </a:t>
            </a:r>
            <a:endParaRPr lang="en-CA" dirty="0" smtClean="0"/>
          </a:p>
          <a:p>
            <a:pPr lvl="2"/>
            <a:r>
              <a:rPr lang="en-CA" dirty="0" smtClean="0"/>
              <a:t>develop </a:t>
            </a:r>
            <a:r>
              <a:rPr lang="en-CA" dirty="0"/>
              <a:t>a sustainable strategy for a province-wide culture of health and </a:t>
            </a:r>
            <a:r>
              <a:rPr lang="en-CA" dirty="0" smtClean="0"/>
              <a:t>safety</a:t>
            </a:r>
          </a:p>
          <a:p>
            <a:pPr lvl="2"/>
            <a:r>
              <a:rPr lang="en-CA" dirty="0" smtClean="0"/>
              <a:t>help </a:t>
            </a:r>
            <a:r>
              <a:rPr lang="en-CA" dirty="0"/>
              <a:t>shape health and safety policy </a:t>
            </a:r>
            <a:r>
              <a:rPr lang="en-CA" dirty="0" smtClean="0"/>
              <a:t>in our province and nation-wide </a:t>
            </a:r>
          </a:p>
          <a:p>
            <a:pPr lvl="2"/>
            <a:r>
              <a:rPr lang="en-CA" dirty="0" smtClean="0"/>
              <a:t>exchange ideas and knowledge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01F5-96C7-7A41-9994-87A42B07AA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8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/>
              <a:t>Safety Culture Networking &amp; Knowledge Exchange sessions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6920"/>
            <a:ext cx="8229600" cy="4525963"/>
          </a:xfrm>
        </p:spPr>
        <p:txBody>
          <a:bodyPr/>
          <a:lstStyle/>
          <a:p>
            <a:r>
              <a:rPr lang="en-CA" dirty="0"/>
              <a:t>D</a:t>
            </a:r>
            <a:r>
              <a:rPr lang="en-CA" dirty="0" smtClean="0"/>
              <a:t>esigned </a:t>
            </a:r>
            <a:r>
              <a:rPr lang="en-CA" dirty="0"/>
              <a:t>to enable operational leaders to work in alignment with their senior leaders to grow capacity and capability within their own organizations, while contributing to province-wide health and safety transformation.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01F5-96C7-7A41-9994-87A42B07AA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58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/>
              <a:t>Canada’s Best Health + Safety Culture Award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286"/>
            <a:ext cx="8229600" cy="4785878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en-CA" dirty="0" smtClean="0"/>
              <a:t>Recognizing organizations </a:t>
            </a:r>
            <a:r>
              <a:rPr lang="en-CA" dirty="0"/>
              <a:t>that are demonstrating excellence in health and safety culture and </a:t>
            </a:r>
            <a:r>
              <a:rPr lang="en-CA" dirty="0" smtClean="0"/>
              <a:t>leadership</a:t>
            </a:r>
            <a:endParaRPr lang="en-CA" dirty="0"/>
          </a:p>
          <a:p>
            <a:pPr>
              <a:spcAft>
                <a:spcPts val="600"/>
              </a:spcAft>
            </a:pPr>
            <a:r>
              <a:rPr lang="en-CA" dirty="0" smtClean="0"/>
              <a:t>Recipients will possesses </a:t>
            </a:r>
            <a:r>
              <a:rPr lang="en-CA" dirty="0"/>
              <a:t>qualities, such as:</a:t>
            </a:r>
          </a:p>
          <a:p>
            <a:pPr lvl="1">
              <a:spcAft>
                <a:spcPts val="600"/>
              </a:spcAft>
            </a:pPr>
            <a:r>
              <a:rPr lang="en-CA" dirty="0"/>
              <a:t>An exceptional level of trust and openness between management and employees </a:t>
            </a:r>
          </a:p>
          <a:p>
            <a:pPr lvl="1">
              <a:spcAft>
                <a:spcPts val="600"/>
              </a:spcAft>
            </a:pPr>
            <a:r>
              <a:rPr lang="en-CA" dirty="0"/>
              <a:t>A commitment to engaging employees in meaningful decision making </a:t>
            </a:r>
          </a:p>
          <a:p>
            <a:pPr lvl="1">
              <a:spcAft>
                <a:spcPts val="600"/>
              </a:spcAft>
            </a:pPr>
            <a:r>
              <a:rPr lang="en-CA" dirty="0"/>
              <a:t>The active involvement of upper management in organizational health </a:t>
            </a:r>
          </a:p>
          <a:p>
            <a:pPr lvl="1">
              <a:spcAft>
                <a:spcPts val="600"/>
              </a:spcAft>
            </a:pPr>
            <a:r>
              <a:rPr lang="en-CA" dirty="0"/>
              <a:t>The commitment of people’s time and use of company resources to promote safety</a:t>
            </a:r>
          </a:p>
          <a:p>
            <a:pPr lvl="1">
              <a:spcAft>
                <a:spcPts val="600"/>
              </a:spcAft>
            </a:pPr>
            <a:r>
              <a:rPr lang="en-CA" dirty="0"/>
              <a:t>The use of leading indicators to inform decision-making</a:t>
            </a:r>
          </a:p>
          <a:p>
            <a:pPr lvl="1">
              <a:spcAft>
                <a:spcPts val="600"/>
              </a:spcAft>
            </a:pPr>
            <a:r>
              <a:rPr lang="en-CA" dirty="0"/>
              <a:t>And, performance objectives tied specifically to the health and safety of the organization</a:t>
            </a:r>
          </a:p>
          <a:p>
            <a:r>
              <a:rPr lang="en-CA" dirty="0" smtClean="0"/>
              <a:t>Additional Information and to submit a nomination can be found on the </a:t>
            </a:r>
            <a:r>
              <a:rPr lang="en-CA" dirty="0" smtClean="0">
                <a:hlinkClick r:id="rId2"/>
              </a:rPr>
              <a:t>Canada’s Safest Employers Website</a:t>
            </a:r>
            <a:r>
              <a:rPr lang="en-CA" dirty="0" smtClean="0"/>
              <a:t>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01F5-96C7-7A41-9994-87A42B07AA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8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Network members commit to: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1920"/>
            <a:ext cx="8229600" cy="4734243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CA" sz="1800" dirty="0" smtClean="0"/>
              <a:t>Share </a:t>
            </a:r>
            <a:r>
              <a:rPr lang="en-CA" sz="1800" dirty="0"/>
              <a:t>organizational &amp; industry best practices </a:t>
            </a:r>
            <a:endParaRPr lang="en-CA" sz="1800" dirty="0" smtClean="0"/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CA" sz="1800" dirty="0" smtClean="0"/>
              <a:t>Activate </a:t>
            </a:r>
            <a:r>
              <a:rPr lang="en-CA" sz="1800" dirty="0"/>
              <a:t>knowledge </a:t>
            </a:r>
            <a:endParaRPr lang="en-CA" sz="1800" dirty="0" smtClean="0"/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CA" sz="1800" dirty="0" smtClean="0"/>
              <a:t>Actively </a:t>
            </a:r>
            <a:r>
              <a:rPr lang="en-CA" sz="1800" dirty="0"/>
              <a:t>participate in CEO Health + Safety Leadership Network events: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CA" sz="1800" dirty="0"/>
              <a:t>CEO Networking Events -  twice per year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CA" sz="1800" dirty="0"/>
              <a:t>Safety Culture Network Knowledge &amp; Exchange (NKE) for Operational Leaders – three times per year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CA" sz="1800" dirty="0"/>
              <a:t>Participate in collaborative research projects, policy discussions and initiatives </a:t>
            </a:r>
            <a:endParaRPr lang="en-CA" sz="1800" dirty="0" smtClean="0"/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CA" sz="1800" dirty="0" smtClean="0"/>
              <a:t>Openly </a:t>
            </a:r>
            <a:r>
              <a:rPr lang="en-CA" sz="1800" dirty="0"/>
              <a:t>discuss and explore challenges and opportunities with other </a:t>
            </a:r>
            <a:r>
              <a:rPr lang="en-CA" sz="1800" dirty="0" smtClean="0"/>
              <a:t>Network </a:t>
            </a:r>
            <a:r>
              <a:rPr lang="en-CA" sz="1800" dirty="0"/>
              <a:t>members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CA" sz="1800" dirty="0"/>
              <a:t>Commit to assessing progress in accordance with the Campbell Institute’s Journey to Safety Excellence® guidelines</a:t>
            </a:r>
          </a:p>
          <a:p>
            <a:pPr lvl="0"/>
            <a:r>
              <a:rPr lang="en-CA" sz="1800" dirty="0"/>
              <a:t>Provide a commitment statement and grant permission to be recognized as a member </a:t>
            </a:r>
          </a:p>
          <a:p>
            <a:endParaRPr lang="en-CA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01F5-96C7-7A41-9994-87A42B07AA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1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F1A75E682F0349953A8EC639B041B4" ma:contentTypeVersion="0" ma:contentTypeDescription="Create a new document." ma:contentTypeScope="" ma:versionID="44ab6bf144684582901fec96975e30c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070DAF4-1F8F-49DA-AC66-A5D46773A0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36A4A8F-566E-469D-A209-BCD1586EDB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931C9B-3064-4917-854D-183B2191C46A}">
  <ds:schemaRefs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1055</Words>
  <Application>Microsoft Office PowerPoint</Application>
  <PresentationFormat>On-screen Show (4:3)</PresentationFormat>
  <Paragraphs>130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A brief background</vt:lpstr>
      <vt:lpstr> Network goals </vt:lpstr>
      <vt:lpstr>Goals accomplished through three programs</vt:lpstr>
      <vt:lpstr>CEO Leadership Events</vt:lpstr>
      <vt:lpstr>Safety Culture Networking &amp; Knowledge Exchange sessions</vt:lpstr>
      <vt:lpstr>Canada’s Best Health + Safety Culture Award</vt:lpstr>
      <vt:lpstr>Network members commit to:</vt:lpstr>
      <vt:lpstr>Success Factors </vt:lpstr>
      <vt:lpstr>Value of joining the Network</vt:lpstr>
      <vt:lpstr>About WSPS</vt:lpstr>
      <vt:lpstr>Key partnerships</vt:lpstr>
      <vt:lpstr>Key partnerships</vt:lpstr>
      <vt:lpstr> You’re invited</vt:lpstr>
      <vt:lpstr>2015 Network events</vt:lpstr>
      <vt:lpstr>PowerPoint Presentation</vt:lpstr>
    </vt:vector>
  </TitlesOfParts>
  <Company>GraphicCARE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Option A</dc:title>
  <dc:creator>Marie Vecera</dc:creator>
  <cp:lastModifiedBy>Michelle Beavington</cp:lastModifiedBy>
  <cp:revision>17</cp:revision>
  <cp:lastPrinted>2015-03-11T17:06:28Z</cp:lastPrinted>
  <dcterms:created xsi:type="dcterms:W3CDTF">2014-04-11T21:53:28Z</dcterms:created>
  <dcterms:modified xsi:type="dcterms:W3CDTF">2015-05-22T17:10:03Z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0x01010064F1A75E682F0349953A8EC639B041B4</vt:lpwstr>
  </property>
</Properties>
</file>