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051" r:id="rId2"/>
    <p:sldMasterId id="2147484080" r:id="rId3"/>
    <p:sldMasterId id="2147484084" r:id="rId4"/>
  </p:sldMasterIdLst>
  <p:notesMasterIdLst>
    <p:notesMasterId r:id="rId26"/>
  </p:notesMasterIdLst>
  <p:handoutMasterIdLst>
    <p:handoutMasterId r:id="rId27"/>
  </p:handoutMasterIdLst>
  <p:sldIdLst>
    <p:sldId id="257" r:id="rId5"/>
    <p:sldId id="264" r:id="rId6"/>
    <p:sldId id="265" r:id="rId7"/>
    <p:sldId id="266" r:id="rId8"/>
    <p:sldId id="263" r:id="rId9"/>
    <p:sldId id="267" r:id="rId10"/>
    <p:sldId id="269" r:id="rId11"/>
    <p:sldId id="270" r:id="rId12"/>
    <p:sldId id="268" r:id="rId13"/>
    <p:sldId id="271" r:id="rId14"/>
    <p:sldId id="272" r:id="rId15"/>
    <p:sldId id="276" r:id="rId16"/>
    <p:sldId id="274" r:id="rId17"/>
    <p:sldId id="275" r:id="rId18"/>
    <p:sldId id="277" r:id="rId19"/>
    <p:sldId id="278" r:id="rId20"/>
    <p:sldId id="279" r:id="rId21"/>
    <p:sldId id="280" r:id="rId22"/>
    <p:sldId id="283" r:id="rId23"/>
    <p:sldId id="281" r:id="rId24"/>
    <p:sldId id="282" r:id="rId2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072"/>
    <a:srgbClr val="00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3" autoAdjust="0"/>
    <p:restoredTop sz="85680" autoAdjust="0"/>
  </p:normalViewPr>
  <p:slideViewPr>
    <p:cSldViewPr>
      <p:cViewPr varScale="1">
        <p:scale>
          <a:sx n="80" d="100"/>
          <a:sy n="80" d="100"/>
        </p:scale>
        <p:origin x="1836" y="90"/>
      </p:cViewPr>
      <p:guideLst>
        <p:guide orient="horz" pos="2160"/>
        <p:guide pos="33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F42A4BD-9762-4B52-90E6-874EF21250B7}" type="datetimeFigureOut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50E68B3-EA01-4D0E-88F7-150B0D0AB5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51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7D8D02F-CAEF-4E3A-A3CF-4DA1F0DBD461}" type="datetimeFigureOut">
              <a:rPr lang="en-US"/>
              <a:pPr>
                <a:defRPr/>
              </a:pPr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A048709-6D97-4A60-88A9-1C5B01B1E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386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-"/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B91A91-9AA8-4A52-8195-5ECC053F1E54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138625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048709-6D97-4A60-88A9-1C5B01B1E00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76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AB Logo blue RGB_revers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304800"/>
            <a:ext cx="11430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239000" cy="1470025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7239000" cy="2209800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71252" y="5791200"/>
            <a:ext cx="1224148" cy="914400"/>
          </a:xfrm>
        </p:spPr>
        <p:txBody>
          <a:bodyPr lIns="0" tIns="0" rIns="0" bIns="0">
            <a:normAutofit/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317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F5BE-9E69-468C-BCCE-54C550D7E9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992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1420-281E-41F2-8EF8-BF3AA818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42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676400" y="1676400"/>
            <a:ext cx="7239000" cy="1470025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507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7239000" cy="2209800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rgbClr val="005072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676400" y="6356350"/>
            <a:ext cx="1447800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rgbClr val="00507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86200" y="6356350"/>
            <a:ext cx="3124200" cy="365125"/>
          </a:xfrm>
          <a:prstGeom prst="rect">
            <a:avLst/>
          </a:prstGeom>
        </p:spPr>
        <p:txBody>
          <a:bodyPr/>
          <a:lstStyle>
            <a:lvl1pPr algn="ctr">
              <a:defRPr sz="1200">
                <a:solidFill>
                  <a:srgbClr val="00507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356350"/>
            <a:ext cx="1066800" cy="365125"/>
          </a:xfrm>
          <a:prstGeom prst="rect">
            <a:avLst/>
          </a:prstGeom>
        </p:spPr>
        <p:txBody>
          <a:bodyPr/>
          <a:lstStyle>
            <a:lvl1pPr algn="r">
              <a:defRPr sz="1200" smtClean="0">
                <a:solidFill>
                  <a:srgbClr val="005072"/>
                </a:solidFill>
              </a:defRPr>
            </a:lvl1pPr>
          </a:lstStyle>
          <a:p>
            <a:pPr>
              <a:defRPr/>
            </a:pPr>
            <a:fld id="{F9E36C96-6F79-402F-9761-87826AEA5B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254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D2B4-3F4A-4818-98A1-A68F84E5D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293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F5BE-9E69-468C-BCCE-54C550D7E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8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1420-281E-41F2-8EF8-BF3AA818F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08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D2B4-3F4A-4818-98A1-A68F84E5D5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90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AF5BE-9E69-468C-BCCE-54C550D7E9D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3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A1420-281E-41F2-8EF8-BF3AA818FF8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814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CD2B4-3F4A-4818-98A1-A68F84E5D5D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1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image" Target="../media/image5.emf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905000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3429000"/>
            <a:ext cx="6858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304800"/>
            <a:ext cx="1170432" cy="440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8" r:id="rId1"/>
    <p:sldLayoutId id="214748407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buFont typeface="Arial" charset="0"/>
        <a:defRPr sz="2400" kern="1200">
          <a:solidFill>
            <a:srgbClr val="00507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r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6200" y="635635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186332-9E3C-456C-8DD6-90304423E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304800"/>
            <a:ext cx="1170432" cy="4408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5" r:id="rId1"/>
    <p:sldLayoutId id="2147484076" r:id="rId2"/>
    <p:sldLayoutId id="2147484077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507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507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r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6200" y="635635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186332-9E3C-456C-8DD6-90304423E8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304800"/>
            <a:ext cx="1170432" cy="44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6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507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507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r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274638"/>
            <a:ext cx="7239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600200"/>
            <a:ext cx="7239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86200" y="635635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6356350"/>
            <a:ext cx="106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186332-9E3C-456C-8DD6-90304423E8A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84" y="304800"/>
            <a:ext cx="1170432" cy="440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525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507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507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005072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rgbClr val="0081A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Motor Vehicle Incident Research in Alberta</a:t>
            </a: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>
                <a:latin typeface="Arial" charset="0"/>
                <a:cs typeface="Arial" charset="0"/>
              </a:rPr>
              <a:t>AWCBC</a:t>
            </a:r>
            <a:r>
              <a:rPr lang="en-US" b="1" dirty="0" smtClean="0">
                <a:latin typeface="Arial" charset="0"/>
                <a:cs typeface="Arial" charset="0"/>
              </a:rPr>
              <a:t> Presentation</a:t>
            </a:r>
          </a:p>
          <a:p>
            <a:r>
              <a:rPr lang="en-US" b="1" dirty="0" smtClean="0">
                <a:latin typeface="Arial" charset="0"/>
                <a:cs typeface="Arial" charset="0"/>
              </a:rPr>
              <a:t>May 27, 2015</a:t>
            </a:r>
          </a:p>
          <a:p>
            <a:endParaRPr lang="en-US" dirty="0">
              <a:latin typeface="Arial" charset="0"/>
              <a:cs typeface="Arial" charset="0"/>
            </a:endParaRPr>
          </a:p>
          <a:p>
            <a:r>
              <a:rPr lang="en-US" dirty="0" smtClean="0">
                <a:latin typeface="Arial" charset="0"/>
                <a:cs typeface="Arial" charset="0"/>
              </a:rPr>
              <a:t>Dr. P. Karpluk MD, </a:t>
            </a:r>
            <a:r>
              <a:rPr lang="en-US" dirty="0" err="1" smtClean="0">
                <a:latin typeface="Arial" charset="0"/>
                <a:cs typeface="Arial" charset="0"/>
              </a:rPr>
              <a:t>FRCPC</a:t>
            </a:r>
            <a:r>
              <a:rPr lang="en-US" dirty="0" smtClean="0">
                <a:latin typeface="Arial" charset="0"/>
                <a:cs typeface="Arial" charset="0"/>
              </a:rPr>
              <a:t> (</a:t>
            </a:r>
            <a:r>
              <a:rPr lang="en-US" dirty="0" err="1" smtClean="0">
                <a:latin typeface="Arial" charset="0"/>
                <a:cs typeface="Arial" charset="0"/>
              </a:rPr>
              <a:t>occm</a:t>
            </a:r>
            <a:r>
              <a:rPr lang="en-US" dirty="0" smtClean="0">
                <a:latin typeface="Arial" charset="0"/>
                <a:cs typeface="Arial" charset="0"/>
              </a:rPr>
              <a:t>)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Director of Medical Services OHS</a:t>
            </a:r>
          </a:p>
          <a:p>
            <a:r>
              <a:rPr lang="en-US" dirty="0" smtClean="0">
                <a:latin typeface="Arial" charset="0"/>
                <a:cs typeface="Arial" charset="0"/>
              </a:rPr>
              <a:t>Jobs, Skills, Training and </a:t>
            </a:r>
            <a:r>
              <a:rPr lang="en-US" dirty="0" err="1" smtClean="0">
                <a:latin typeface="Arial" charset="0"/>
                <a:cs typeface="Arial" charset="0"/>
              </a:rPr>
              <a:t>Labour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124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71438" y="5791200"/>
            <a:ext cx="1223962" cy="914400"/>
          </a:xfrm>
        </p:spPr>
        <p:txBody>
          <a:bodyPr/>
          <a:lstStyle/>
          <a:p>
            <a:pPr marL="0" indent="0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143 Fatalities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5072"/>
                </a:solidFill>
              </a:rPr>
              <a:t>122 work – related drivers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5072"/>
                </a:solidFill>
              </a:rPr>
              <a:t>214 total drivers involved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F5BE-9E69-468C-BCCE-54C550D7E9DF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963070"/>
              </p:ext>
            </p:extLst>
          </p:nvPr>
        </p:nvGraphicFramePr>
        <p:xfrm>
          <a:off x="3429000" y="2819400"/>
          <a:ext cx="3200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066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81 Single Vehicle Fatalities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Off-Road</a:t>
                      </a:r>
                      <a:r>
                        <a:rPr lang="en-US" baseline="0" dirty="0" smtClean="0"/>
                        <a:t> Right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Off-Road</a:t>
                      </a:r>
                      <a:r>
                        <a:rPr lang="en-US" baseline="0" dirty="0" smtClean="0"/>
                        <a:t> Left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31%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685675"/>
              </p:ext>
            </p:extLst>
          </p:nvPr>
        </p:nvGraphicFramePr>
        <p:xfrm>
          <a:off x="3429000" y="4267200"/>
          <a:ext cx="3200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0668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</a:t>
                      </a:r>
                      <a:r>
                        <a:rPr lang="en-US" baseline="0" dirty="0" smtClean="0"/>
                        <a:t> Multiple Vehicle Fatalities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r>
                        <a:rPr lang="en-US" baseline="0" dirty="0" smtClean="0"/>
                        <a:t>-On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Right</a:t>
                      </a:r>
                      <a:r>
                        <a:rPr lang="en-US" baseline="0" dirty="0" smtClean="0"/>
                        <a:t> 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Rear-End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591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143 Fatalities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5072"/>
                </a:solidFill>
              </a:rPr>
              <a:t>Male		95%</a:t>
            </a:r>
          </a:p>
          <a:p>
            <a:pPr marL="457200" lvl="1" indent="0">
              <a:buNone/>
            </a:pPr>
            <a:endParaRPr lang="en-US" sz="2400" b="1" dirty="0" smtClean="0">
              <a:solidFill>
                <a:srgbClr val="00507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5072"/>
                </a:solidFill>
              </a:rPr>
              <a:t>Drivers 	85%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AF5BE-9E69-468C-BCCE-54C550D7E9D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37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122 Driver Fatalities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35 - 44 years old		31%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25 - 34 years old		23%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70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AF5BE-9E69-468C-BCCE-54C550D7E9D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187690"/>
              </p:ext>
            </p:extLst>
          </p:nvPr>
        </p:nvGraphicFramePr>
        <p:xfrm>
          <a:off x="2209800" y="990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Work-Related Fatality Vehicles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Tractor-Trailer/Semi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Pick-up</a:t>
                      </a:r>
                      <a:r>
                        <a:rPr lang="en-US" baseline="0" dirty="0" smtClean="0"/>
                        <a:t>/Van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28.5%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Truck &gt; 4500kg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752132"/>
              </p:ext>
            </p:extLst>
          </p:nvPr>
        </p:nvGraphicFramePr>
        <p:xfrm>
          <a:off x="2209800" y="38862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Vehicle Status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 Mechanical</a:t>
                      </a:r>
                      <a:r>
                        <a:rPr lang="en-US" baseline="0" dirty="0" smtClean="0"/>
                        <a:t> Defects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Tire Failure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Brakes / Steering Defect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1.4% / 1.4%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684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Fatal MVI Incident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6am – 11am		43%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Noon – 5pm		27%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A1420-281E-41F2-8EF8-BF3AA818FF8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76400" y="43434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5072"/>
                </a:solidFill>
              </a:rPr>
              <a:t>Incidents increase Sunday through Thursday</a:t>
            </a:r>
            <a:endParaRPr lang="en-US" sz="2400" b="1" dirty="0">
              <a:solidFill>
                <a:srgbClr val="0050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9975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Roadways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Secondary Highways		57%</a:t>
            </a:r>
          </a:p>
          <a:p>
            <a:endParaRPr lang="en-US" dirty="0"/>
          </a:p>
          <a:p>
            <a:r>
              <a:rPr lang="en-US" dirty="0" smtClean="0"/>
              <a:t>Primary Highways		20%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Paved Highways		83%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6AF5BE-9E69-468C-BCCE-54C550D7E9D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5130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345629"/>
              </p:ext>
            </p:extLst>
          </p:nvPr>
        </p:nvGraphicFramePr>
        <p:xfrm>
          <a:off x="2209800" y="9906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Road</a:t>
                      </a:r>
                      <a:r>
                        <a:rPr lang="en-US" baseline="0" dirty="0" smtClean="0"/>
                        <a:t> Surface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Slush/Snow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97401"/>
              </p:ext>
            </p:extLst>
          </p:nvPr>
        </p:nvGraphicFramePr>
        <p:xfrm>
          <a:off x="2209800" y="35814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Environmental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Clear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73%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Blowing</a:t>
                      </a:r>
                      <a:r>
                        <a:rPr lang="en-US" baseline="0" dirty="0" smtClean="0"/>
                        <a:t> Snow/Cloudiness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Fog/Dust/Smoke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Snowy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622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Seatbelt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Fatally injured drivers &amp; passengers	40%</a:t>
            </a:r>
          </a:p>
          <a:p>
            <a:endParaRPr lang="en-US" dirty="0"/>
          </a:p>
          <a:p>
            <a:r>
              <a:rPr lang="en-US" dirty="0" smtClean="0"/>
              <a:t>Fatality not wearing seatbelt ejected	59%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614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Impairment Noted on Collision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Alcohol			4%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Drug			1%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519996"/>
              </p:ext>
            </p:extLst>
          </p:nvPr>
        </p:nvGraphicFramePr>
        <p:xfrm>
          <a:off x="2209800" y="350520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Toxicology</a:t>
                      </a:r>
                      <a:r>
                        <a:rPr lang="en-US" baseline="0" dirty="0" smtClean="0"/>
                        <a:t> Testing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Alcohol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95% tested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15.5% positive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Drugs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69% tested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 positive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15.5 %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THC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Benzodiazopines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Cocaine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2483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Activity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Extension of MVI Fatality Review</a:t>
            </a:r>
            <a:endParaRPr lang="en-US" dirty="0"/>
          </a:p>
          <a:p>
            <a:pPr lvl="1"/>
            <a:r>
              <a:rPr lang="en-US" dirty="0" smtClean="0"/>
              <a:t>5 year	2009 – 2013	Same Parameters</a:t>
            </a:r>
            <a:endParaRPr lang="en-US" dirty="0"/>
          </a:p>
          <a:p>
            <a:pPr lvl="1"/>
            <a:r>
              <a:rPr lang="en-US" dirty="0" smtClean="0"/>
              <a:t>10 year	2004 – 2013	Additional Items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err="1" smtClean="0"/>
              <a:t>Geoplotting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13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Transportation incidents are the leading cause of workplace incident fatality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A1BB3C-CE7A-411D-8E6D-7C0247FB016F}" type="slidenum">
              <a:rPr lang="en-US">
                <a:solidFill>
                  <a:srgbClr val="005072"/>
                </a:solidFill>
              </a:rPr>
              <a:pPr eaLnBrk="1" hangingPunct="1"/>
              <a:t>2</a:t>
            </a:fld>
            <a:endParaRPr lang="en-US">
              <a:solidFill>
                <a:srgbClr val="0050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497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Activity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</a:t>
            </a:r>
          </a:p>
          <a:p>
            <a:pPr lvl="1"/>
            <a:r>
              <a:rPr lang="en-US" dirty="0" smtClean="0"/>
              <a:t>Executive Directors Policy and Delivery</a:t>
            </a:r>
          </a:p>
          <a:p>
            <a:pPr lvl="1"/>
            <a:r>
              <a:rPr lang="en-US" dirty="0" smtClean="0"/>
              <a:t>ADM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Policy</a:t>
            </a:r>
          </a:p>
          <a:p>
            <a:pPr lvl="1"/>
            <a:r>
              <a:rPr lang="en-US" dirty="0" smtClean="0"/>
              <a:t>Investigation of Work-Related Motor Vehicle Accidents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Develop Pilot Project</a:t>
            </a:r>
          </a:p>
          <a:p>
            <a:pPr lvl="1"/>
            <a:r>
              <a:rPr lang="en-US" dirty="0" smtClean="0"/>
              <a:t>MVI Fatality &amp; Hospitalization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0309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Activity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Employer Incident Report Information</a:t>
            </a:r>
          </a:p>
          <a:p>
            <a:endParaRPr lang="en-US" dirty="0"/>
          </a:p>
          <a:p>
            <a:r>
              <a:rPr lang="en-US" dirty="0" smtClean="0"/>
              <a:t>OHS Officer review</a:t>
            </a:r>
          </a:p>
          <a:p>
            <a:endParaRPr lang="en-US" dirty="0"/>
          </a:p>
          <a:p>
            <a:r>
              <a:rPr lang="en-US" dirty="0" smtClean="0"/>
              <a:t>Cumulative Data</a:t>
            </a:r>
          </a:p>
          <a:p>
            <a:pPr lvl="1"/>
            <a:r>
              <a:rPr lang="en-US" dirty="0" smtClean="0"/>
              <a:t>General Info</a:t>
            </a:r>
          </a:p>
          <a:p>
            <a:pPr lvl="1"/>
            <a:r>
              <a:rPr lang="en-US" dirty="0" smtClean="0"/>
              <a:t>Incident Info</a:t>
            </a:r>
          </a:p>
          <a:p>
            <a:pPr lvl="1"/>
            <a:r>
              <a:rPr lang="en-US" dirty="0" smtClean="0"/>
              <a:t>Employer Policy Info</a:t>
            </a:r>
          </a:p>
          <a:p>
            <a:pPr lvl="1"/>
            <a:r>
              <a:rPr lang="en-US" dirty="0" smtClean="0"/>
              <a:t>Legislation 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5CD2B4-3F4A-4818-98A1-A68F84E5D5D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730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Work-Related Incident Fatalities 2001-2010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E6D76-80C5-4A4C-9013-84BDB025E5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</p:nvPr>
        </p:nvGraphicFramePr>
        <p:xfrm>
          <a:off x="1676400" y="1620563"/>
          <a:ext cx="7239000" cy="4485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r:id="rId4" imgW="7340220" imgH="4548010" progId="Excel.Sheet.8">
                  <p:embed/>
                </p:oleObj>
              </mc:Choice>
              <mc:Fallback>
                <p:oleObj r:id="rId4" imgW="7340220" imgH="4548010" progId="Excel.Sheet.8">
                  <p:embed/>
                  <p:pic>
                    <p:nvPicPr>
                      <p:cNvPr id="0" name="Picture 2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620563"/>
                        <a:ext cx="7239000" cy="4485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6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OHS Act</a:t>
            </a:r>
          </a:p>
        </p:txBody>
      </p:sp>
      <p:sp>
        <p:nvSpPr>
          <p:cNvPr id="7171" name="Content Placeholder 4"/>
          <p:cNvSpPr>
            <a:spLocks noGrp="1"/>
          </p:cNvSpPr>
          <p:nvPr>
            <p:ph idx="1"/>
          </p:nvPr>
        </p:nvSpPr>
        <p:spPr>
          <a:xfrm>
            <a:off x="1676400" y="1600200"/>
            <a:ext cx="7239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Employers are required to notify of injury or accident that: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Results in death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Results in admission to hospital for more than 2 days</a:t>
            </a: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Required: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To carry out investigation into circumstances surrounding the serious injury or accident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To prepare report of circumstances and </a:t>
            </a:r>
            <a:r>
              <a:rPr lang="en-US" b="1" dirty="0" smtClean="0">
                <a:solidFill>
                  <a:srgbClr val="FFC000"/>
                </a:solidFill>
                <a:latin typeface="Arial" charset="0"/>
                <a:cs typeface="Arial" charset="0"/>
              </a:rPr>
              <a:t>corrective action to prevent recurrence</a:t>
            </a:r>
          </a:p>
          <a:p>
            <a:pPr lvl="1" eaLnBrk="1" hangingPunct="1"/>
            <a:r>
              <a:rPr lang="en-US" dirty="0" smtClean="0">
                <a:latin typeface="Arial" charset="0"/>
                <a:cs typeface="Arial" charset="0"/>
              </a:rPr>
              <a:t>To ensure report is available for inspection by officer</a:t>
            </a:r>
          </a:p>
          <a:p>
            <a:pPr marL="457200" lvl="1" indent="0" eaLnBrk="1" hangingPunct="1">
              <a:buNone/>
            </a:pPr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NO EXCLUSION CLAUSE  for injury or accident resulting from MVI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E6D76-80C5-4A4C-9013-84BDB025E55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31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WCB Accepted Claims 2002-2012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AA1BB3C-CE7A-411D-8E6D-7C0247FB016F}" type="slidenum">
              <a:rPr lang="en-US">
                <a:solidFill>
                  <a:srgbClr val="005072"/>
                </a:solidFill>
              </a:rPr>
              <a:pPr eaLnBrk="1" hangingPunct="1"/>
              <a:t>5</a:t>
            </a:fld>
            <a:endParaRPr lang="en-US">
              <a:solidFill>
                <a:srgbClr val="005072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566938"/>
              </p:ext>
            </p:extLst>
          </p:nvPr>
        </p:nvGraphicFramePr>
        <p:xfrm>
          <a:off x="2895600" y="1219200"/>
          <a:ext cx="441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9906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By Source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r>
                        <a:rPr lang="en-US" baseline="0" dirty="0" smtClean="0"/>
                        <a:t> Fatality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Workplace</a:t>
                      </a:r>
                      <a:r>
                        <a:rPr lang="en-US" baseline="0" dirty="0" smtClean="0"/>
                        <a:t> Motor Vehicle Fatality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32/year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21621"/>
              </p:ext>
            </p:extLst>
          </p:nvPr>
        </p:nvGraphicFramePr>
        <p:xfrm>
          <a:off x="2895600" y="3124200"/>
          <a:ext cx="4419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3778"/>
                <a:gridCol w="114582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Workplace Motor Vehicle</a:t>
                      </a:r>
                      <a:r>
                        <a:rPr lang="en-US" baseline="0" dirty="0" smtClean="0"/>
                        <a:t> Hospitalization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Greater than 2 days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1328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Average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121/year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00417" y="4800600"/>
            <a:ext cx="6629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5072"/>
                </a:solidFill>
              </a:rPr>
              <a:t>Time Loss MVI Claims</a:t>
            </a:r>
          </a:p>
          <a:p>
            <a:endParaRPr lang="en-US" b="1" dirty="0">
              <a:solidFill>
                <a:srgbClr val="00507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005072"/>
                </a:solidFill>
              </a:rPr>
              <a:t>Average 1500 – 1800 / year</a:t>
            </a:r>
            <a:endParaRPr lang="en-US" sz="2400" b="1" dirty="0">
              <a:solidFill>
                <a:srgbClr val="00507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7162800" cy="6540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/>
              <a:t>Why </a:t>
            </a:r>
            <a:r>
              <a:rPr lang="en-US" altLang="en-US" sz="3200" dirty="0" err="1" smtClean="0"/>
              <a:t>MVI’s</a:t>
            </a:r>
            <a:r>
              <a:rPr lang="en-US" altLang="en-US" sz="3200" dirty="0" smtClean="0"/>
              <a:t>?</a:t>
            </a:r>
            <a:endParaRPr lang="en-CA" altLang="en-US" sz="32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19200"/>
            <a:ext cx="7010400" cy="4032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Leading cause of work-related </a:t>
            </a:r>
            <a:r>
              <a:rPr lang="en-US" altLang="en-US" dirty="0" smtClean="0"/>
              <a:t>fatalities</a:t>
            </a:r>
            <a:r>
              <a:rPr lang="en-US" altLang="en-US" sz="2800" dirty="0" smtClean="0"/>
              <a:t> and hospitalizations &lt;2 days</a:t>
            </a:r>
            <a:endParaRPr lang="en-CA" altLang="en-US" sz="2800" dirty="0" smtClean="0"/>
          </a:p>
        </p:txBody>
      </p:sp>
      <p:pic>
        <p:nvPicPr>
          <p:cNvPr id="3077" name="Picture 6" descr="http://gochinesemedical.com/images/Crash-cartoon-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124200"/>
            <a:ext cx="62579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93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1676400" y="609600"/>
            <a:ext cx="7239000" cy="2895600"/>
          </a:xfrm>
        </p:spPr>
        <p:txBody>
          <a:bodyPr/>
          <a:lstStyle/>
          <a:p>
            <a:r>
              <a:rPr lang="en-US" altLang="en-US" smtClean="0">
                <a:latin typeface="Arial" charset="0"/>
                <a:cs typeface="Arial" charset="0"/>
              </a:rPr>
              <a:t>Occupational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Motor Vehicle Incident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Fatalities</a:t>
            </a:r>
            <a:br>
              <a:rPr lang="en-US" altLang="en-US" smtClean="0">
                <a:latin typeface="Arial" charset="0"/>
                <a:cs typeface="Arial" charset="0"/>
              </a:rPr>
            </a:br>
            <a:r>
              <a:rPr lang="en-US" altLang="en-US" smtClean="0">
                <a:latin typeface="Arial" charset="0"/>
                <a:cs typeface="Arial" charset="0"/>
              </a:rPr>
              <a:t>2004-2008</a:t>
            </a:r>
          </a:p>
        </p:txBody>
      </p:sp>
      <p:sp>
        <p:nvSpPr>
          <p:cNvPr id="8195" name="Text Placeholder 7"/>
          <p:cNvSpPr txBox="1">
            <a:spLocks/>
          </p:cNvSpPr>
          <p:nvPr/>
        </p:nvSpPr>
        <p:spPr bwMode="auto">
          <a:xfrm>
            <a:off x="71438" y="5791200"/>
            <a:ext cx="122396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eaLnBrk="0" hangingPunct="0">
              <a:spcBef>
                <a:spcPct val="20000"/>
              </a:spcBef>
              <a:buFont typeface="Arial" charset="0"/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solidFill>
                <a:srgbClr val="898989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fld id="{B1537C8B-12D0-4F89-92E0-DAC524D29EE9}" type="slidenum">
              <a:rPr lang="en-US" altLang="en-US" sz="1200">
                <a:solidFill>
                  <a:srgbClr val="898989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pic>
        <p:nvPicPr>
          <p:cNvPr id="819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71788"/>
            <a:ext cx="5486400" cy="365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404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Occupational Motor Vehicle Incident Fatalities 2004-2008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WCB Accepted MVI Fatalities	(155)</a:t>
            </a:r>
          </a:p>
          <a:p>
            <a:pPr marL="0" indent="0" algn="ctr">
              <a:buNone/>
            </a:pPr>
            <a:r>
              <a:rPr lang="en-US" dirty="0" smtClean="0"/>
              <a:t>+</a:t>
            </a:r>
          </a:p>
          <a:p>
            <a:pPr marL="0" indent="0" algn="ctr">
              <a:buNone/>
            </a:pPr>
            <a:r>
              <a:rPr lang="en-US" dirty="0" smtClean="0"/>
              <a:t>AB Transportation Collision Report</a:t>
            </a:r>
          </a:p>
          <a:p>
            <a:pPr marL="0" indent="0" algn="ctr">
              <a:buNone/>
            </a:pPr>
            <a:r>
              <a:rPr lang="en-US" dirty="0" smtClean="0"/>
              <a:t>+</a:t>
            </a:r>
          </a:p>
          <a:p>
            <a:pPr marL="0" indent="0" algn="ctr">
              <a:buNone/>
            </a:pPr>
            <a:r>
              <a:rPr lang="en-US" dirty="0" smtClean="0"/>
              <a:t>Chief Medical Examiner Fatality Report</a:t>
            </a:r>
          </a:p>
          <a:p>
            <a:pPr marL="0" indent="0" algn="ctr">
              <a:buNone/>
            </a:pPr>
            <a:r>
              <a:rPr lang="en-US" dirty="0" smtClean="0"/>
              <a:t>=</a:t>
            </a:r>
          </a:p>
          <a:p>
            <a:pPr marL="0" indent="0" algn="ctr">
              <a:buNone/>
            </a:pPr>
            <a:r>
              <a:rPr lang="en-US" dirty="0" smtClean="0"/>
              <a:t>143 Files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36C96-6F79-402F-9761-87826AEA5BB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164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676400" y="381000"/>
            <a:ext cx="7239000" cy="57451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Dr. Jeremy Beach – University of Alberta Occupational Medicine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AB Centre for Injury Reduction and Prevention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Don </a:t>
            </a:r>
            <a:r>
              <a:rPr lang="en-US" dirty="0" err="1" smtClean="0"/>
              <a:t>Voaklander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George Frost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Significant factors in circumstances associated with fatalities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E36C96-6F79-402F-9761-87826AEA5BB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30906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and Divid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tent and Divid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ontent and Divider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6788</TotalTime>
  <Words>450</Words>
  <Application>Microsoft Office PowerPoint</Application>
  <PresentationFormat>On-screen Show (4:3)</PresentationFormat>
  <Paragraphs>209</Paragraphs>
  <Slides>21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Title slide</vt:lpstr>
      <vt:lpstr>Content and Divider slide</vt:lpstr>
      <vt:lpstr>1_Content and Divider slide</vt:lpstr>
      <vt:lpstr>2_Content and Divider slide</vt:lpstr>
      <vt:lpstr>Microsoft Excel 97-2003 Worksheet</vt:lpstr>
      <vt:lpstr>Motor Vehicle Incident Research in Alberta</vt:lpstr>
      <vt:lpstr>Transportation incidents are the leading cause of workplace incident fatality</vt:lpstr>
      <vt:lpstr>Work-Related Incident Fatalities 2001-2010</vt:lpstr>
      <vt:lpstr>OHS Act</vt:lpstr>
      <vt:lpstr>WCB Accepted Claims 2002-2012</vt:lpstr>
      <vt:lpstr>Why MVI’s?</vt:lpstr>
      <vt:lpstr>Occupational Motor Vehicle Incident Fatalities 2004-2008</vt:lpstr>
      <vt:lpstr>Occupational Motor Vehicle Incident Fatalities 2004-2008</vt:lpstr>
      <vt:lpstr>PowerPoint Presentation</vt:lpstr>
      <vt:lpstr>143 Fatalities</vt:lpstr>
      <vt:lpstr>143 Fatalities</vt:lpstr>
      <vt:lpstr>122 Driver Fatalities</vt:lpstr>
      <vt:lpstr>PowerPoint Presentation</vt:lpstr>
      <vt:lpstr>Time of Fatal MVI Incident</vt:lpstr>
      <vt:lpstr>Roadways</vt:lpstr>
      <vt:lpstr>PowerPoint Presentation</vt:lpstr>
      <vt:lpstr>Seatbelt Use</vt:lpstr>
      <vt:lpstr>Impairment Noted on Collision Report</vt:lpstr>
      <vt:lpstr>Follow-up Activity </vt:lpstr>
      <vt:lpstr>Follow-up Activity cont’d</vt:lpstr>
      <vt:lpstr>Follow-up Activity cont’d</vt:lpstr>
    </vt:vector>
  </TitlesOfParts>
  <Company>Government Of Alberta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james.stuart</dc:creator>
  <cp:lastModifiedBy>Michelle Beavington</cp:lastModifiedBy>
  <cp:revision>469</cp:revision>
  <dcterms:created xsi:type="dcterms:W3CDTF">2012-05-30T21:36:39Z</dcterms:created>
  <dcterms:modified xsi:type="dcterms:W3CDTF">2015-05-20T16:38:13Z</dcterms:modified>
</cp:coreProperties>
</file>