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0"/>
  </p:notesMasterIdLst>
  <p:handoutMasterIdLst>
    <p:handoutMasterId r:id="rId21"/>
  </p:handoutMasterIdLst>
  <p:sldIdLst>
    <p:sldId id="367" r:id="rId5"/>
    <p:sldId id="368" r:id="rId6"/>
    <p:sldId id="369" r:id="rId7"/>
    <p:sldId id="370" r:id="rId8"/>
    <p:sldId id="371" r:id="rId9"/>
    <p:sldId id="372" r:id="rId10"/>
    <p:sldId id="373" r:id="rId11"/>
    <p:sldId id="374" r:id="rId12"/>
    <p:sldId id="381" r:id="rId13"/>
    <p:sldId id="376" r:id="rId14"/>
    <p:sldId id="377" r:id="rId15"/>
    <p:sldId id="384" r:id="rId16"/>
    <p:sldId id="378" r:id="rId17"/>
    <p:sldId id="383" r:id="rId18"/>
    <p:sldId id="268" r:id="rId19"/>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AA170C-8935-BBB3-168E-32129AE65170}" name="Krista Uloth" initials="KU" userId="S::krista_uloth@wsib.on.ca::40f09c67-e553-45ce-82d3-36f534be73e6" providerId="AD"/>
  <p188:author id="{DFC238A5-D420-DD80-2E2F-E33525B96F09}" name="Paula El-Khoury" initials="PE" userId="S::paula_el-khoury@wsib.on.ca::7933e4a5-4079-43a5-b728-f7f463403c3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a Uloth" initials="KU" lastIdx="6" clrIdx="0">
    <p:extLst>
      <p:ext uri="{19B8F6BF-5375-455C-9EA6-DF929625EA0E}">
        <p15:presenceInfo xmlns:p15="http://schemas.microsoft.com/office/powerpoint/2012/main" userId="S::krista_uloth@wsib.on.ca::40f09c67-e553-45ce-82d3-36f534be73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F1F8"/>
    <a:srgbClr val="000000"/>
    <a:srgbClr val="333333"/>
    <a:srgbClr val="CAE399"/>
    <a:srgbClr val="7AB800"/>
    <a:srgbClr val="4B4B4B"/>
    <a:srgbClr val="555555"/>
    <a:srgbClr val="646464"/>
    <a:srgbClr val="003359"/>
    <a:srgbClr val="E7F1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4966" autoAdjust="0"/>
  </p:normalViewPr>
  <p:slideViewPr>
    <p:cSldViewPr snapToGrid="0">
      <p:cViewPr varScale="1">
        <p:scale>
          <a:sx n="92" d="100"/>
          <a:sy n="92" d="100"/>
        </p:scale>
        <p:origin x="552" y="-42"/>
      </p:cViewPr>
      <p:guideLst>
        <p:guide orient="horz" pos="2592"/>
        <p:guide pos="4608"/>
      </p:guideLst>
    </p:cSldViewPr>
  </p:slideViewPr>
  <p:outlineViewPr>
    <p:cViewPr>
      <p:scale>
        <a:sx n="33" d="100"/>
        <a:sy n="33" d="100"/>
      </p:scale>
      <p:origin x="0" y="-916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82772-3881-42C7-8461-EF853FF850DE}" type="doc">
      <dgm:prSet loTypeId="urn:microsoft.com/office/officeart/2005/8/layout/bProcess3" loCatId="process" qsTypeId="urn:microsoft.com/office/officeart/2005/8/quickstyle/simple1" qsCatId="simple" csTypeId="urn:microsoft.com/office/officeart/2005/8/colors/accent3_1" csCatId="accent3" phldr="1"/>
      <dgm:spPr/>
    </dgm:pt>
    <dgm:pt modelId="{DD037D3C-4882-436C-AF75-9F7AC9FD1DBC}">
      <dgm:prSet phldrT="[Text]" custT="1"/>
      <dgm:spPr/>
      <dgm:t>
        <a:bodyPr/>
        <a:lstStyle/>
        <a:p>
          <a:r>
            <a:rPr lang="en-US" sz="1800" b="1" dirty="0" smtClean="0"/>
            <a:t>Lit scan/Proposal Development/ Work plan</a:t>
          </a:r>
        </a:p>
      </dgm:t>
    </dgm:pt>
    <dgm:pt modelId="{B6E549CA-ECB6-417A-9A0E-02473FA9F074}" type="parTrans" cxnId="{DBA8BCC7-B7E1-4567-AAF4-ECC94B867DE3}">
      <dgm:prSet/>
      <dgm:spPr/>
      <dgm:t>
        <a:bodyPr/>
        <a:lstStyle/>
        <a:p>
          <a:endParaRPr lang="en-US" sz="1800"/>
        </a:p>
      </dgm:t>
    </dgm:pt>
    <dgm:pt modelId="{152AE326-E29C-47A5-9D52-D7FEB541629A}" type="sibTrans" cxnId="{DBA8BCC7-B7E1-4567-AAF4-ECC94B867DE3}">
      <dgm:prSet custT="1"/>
      <dgm:spPr/>
      <dgm:t>
        <a:bodyPr/>
        <a:lstStyle/>
        <a:p>
          <a:endParaRPr lang="en-US" sz="1800" dirty="0"/>
        </a:p>
      </dgm:t>
    </dgm:pt>
    <dgm:pt modelId="{F1BE3F34-CD0E-4704-A30D-DD2A7CBFAD82}">
      <dgm:prSet phldrT="[Text]" custT="1"/>
      <dgm:spPr/>
      <dgm:t>
        <a:bodyPr/>
        <a:lstStyle/>
        <a:p>
          <a:r>
            <a:rPr lang="en-US" sz="1800" b="1" dirty="0" smtClean="0"/>
            <a:t>Jurisdictional Scan</a:t>
          </a:r>
          <a:endParaRPr lang="en-US" sz="1800" b="1" dirty="0"/>
        </a:p>
      </dgm:t>
    </dgm:pt>
    <dgm:pt modelId="{EDC435AA-DD46-45D7-9BF4-27DFA395DC9B}" type="parTrans" cxnId="{773AC4AD-A857-467F-80E1-B075D66B12C7}">
      <dgm:prSet/>
      <dgm:spPr/>
      <dgm:t>
        <a:bodyPr/>
        <a:lstStyle/>
        <a:p>
          <a:endParaRPr lang="en-US" sz="1800"/>
        </a:p>
      </dgm:t>
    </dgm:pt>
    <dgm:pt modelId="{DF6E4E02-BA66-465C-B9E5-B0B6C907FAA4}" type="sibTrans" cxnId="{773AC4AD-A857-467F-80E1-B075D66B12C7}">
      <dgm:prSet custT="1"/>
      <dgm:spPr/>
      <dgm:t>
        <a:bodyPr/>
        <a:lstStyle/>
        <a:p>
          <a:endParaRPr lang="en-US" sz="1800" dirty="0"/>
        </a:p>
      </dgm:t>
    </dgm:pt>
    <dgm:pt modelId="{0EBD28AF-AB7E-4049-9E9E-0CA3DC13C9ED}">
      <dgm:prSet phldrT="[Text]" custT="1"/>
      <dgm:spPr/>
      <dgm:t>
        <a:bodyPr/>
        <a:lstStyle/>
        <a:p>
          <a:r>
            <a:rPr lang="en-US" sz="1800" b="1" dirty="0" smtClean="0"/>
            <a:t>Report outline</a:t>
          </a:r>
          <a:endParaRPr lang="en-US" sz="1800" b="1" dirty="0"/>
        </a:p>
      </dgm:t>
    </dgm:pt>
    <dgm:pt modelId="{3D1A298E-973C-4686-B6BD-521F96DDDAE6}" type="parTrans" cxnId="{515D9D0A-9638-4FB2-B16D-49AE4C81179F}">
      <dgm:prSet/>
      <dgm:spPr/>
      <dgm:t>
        <a:bodyPr/>
        <a:lstStyle/>
        <a:p>
          <a:endParaRPr lang="en-US" sz="1800"/>
        </a:p>
      </dgm:t>
    </dgm:pt>
    <dgm:pt modelId="{EC86873A-38A4-46B3-B79C-85807C868EBB}" type="sibTrans" cxnId="{515D9D0A-9638-4FB2-B16D-49AE4C81179F}">
      <dgm:prSet custT="1"/>
      <dgm:spPr/>
      <dgm:t>
        <a:bodyPr/>
        <a:lstStyle/>
        <a:p>
          <a:endParaRPr lang="en-US" sz="1800" dirty="0"/>
        </a:p>
      </dgm:t>
    </dgm:pt>
    <dgm:pt modelId="{613BF2FF-B08A-4623-BB38-35E3B970EF09}">
      <dgm:prSet phldrT="[Text]" custT="1"/>
      <dgm:spPr/>
      <dgm:t>
        <a:bodyPr/>
        <a:lstStyle/>
        <a:p>
          <a:r>
            <a:rPr lang="en-US" sz="1800" b="1" dirty="0" smtClean="0"/>
            <a:t>Report discussion and results presentation</a:t>
          </a:r>
          <a:endParaRPr lang="en-US" sz="1800" b="1" dirty="0"/>
        </a:p>
      </dgm:t>
    </dgm:pt>
    <dgm:pt modelId="{C6FE9B09-C1C6-4F7F-84AE-2BEEE15E186A}" type="parTrans" cxnId="{27098023-C7F2-4333-BEBF-AE154157767F}">
      <dgm:prSet/>
      <dgm:spPr/>
      <dgm:t>
        <a:bodyPr/>
        <a:lstStyle/>
        <a:p>
          <a:endParaRPr lang="en-US" sz="1800"/>
        </a:p>
      </dgm:t>
    </dgm:pt>
    <dgm:pt modelId="{CA174620-32F8-4590-91C9-B433602ED44A}" type="sibTrans" cxnId="{27098023-C7F2-4333-BEBF-AE154157767F}">
      <dgm:prSet/>
      <dgm:spPr/>
      <dgm:t>
        <a:bodyPr/>
        <a:lstStyle/>
        <a:p>
          <a:endParaRPr lang="en-US" sz="1800"/>
        </a:p>
      </dgm:t>
    </dgm:pt>
    <dgm:pt modelId="{27F48B8A-076C-419D-BBDE-A8558E1FDED4}">
      <dgm:prSet phldrT="[Text]" custT="1"/>
      <dgm:spPr/>
      <dgm:t>
        <a:bodyPr/>
        <a:lstStyle/>
        <a:p>
          <a:r>
            <a:rPr lang="en-US" sz="1800" b="0" dirty="0" smtClean="0"/>
            <a:t>September 30</a:t>
          </a:r>
        </a:p>
      </dgm:t>
    </dgm:pt>
    <dgm:pt modelId="{8446D86A-7C9E-405D-80A5-DE70D896C43C}" type="parTrans" cxnId="{CD2C0B3C-9509-4143-AA35-BDCADCB8482B}">
      <dgm:prSet/>
      <dgm:spPr/>
      <dgm:t>
        <a:bodyPr/>
        <a:lstStyle/>
        <a:p>
          <a:endParaRPr lang="en-US" sz="1800"/>
        </a:p>
      </dgm:t>
    </dgm:pt>
    <dgm:pt modelId="{052C94F4-EEE2-4421-B3D4-724695B6A3FE}" type="sibTrans" cxnId="{CD2C0B3C-9509-4143-AA35-BDCADCB8482B}">
      <dgm:prSet/>
      <dgm:spPr/>
      <dgm:t>
        <a:bodyPr/>
        <a:lstStyle/>
        <a:p>
          <a:endParaRPr lang="en-US" sz="1800"/>
        </a:p>
      </dgm:t>
    </dgm:pt>
    <dgm:pt modelId="{70632965-CC78-46C1-9B02-2BCAA82767BF}">
      <dgm:prSet phldrT="[Text]" custT="1"/>
      <dgm:spPr/>
      <dgm:t>
        <a:bodyPr/>
        <a:lstStyle/>
        <a:p>
          <a:r>
            <a:rPr lang="en-US" sz="1800" b="0" dirty="0" smtClean="0"/>
            <a:t>Complete</a:t>
          </a:r>
        </a:p>
      </dgm:t>
    </dgm:pt>
    <dgm:pt modelId="{DA1D6EC8-29A6-4A8B-9765-5EEDD8CF52DD}" type="parTrans" cxnId="{D0085172-F833-4FCF-B519-1686F9A783E4}">
      <dgm:prSet/>
      <dgm:spPr/>
      <dgm:t>
        <a:bodyPr/>
        <a:lstStyle/>
        <a:p>
          <a:endParaRPr lang="en-US" sz="1800"/>
        </a:p>
      </dgm:t>
    </dgm:pt>
    <dgm:pt modelId="{37BE5AB1-0991-46DE-9137-B6674E25F226}" type="sibTrans" cxnId="{D0085172-F833-4FCF-B519-1686F9A783E4}">
      <dgm:prSet/>
      <dgm:spPr/>
      <dgm:t>
        <a:bodyPr/>
        <a:lstStyle/>
        <a:p>
          <a:endParaRPr lang="en-US" sz="1800"/>
        </a:p>
      </dgm:t>
    </dgm:pt>
    <dgm:pt modelId="{F2B35E9D-D8AA-4E54-AEFE-30A9BC23CD31}">
      <dgm:prSet phldrT="[Text]" custT="1"/>
      <dgm:spPr/>
      <dgm:t>
        <a:bodyPr/>
        <a:lstStyle/>
        <a:p>
          <a:r>
            <a:rPr lang="en-US" sz="1800" b="0" dirty="0" smtClean="0"/>
            <a:t>November 2022</a:t>
          </a:r>
          <a:endParaRPr lang="en-US" sz="1800" b="0" dirty="0"/>
        </a:p>
      </dgm:t>
    </dgm:pt>
    <dgm:pt modelId="{B2F45703-208D-495B-B26C-377596E71A38}" type="parTrans" cxnId="{F61DAD7B-D3F6-43EC-8276-54C227345DFB}">
      <dgm:prSet/>
      <dgm:spPr/>
      <dgm:t>
        <a:bodyPr/>
        <a:lstStyle/>
        <a:p>
          <a:endParaRPr lang="en-US" sz="1800"/>
        </a:p>
      </dgm:t>
    </dgm:pt>
    <dgm:pt modelId="{47AC670B-267C-4681-B4FB-47B5AB3199E7}" type="sibTrans" cxnId="{F61DAD7B-D3F6-43EC-8276-54C227345DFB}">
      <dgm:prSet/>
      <dgm:spPr/>
      <dgm:t>
        <a:bodyPr/>
        <a:lstStyle/>
        <a:p>
          <a:endParaRPr lang="en-US" sz="1800"/>
        </a:p>
      </dgm:t>
    </dgm:pt>
    <dgm:pt modelId="{69D26A15-87E9-43C1-85BC-A85D66B1D559}">
      <dgm:prSet phldrT="[Text]" custT="1"/>
      <dgm:spPr/>
      <dgm:t>
        <a:bodyPr/>
        <a:lstStyle/>
        <a:p>
          <a:r>
            <a:rPr lang="en-US" sz="1800" b="0" dirty="0" smtClean="0"/>
            <a:t>Complete</a:t>
          </a:r>
          <a:endParaRPr lang="en-US" sz="1800" b="0" dirty="0"/>
        </a:p>
      </dgm:t>
    </dgm:pt>
    <dgm:pt modelId="{670FE2BE-49DC-41E9-A093-1B7817B3B785}" type="parTrans" cxnId="{48DCEE1E-C3DE-4A58-B70E-B4E587EB2876}">
      <dgm:prSet/>
      <dgm:spPr/>
      <dgm:t>
        <a:bodyPr/>
        <a:lstStyle/>
        <a:p>
          <a:endParaRPr lang="en-US" sz="1800"/>
        </a:p>
      </dgm:t>
    </dgm:pt>
    <dgm:pt modelId="{424FCF1C-99E2-4C82-A987-161B50BB7B57}" type="sibTrans" cxnId="{48DCEE1E-C3DE-4A58-B70E-B4E587EB2876}">
      <dgm:prSet/>
      <dgm:spPr/>
      <dgm:t>
        <a:bodyPr/>
        <a:lstStyle/>
        <a:p>
          <a:endParaRPr lang="en-US" sz="1800"/>
        </a:p>
      </dgm:t>
    </dgm:pt>
    <dgm:pt modelId="{45E168E2-EEC5-4710-8477-B5AEE31302B9}">
      <dgm:prSet phldrT="[Text]" custT="1"/>
      <dgm:spPr/>
      <dgm:t>
        <a:bodyPr/>
        <a:lstStyle/>
        <a:p>
          <a:r>
            <a:rPr lang="en-US" sz="1800" b="1" dirty="0" smtClean="0"/>
            <a:t>Analysis of J-Scan and Subject Matter Expert Interviews</a:t>
          </a:r>
          <a:endParaRPr lang="en-US" sz="1800" b="1" dirty="0"/>
        </a:p>
      </dgm:t>
    </dgm:pt>
    <dgm:pt modelId="{87EB71F0-7604-471E-BD07-6104A79153CB}" type="parTrans" cxnId="{66728997-0D74-4955-96B0-068FDF0BF1A9}">
      <dgm:prSet/>
      <dgm:spPr/>
      <dgm:t>
        <a:bodyPr/>
        <a:lstStyle/>
        <a:p>
          <a:endParaRPr lang="en-US" sz="1800"/>
        </a:p>
      </dgm:t>
    </dgm:pt>
    <dgm:pt modelId="{7BDF4DCC-110D-489E-A68D-D3795EB80C1A}" type="sibTrans" cxnId="{66728997-0D74-4955-96B0-068FDF0BF1A9}">
      <dgm:prSet custT="1"/>
      <dgm:spPr/>
      <dgm:t>
        <a:bodyPr/>
        <a:lstStyle/>
        <a:p>
          <a:endParaRPr lang="en-US" sz="1800" dirty="0"/>
        </a:p>
      </dgm:t>
    </dgm:pt>
    <dgm:pt modelId="{BE009568-9B25-48A9-96BC-ECA77C3D91F7}">
      <dgm:prSet phldrT="[Text]" custT="1"/>
      <dgm:spPr/>
      <dgm:t>
        <a:bodyPr/>
        <a:lstStyle/>
        <a:p>
          <a:r>
            <a:rPr lang="en-US" sz="1800" b="0" dirty="0" smtClean="0"/>
            <a:t>January-April</a:t>
          </a:r>
          <a:endParaRPr lang="en-US" sz="1800" b="0" dirty="0"/>
        </a:p>
      </dgm:t>
    </dgm:pt>
    <dgm:pt modelId="{2127DDAC-FF4B-4BE6-98ED-E768D969A2A9}" type="parTrans" cxnId="{BDA94C3F-1F7D-4AA7-BEFB-79950B608845}">
      <dgm:prSet/>
      <dgm:spPr/>
      <dgm:t>
        <a:bodyPr/>
        <a:lstStyle/>
        <a:p>
          <a:endParaRPr lang="en-US" sz="1800"/>
        </a:p>
      </dgm:t>
    </dgm:pt>
    <dgm:pt modelId="{C4193705-F148-4A7F-8C7B-63AEEFCB08AD}" type="sibTrans" cxnId="{BDA94C3F-1F7D-4AA7-BEFB-79950B608845}">
      <dgm:prSet/>
      <dgm:spPr/>
      <dgm:t>
        <a:bodyPr/>
        <a:lstStyle/>
        <a:p>
          <a:endParaRPr lang="en-US" sz="1800"/>
        </a:p>
      </dgm:t>
    </dgm:pt>
    <dgm:pt modelId="{0BE1A769-BD56-4096-861C-0FCA2D14D614}">
      <dgm:prSet phldrT="[Text]" custT="1"/>
      <dgm:spPr/>
      <dgm:t>
        <a:bodyPr/>
        <a:lstStyle/>
        <a:p>
          <a:r>
            <a:rPr lang="en-US" sz="1800" b="0" dirty="0" smtClean="0"/>
            <a:t>Complete</a:t>
          </a:r>
          <a:endParaRPr lang="en-US" sz="1800" b="0" dirty="0"/>
        </a:p>
      </dgm:t>
    </dgm:pt>
    <dgm:pt modelId="{8C2DDAD9-6078-49CE-A0EE-84370983E4BC}" type="parTrans" cxnId="{CA70DA05-D73A-46DA-9395-A72E8932A570}">
      <dgm:prSet/>
      <dgm:spPr/>
      <dgm:t>
        <a:bodyPr/>
        <a:lstStyle/>
        <a:p>
          <a:endParaRPr lang="en-US" sz="1800"/>
        </a:p>
      </dgm:t>
    </dgm:pt>
    <dgm:pt modelId="{E3E25DF5-F8B3-4D8C-BC7C-E04163D77388}" type="sibTrans" cxnId="{CA70DA05-D73A-46DA-9395-A72E8932A570}">
      <dgm:prSet/>
      <dgm:spPr/>
      <dgm:t>
        <a:bodyPr/>
        <a:lstStyle/>
        <a:p>
          <a:endParaRPr lang="en-US" sz="1800"/>
        </a:p>
      </dgm:t>
    </dgm:pt>
    <dgm:pt modelId="{78DFC8CE-F334-4173-B9E8-F623C57D872E}">
      <dgm:prSet phldrT="[Text]" custT="1"/>
      <dgm:spPr/>
      <dgm:t>
        <a:bodyPr/>
        <a:lstStyle/>
        <a:p>
          <a:r>
            <a:rPr lang="en-US" sz="1800" b="0" dirty="0" smtClean="0"/>
            <a:t>Complete</a:t>
          </a:r>
          <a:endParaRPr lang="en-US" sz="1800" b="0" dirty="0"/>
        </a:p>
      </dgm:t>
    </dgm:pt>
    <dgm:pt modelId="{F3030AEE-6B75-4F62-B1D5-E6E86A37962C}" type="parTrans" cxnId="{37195AB7-DC11-4821-B204-78DBEEE7F2E9}">
      <dgm:prSet/>
      <dgm:spPr/>
      <dgm:t>
        <a:bodyPr/>
        <a:lstStyle/>
        <a:p>
          <a:endParaRPr lang="en-US" sz="1800"/>
        </a:p>
      </dgm:t>
    </dgm:pt>
    <dgm:pt modelId="{9E8A79B5-71CE-4289-A32E-F7F2A44CB58C}" type="sibTrans" cxnId="{37195AB7-DC11-4821-B204-78DBEEE7F2E9}">
      <dgm:prSet/>
      <dgm:spPr/>
      <dgm:t>
        <a:bodyPr/>
        <a:lstStyle/>
        <a:p>
          <a:endParaRPr lang="en-US" sz="1800"/>
        </a:p>
      </dgm:t>
    </dgm:pt>
    <dgm:pt modelId="{B96466E3-CAEA-4507-9F7D-E360D30DAA9D}">
      <dgm:prSet phldrT="[Text]" custT="1"/>
      <dgm:spPr/>
      <dgm:t>
        <a:bodyPr/>
        <a:lstStyle/>
        <a:p>
          <a:r>
            <a:rPr lang="en-US" sz="1800" b="0" dirty="0" smtClean="0"/>
            <a:t>February 2023</a:t>
          </a:r>
          <a:endParaRPr lang="en-US" sz="1800" b="0" dirty="0"/>
        </a:p>
      </dgm:t>
    </dgm:pt>
    <dgm:pt modelId="{935F1902-2A09-4677-A57A-F8FC53F6F075}" type="parTrans" cxnId="{E01CBE55-6A38-4898-B1B9-8BB50C94C273}">
      <dgm:prSet/>
      <dgm:spPr/>
      <dgm:t>
        <a:bodyPr/>
        <a:lstStyle/>
        <a:p>
          <a:endParaRPr lang="en-US" sz="1800"/>
        </a:p>
      </dgm:t>
    </dgm:pt>
    <dgm:pt modelId="{E6C4F2EE-DE11-4DAB-A5CE-EBE41FF93142}" type="sibTrans" cxnId="{E01CBE55-6A38-4898-B1B9-8BB50C94C273}">
      <dgm:prSet/>
      <dgm:spPr/>
      <dgm:t>
        <a:bodyPr/>
        <a:lstStyle/>
        <a:p>
          <a:endParaRPr lang="en-US" sz="1800"/>
        </a:p>
      </dgm:t>
    </dgm:pt>
    <dgm:pt modelId="{0D160092-A76C-4026-9E3A-18A0D8195248}">
      <dgm:prSet phldrT="[Text]" custT="1"/>
      <dgm:spPr/>
      <dgm:t>
        <a:bodyPr/>
        <a:lstStyle/>
        <a:p>
          <a:r>
            <a:rPr lang="en-US" sz="1800" b="0" dirty="0" smtClean="0"/>
            <a:t>June 2023</a:t>
          </a:r>
          <a:endParaRPr lang="en-US" sz="1800" b="0" dirty="0"/>
        </a:p>
      </dgm:t>
    </dgm:pt>
    <dgm:pt modelId="{7CF37205-587E-4725-B5A9-1A871B3EA159}" type="parTrans" cxnId="{E3BE87AE-0C46-4EAF-BA14-C9BC3EE4C658}">
      <dgm:prSet/>
      <dgm:spPr/>
      <dgm:t>
        <a:bodyPr/>
        <a:lstStyle/>
        <a:p>
          <a:endParaRPr lang="en-US" sz="1800"/>
        </a:p>
      </dgm:t>
    </dgm:pt>
    <dgm:pt modelId="{87BBBD30-FBF6-43E3-9D44-0A64C367328A}" type="sibTrans" cxnId="{E3BE87AE-0C46-4EAF-BA14-C9BC3EE4C658}">
      <dgm:prSet/>
      <dgm:spPr/>
      <dgm:t>
        <a:bodyPr/>
        <a:lstStyle/>
        <a:p>
          <a:endParaRPr lang="en-US" sz="1800"/>
        </a:p>
      </dgm:t>
    </dgm:pt>
    <dgm:pt modelId="{CC3306FA-C6EE-42C2-9D9F-4E373EC8F72A}">
      <dgm:prSet phldrT="[Text]" custT="1"/>
      <dgm:spPr/>
      <dgm:t>
        <a:bodyPr/>
        <a:lstStyle/>
        <a:p>
          <a:r>
            <a:rPr lang="en-US" sz="1800" b="0" dirty="0" smtClean="0"/>
            <a:t>Not started</a:t>
          </a:r>
          <a:endParaRPr lang="en-US" sz="1800" b="0" dirty="0"/>
        </a:p>
      </dgm:t>
    </dgm:pt>
    <dgm:pt modelId="{0441185D-268C-43CB-BC92-6AB6AD139679}" type="parTrans" cxnId="{0FEED706-ECD6-4F27-B425-3940271B438D}">
      <dgm:prSet/>
      <dgm:spPr/>
      <dgm:t>
        <a:bodyPr/>
        <a:lstStyle/>
        <a:p>
          <a:endParaRPr lang="en-US" sz="1800"/>
        </a:p>
      </dgm:t>
    </dgm:pt>
    <dgm:pt modelId="{A034744F-E20D-4917-837E-A9215849C931}" type="sibTrans" cxnId="{0FEED706-ECD6-4F27-B425-3940271B438D}">
      <dgm:prSet/>
      <dgm:spPr/>
      <dgm:t>
        <a:bodyPr/>
        <a:lstStyle/>
        <a:p>
          <a:endParaRPr lang="en-US" sz="1800"/>
        </a:p>
      </dgm:t>
    </dgm:pt>
    <dgm:pt modelId="{E488E619-FD29-46E1-B8DC-AC6E54C723E9}">
      <dgm:prSet phldrT="[Text]" custT="1"/>
      <dgm:spPr/>
      <dgm:t>
        <a:bodyPr/>
        <a:lstStyle/>
        <a:p>
          <a:r>
            <a:rPr lang="en-US" sz="1800" b="1" dirty="0" smtClean="0"/>
            <a:t>Report and recommendations drafted</a:t>
          </a:r>
          <a:endParaRPr lang="en-US" sz="1800" b="1" dirty="0"/>
        </a:p>
      </dgm:t>
    </dgm:pt>
    <dgm:pt modelId="{FD8D438D-C3FF-4773-AD19-81E75771CAD5}" type="sibTrans" cxnId="{F9F318F7-7A4E-463F-9950-1586F1C51BDE}">
      <dgm:prSet custT="1"/>
      <dgm:spPr/>
      <dgm:t>
        <a:bodyPr/>
        <a:lstStyle/>
        <a:p>
          <a:endParaRPr lang="en-US" sz="1800" dirty="0"/>
        </a:p>
      </dgm:t>
    </dgm:pt>
    <dgm:pt modelId="{6124877A-67B9-404B-BC00-661BC39BEAB9}" type="parTrans" cxnId="{F9F318F7-7A4E-463F-9950-1586F1C51BDE}">
      <dgm:prSet/>
      <dgm:spPr/>
      <dgm:t>
        <a:bodyPr/>
        <a:lstStyle/>
        <a:p>
          <a:endParaRPr lang="en-US" sz="1800"/>
        </a:p>
      </dgm:t>
    </dgm:pt>
    <dgm:pt modelId="{9791A630-4CA5-4752-81CC-378FC7032305}">
      <dgm:prSet phldrT="[Text]" custT="1"/>
      <dgm:spPr/>
      <dgm:t>
        <a:bodyPr/>
        <a:lstStyle/>
        <a:p>
          <a:r>
            <a:rPr lang="en-US" sz="1800" b="0" dirty="0" smtClean="0"/>
            <a:t>June 2023</a:t>
          </a:r>
          <a:endParaRPr lang="en-US" sz="1800" b="0" dirty="0"/>
        </a:p>
      </dgm:t>
    </dgm:pt>
    <dgm:pt modelId="{75AF4E47-38A7-4765-88B0-B732D66B1E04}" type="sibTrans" cxnId="{B38A4228-4C75-43E1-99C6-96A7B8496A03}">
      <dgm:prSet/>
      <dgm:spPr/>
      <dgm:t>
        <a:bodyPr/>
        <a:lstStyle/>
        <a:p>
          <a:endParaRPr lang="en-US" sz="1800"/>
        </a:p>
      </dgm:t>
    </dgm:pt>
    <dgm:pt modelId="{567B08B3-C883-434E-B23C-E8BC14621521}" type="parTrans" cxnId="{B38A4228-4C75-43E1-99C6-96A7B8496A03}">
      <dgm:prSet/>
      <dgm:spPr/>
      <dgm:t>
        <a:bodyPr/>
        <a:lstStyle/>
        <a:p>
          <a:endParaRPr lang="en-US" sz="1800"/>
        </a:p>
      </dgm:t>
    </dgm:pt>
    <dgm:pt modelId="{EC51E7BA-FB28-4DDA-A173-3C51F9521C1E}">
      <dgm:prSet phldrT="[Text]" custT="1"/>
      <dgm:spPr/>
      <dgm:t>
        <a:bodyPr/>
        <a:lstStyle/>
        <a:p>
          <a:r>
            <a:rPr lang="en-US" sz="1800" b="0" dirty="0" smtClean="0"/>
            <a:t>Not started</a:t>
          </a:r>
          <a:endParaRPr lang="en-US" sz="1800" b="0" dirty="0"/>
        </a:p>
      </dgm:t>
    </dgm:pt>
    <dgm:pt modelId="{A836FF64-1450-4088-8DD1-440AF83793A9}" type="sibTrans" cxnId="{EE3FAF0F-79EC-4CA6-B090-E68F8D15BEE3}">
      <dgm:prSet/>
      <dgm:spPr/>
      <dgm:t>
        <a:bodyPr/>
        <a:lstStyle/>
        <a:p>
          <a:endParaRPr lang="en-US" sz="1800"/>
        </a:p>
      </dgm:t>
    </dgm:pt>
    <dgm:pt modelId="{9DAAD7E6-A3D2-4B93-A500-8FCC2603D2A1}" type="parTrans" cxnId="{EE3FAF0F-79EC-4CA6-B090-E68F8D15BEE3}">
      <dgm:prSet/>
      <dgm:spPr/>
      <dgm:t>
        <a:bodyPr/>
        <a:lstStyle/>
        <a:p>
          <a:endParaRPr lang="en-US" sz="1800"/>
        </a:p>
      </dgm:t>
    </dgm:pt>
    <dgm:pt modelId="{12CE2C45-117A-4980-BDD8-12D6CB2C2B87}">
      <dgm:prSet phldrT="[Text]" custT="1"/>
      <dgm:spPr/>
      <dgm:t>
        <a:bodyPr/>
        <a:lstStyle/>
        <a:p>
          <a:r>
            <a:rPr lang="en-US" sz="1800" b="1" dirty="0" smtClean="0"/>
            <a:t>Preliminary report sections reviewed by PEI, Quebec</a:t>
          </a:r>
          <a:endParaRPr lang="en-US" sz="1800" b="1" dirty="0"/>
        </a:p>
      </dgm:t>
    </dgm:pt>
    <dgm:pt modelId="{C72F7FD2-75BA-41FB-AE0F-3BF15800F29C}" type="parTrans" cxnId="{DA7D3BC0-08E4-4B24-BAD4-6394226B76FE}">
      <dgm:prSet/>
      <dgm:spPr/>
      <dgm:t>
        <a:bodyPr/>
        <a:lstStyle/>
        <a:p>
          <a:endParaRPr lang="en-US" sz="1800"/>
        </a:p>
      </dgm:t>
    </dgm:pt>
    <dgm:pt modelId="{DBD15B40-D90C-48F7-8505-C408EA25A213}" type="sibTrans" cxnId="{DA7D3BC0-08E4-4B24-BAD4-6394226B76FE}">
      <dgm:prSet custT="1"/>
      <dgm:spPr/>
      <dgm:t>
        <a:bodyPr/>
        <a:lstStyle/>
        <a:p>
          <a:endParaRPr lang="en-US" sz="1800" dirty="0"/>
        </a:p>
      </dgm:t>
    </dgm:pt>
    <dgm:pt modelId="{CECB1FBF-8471-4869-AC55-B9AAC032F7E5}">
      <dgm:prSet phldrT="[Text]" custT="1"/>
      <dgm:spPr/>
      <dgm:t>
        <a:bodyPr/>
        <a:lstStyle/>
        <a:p>
          <a:r>
            <a:rPr lang="en-US" sz="1800" b="0" dirty="0" smtClean="0"/>
            <a:t>May 2023 (end)</a:t>
          </a:r>
          <a:endParaRPr lang="en-US" sz="1800" b="0" dirty="0"/>
        </a:p>
      </dgm:t>
    </dgm:pt>
    <dgm:pt modelId="{9880D64F-1099-421F-9C7D-04B7F6390DFF}" type="parTrans" cxnId="{1FB1E3D1-2CF7-4E31-BCB3-16DB821B5C5F}">
      <dgm:prSet/>
      <dgm:spPr/>
      <dgm:t>
        <a:bodyPr/>
        <a:lstStyle/>
        <a:p>
          <a:endParaRPr lang="en-US" sz="1800"/>
        </a:p>
      </dgm:t>
    </dgm:pt>
    <dgm:pt modelId="{B22262CD-E683-4DEB-8EBC-64DCE3E5728F}" type="sibTrans" cxnId="{1FB1E3D1-2CF7-4E31-BCB3-16DB821B5C5F}">
      <dgm:prSet/>
      <dgm:spPr/>
      <dgm:t>
        <a:bodyPr/>
        <a:lstStyle/>
        <a:p>
          <a:endParaRPr lang="en-US" sz="1800"/>
        </a:p>
      </dgm:t>
    </dgm:pt>
    <dgm:pt modelId="{FD1C2982-F775-4D5C-A28B-5126B8A8245B}">
      <dgm:prSet phldrT="[Text]" custT="1"/>
      <dgm:spPr/>
      <dgm:t>
        <a:bodyPr/>
        <a:lstStyle/>
        <a:p>
          <a:r>
            <a:rPr lang="en-US" sz="1800" b="0" dirty="0" smtClean="0"/>
            <a:t>Not started</a:t>
          </a:r>
          <a:endParaRPr lang="en-US" sz="1800" b="0" dirty="0"/>
        </a:p>
      </dgm:t>
    </dgm:pt>
    <dgm:pt modelId="{99C685BE-7032-437A-9FB7-A98C00E2868B}" type="parTrans" cxnId="{6ED5DB60-E690-47E5-B02A-94A7D4526A74}">
      <dgm:prSet/>
      <dgm:spPr/>
      <dgm:t>
        <a:bodyPr/>
        <a:lstStyle/>
        <a:p>
          <a:endParaRPr lang="en-US" sz="1800"/>
        </a:p>
      </dgm:t>
    </dgm:pt>
    <dgm:pt modelId="{1524B8E9-C718-4EA9-8307-EAC0DA347E54}" type="sibTrans" cxnId="{6ED5DB60-E690-47E5-B02A-94A7D4526A74}">
      <dgm:prSet/>
      <dgm:spPr/>
      <dgm:t>
        <a:bodyPr/>
        <a:lstStyle/>
        <a:p>
          <a:endParaRPr lang="en-US" sz="1800"/>
        </a:p>
      </dgm:t>
    </dgm:pt>
    <dgm:pt modelId="{38352C62-64FB-4FBE-BC6E-E7770149CBAE}">
      <dgm:prSet phldrT="[Text]" custT="1"/>
      <dgm:spPr/>
      <dgm:t>
        <a:bodyPr/>
        <a:lstStyle/>
        <a:p>
          <a:r>
            <a:rPr lang="en-US" sz="1800" b="1" dirty="0" smtClean="0"/>
            <a:t>Develop preliminary report</a:t>
          </a:r>
        </a:p>
        <a:p>
          <a:r>
            <a:rPr lang="en-US" sz="1800" b="0" dirty="0" smtClean="0"/>
            <a:t>April-May 2023</a:t>
          </a:r>
          <a:endParaRPr lang="en-US" sz="1800" b="1" dirty="0"/>
        </a:p>
      </dgm:t>
    </dgm:pt>
    <dgm:pt modelId="{26B3A575-280C-46E9-8CA3-D7615A5D55DF}" type="parTrans" cxnId="{613B7879-E72C-47F3-8586-EC6A7BBF7ADD}">
      <dgm:prSet/>
      <dgm:spPr/>
      <dgm:t>
        <a:bodyPr/>
        <a:lstStyle/>
        <a:p>
          <a:endParaRPr lang="en-US" sz="1800"/>
        </a:p>
      </dgm:t>
    </dgm:pt>
    <dgm:pt modelId="{138D01F4-DC6B-4086-8892-810EC38FC795}" type="sibTrans" cxnId="{613B7879-E72C-47F3-8586-EC6A7BBF7ADD}">
      <dgm:prSet custT="1"/>
      <dgm:spPr/>
      <dgm:t>
        <a:bodyPr/>
        <a:lstStyle/>
        <a:p>
          <a:endParaRPr lang="en-US" sz="1800" dirty="0"/>
        </a:p>
      </dgm:t>
    </dgm:pt>
    <dgm:pt modelId="{A3E0741E-1815-4FCC-A1DB-9706268A482D}">
      <dgm:prSet phldrT="[Text]" custT="1"/>
      <dgm:spPr/>
      <dgm:t>
        <a:bodyPr/>
        <a:lstStyle/>
        <a:p>
          <a:r>
            <a:rPr lang="en-US" sz="1800" b="0" dirty="0" smtClean="0"/>
            <a:t>Complete May </a:t>
          </a:r>
          <a:r>
            <a:rPr lang="en-US" sz="1800" b="0" dirty="0" smtClean="0"/>
            <a:t>26</a:t>
          </a:r>
          <a:endParaRPr lang="en-US" sz="1800" b="0" dirty="0"/>
        </a:p>
      </dgm:t>
    </dgm:pt>
    <dgm:pt modelId="{11D75FE2-706E-4259-8C06-E85B6547FB9F}" type="parTrans" cxnId="{FD1A968A-8076-4C21-BC76-4C3E7F761EE2}">
      <dgm:prSet/>
      <dgm:spPr/>
      <dgm:t>
        <a:bodyPr/>
        <a:lstStyle/>
        <a:p>
          <a:endParaRPr lang="en-US" sz="1800"/>
        </a:p>
      </dgm:t>
    </dgm:pt>
    <dgm:pt modelId="{29E0295E-04AC-4FE9-AE57-6D5EEBEF5430}" type="sibTrans" cxnId="{FD1A968A-8076-4C21-BC76-4C3E7F761EE2}">
      <dgm:prSet/>
      <dgm:spPr/>
      <dgm:t>
        <a:bodyPr/>
        <a:lstStyle/>
        <a:p>
          <a:endParaRPr lang="en-US" sz="1800"/>
        </a:p>
      </dgm:t>
    </dgm:pt>
    <dgm:pt modelId="{926AFE17-76E8-4C3E-9387-9EEF501B7EDF}" type="pres">
      <dgm:prSet presAssocID="{05082772-3881-42C7-8461-EF853FF850DE}" presName="Name0" presStyleCnt="0">
        <dgm:presLayoutVars>
          <dgm:dir/>
          <dgm:resizeHandles val="exact"/>
        </dgm:presLayoutVars>
      </dgm:prSet>
      <dgm:spPr/>
    </dgm:pt>
    <dgm:pt modelId="{2C6199D3-45C2-4D40-A07B-D54C0ADB1113}" type="pres">
      <dgm:prSet presAssocID="{DD037D3C-4882-436C-AF75-9F7AC9FD1DBC}" presName="node" presStyleLbl="node1" presStyleIdx="0" presStyleCnt="8">
        <dgm:presLayoutVars>
          <dgm:bulletEnabled val="1"/>
        </dgm:presLayoutVars>
      </dgm:prSet>
      <dgm:spPr/>
      <dgm:t>
        <a:bodyPr/>
        <a:lstStyle/>
        <a:p>
          <a:endParaRPr lang="en-US"/>
        </a:p>
      </dgm:t>
    </dgm:pt>
    <dgm:pt modelId="{CEFF858A-BA05-4876-A3FC-E8407E12E6C3}" type="pres">
      <dgm:prSet presAssocID="{152AE326-E29C-47A5-9D52-D7FEB541629A}" presName="sibTrans" presStyleLbl="sibTrans1D1" presStyleIdx="0" presStyleCnt="7"/>
      <dgm:spPr/>
      <dgm:t>
        <a:bodyPr/>
        <a:lstStyle/>
        <a:p>
          <a:endParaRPr lang="en-US"/>
        </a:p>
      </dgm:t>
    </dgm:pt>
    <dgm:pt modelId="{B053713D-4627-4718-AE65-E84771A80153}" type="pres">
      <dgm:prSet presAssocID="{152AE326-E29C-47A5-9D52-D7FEB541629A}" presName="connectorText" presStyleLbl="sibTrans1D1" presStyleIdx="0" presStyleCnt="7"/>
      <dgm:spPr/>
      <dgm:t>
        <a:bodyPr/>
        <a:lstStyle/>
        <a:p>
          <a:endParaRPr lang="en-US"/>
        </a:p>
      </dgm:t>
    </dgm:pt>
    <dgm:pt modelId="{3A14A277-0B64-4B0B-9CFA-3BDE3FA771D1}" type="pres">
      <dgm:prSet presAssocID="{F1BE3F34-CD0E-4704-A30D-DD2A7CBFAD82}" presName="node" presStyleLbl="node1" presStyleIdx="1" presStyleCnt="8">
        <dgm:presLayoutVars>
          <dgm:bulletEnabled val="1"/>
        </dgm:presLayoutVars>
      </dgm:prSet>
      <dgm:spPr/>
      <dgm:t>
        <a:bodyPr/>
        <a:lstStyle/>
        <a:p>
          <a:endParaRPr lang="en-US"/>
        </a:p>
      </dgm:t>
    </dgm:pt>
    <dgm:pt modelId="{FC8F5804-3716-4031-93F4-1A399049EFB6}" type="pres">
      <dgm:prSet presAssocID="{DF6E4E02-BA66-465C-B9E5-B0B6C907FAA4}" presName="sibTrans" presStyleLbl="sibTrans1D1" presStyleIdx="1" presStyleCnt="7"/>
      <dgm:spPr/>
      <dgm:t>
        <a:bodyPr/>
        <a:lstStyle/>
        <a:p>
          <a:endParaRPr lang="en-US"/>
        </a:p>
      </dgm:t>
    </dgm:pt>
    <dgm:pt modelId="{737CEB01-ACE0-4687-BF78-78D0CDC080D7}" type="pres">
      <dgm:prSet presAssocID="{DF6E4E02-BA66-465C-B9E5-B0B6C907FAA4}" presName="connectorText" presStyleLbl="sibTrans1D1" presStyleIdx="1" presStyleCnt="7"/>
      <dgm:spPr/>
      <dgm:t>
        <a:bodyPr/>
        <a:lstStyle/>
        <a:p>
          <a:endParaRPr lang="en-US"/>
        </a:p>
      </dgm:t>
    </dgm:pt>
    <dgm:pt modelId="{3F9A9FEC-3BE7-45A3-BBED-4A958FCB5625}" type="pres">
      <dgm:prSet presAssocID="{45E168E2-EEC5-4710-8477-B5AEE31302B9}" presName="node" presStyleLbl="node1" presStyleIdx="2" presStyleCnt="8">
        <dgm:presLayoutVars>
          <dgm:bulletEnabled val="1"/>
        </dgm:presLayoutVars>
      </dgm:prSet>
      <dgm:spPr/>
      <dgm:t>
        <a:bodyPr/>
        <a:lstStyle/>
        <a:p>
          <a:endParaRPr lang="en-US"/>
        </a:p>
      </dgm:t>
    </dgm:pt>
    <dgm:pt modelId="{D164B190-4825-4C2F-8172-A819E1E9F5FF}" type="pres">
      <dgm:prSet presAssocID="{7BDF4DCC-110D-489E-A68D-D3795EB80C1A}" presName="sibTrans" presStyleLbl="sibTrans1D1" presStyleIdx="2" presStyleCnt="7"/>
      <dgm:spPr/>
      <dgm:t>
        <a:bodyPr/>
        <a:lstStyle/>
        <a:p>
          <a:endParaRPr lang="en-US"/>
        </a:p>
      </dgm:t>
    </dgm:pt>
    <dgm:pt modelId="{CDFA2B95-A0F9-4241-9E63-5D9DBFF5FEF8}" type="pres">
      <dgm:prSet presAssocID="{7BDF4DCC-110D-489E-A68D-D3795EB80C1A}" presName="connectorText" presStyleLbl="sibTrans1D1" presStyleIdx="2" presStyleCnt="7"/>
      <dgm:spPr/>
      <dgm:t>
        <a:bodyPr/>
        <a:lstStyle/>
        <a:p>
          <a:endParaRPr lang="en-US"/>
        </a:p>
      </dgm:t>
    </dgm:pt>
    <dgm:pt modelId="{28FC7F3B-A39F-4B90-B5B6-9E02199BAED2}" type="pres">
      <dgm:prSet presAssocID="{0EBD28AF-AB7E-4049-9E9E-0CA3DC13C9ED}" presName="node" presStyleLbl="node1" presStyleIdx="3" presStyleCnt="8">
        <dgm:presLayoutVars>
          <dgm:bulletEnabled val="1"/>
        </dgm:presLayoutVars>
      </dgm:prSet>
      <dgm:spPr/>
      <dgm:t>
        <a:bodyPr/>
        <a:lstStyle/>
        <a:p>
          <a:endParaRPr lang="en-US"/>
        </a:p>
      </dgm:t>
    </dgm:pt>
    <dgm:pt modelId="{251F0C5D-370D-4ED8-B812-A0515EF4C842}" type="pres">
      <dgm:prSet presAssocID="{EC86873A-38A4-46B3-B79C-85807C868EBB}" presName="sibTrans" presStyleLbl="sibTrans1D1" presStyleIdx="3" presStyleCnt="7"/>
      <dgm:spPr/>
      <dgm:t>
        <a:bodyPr/>
        <a:lstStyle/>
        <a:p>
          <a:endParaRPr lang="en-US"/>
        </a:p>
      </dgm:t>
    </dgm:pt>
    <dgm:pt modelId="{AB360C92-803D-45C3-B679-445D5298190F}" type="pres">
      <dgm:prSet presAssocID="{EC86873A-38A4-46B3-B79C-85807C868EBB}" presName="connectorText" presStyleLbl="sibTrans1D1" presStyleIdx="3" presStyleCnt="7"/>
      <dgm:spPr/>
      <dgm:t>
        <a:bodyPr/>
        <a:lstStyle/>
        <a:p>
          <a:endParaRPr lang="en-US"/>
        </a:p>
      </dgm:t>
    </dgm:pt>
    <dgm:pt modelId="{83E354A5-A8D2-46B1-97B1-9AE4A12DAFBF}" type="pres">
      <dgm:prSet presAssocID="{38352C62-64FB-4FBE-BC6E-E7770149CBAE}" presName="node" presStyleLbl="node1" presStyleIdx="4" presStyleCnt="8">
        <dgm:presLayoutVars>
          <dgm:bulletEnabled val="1"/>
        </dgm:presLayoutVars>
      </dgm:prSet>
      <dgm:spPr/>
      <dgm:t>
        <a:bodyPr/>
        <a:lstStyle/>
        <a:p>
          <a:endParaRPr lang="en-US"/>
        </a:p>
      </dgm:t>
    </dgm:pt>
    <dgm:pt modelId="{65A8EDD8-AC0D-4F56-91EE-36E659E2C3C0}" type="pres">
      <dgm:prSet presAssocID="{138D01F4-DC6B-4086-8892-810EC38FC795}" presName="sibTrans" presStyleLbl="sibTrans1D1" presStyleIdx="4" presStyleCnt="7"/>
      <dgm:spPr/>
      <dgm:t>
        <a:bodyPr/>
        <a:lstStyle/>
        <a:p>
          <a:endParaRPr lang="en-US"/>
        </a:p>
      </dgm:t>
    </dgm:pt>
    <dgm:pt modelId="{15875F15-5AB0-42D1-883A-84064ED91FEA}" type="pres">
      <dgm:prSet presAssocID="{138D01F4-DC6B-4086-8892-810EC38FC795}" presName="connectorText" presStyleLbl="sibTrans1D1" presStyleIdx="4" presStyleCnt="7"/>
      <dgm:spPr/>
      <dgm:t>
        <a:bodyPr/>
        <a:lstStyle/>
        <a:p>
          <a:endParaRPr lang="en-US"/>
        </a:p>
      </dgm:t>
    </dgm:pt>
    <dgm:pt modelId="{690617BE-68D3-4651-AE2D-32D22B0C6198}" type="pres">
      <dgm:prSet presAssocID="{12CE2C45-117A-4980-BDD8-12D6CB2C2B87}" presName="node" presStyleLbl="node1" presStyleIdx="5" presStyleCnt="8">
        <dgm:presLayoutVars>
          <dgm:bulletEnabled val="1"/>
        </dgm:presLayoutVars>
      </dgm:prSet>
      <dgm:spPr/>
      <dgm:t>
        <a:bodyPr/>
        <a:lstStyle/>
        <a:p>
          <a:endParaRPr lang="en-US"/>
        </a:p>
      </dgm:t>
    </dgm:pt>
    <dgm:pt modelId="{879C12CA-8122-4BEC-B8D9-6A2E0A67F2B6}" type="pres">
      <dgm:prSet presAssocID="{DBD15B40-D90C-48F7-8505-C408EA25A213}" presName="sibTrans" presStyleLbl="sibTrans1D1" presStyleIdx="5" presStyleCnt="7"/>
      <dgm:spPr/>
      <dgm:t>
        <a:bodyPr/>
        <a:lstStyle/>
        <a:p>
          <a:endParaRPr lang="en-US"/>
        </a:p>
      </dgm:t>
    </dgm:pt>
    <dgm:pt modelId="{427B0455-8CD6-454A-A12B-6430773C98A1}" type="pres">
      <dgm:prSet presAssocID="{DBD15B40-D90C-48F7-8505-C408EA25A213}" presName="connectorText" presStyleLbl="sibTrans1D1" presStyleIdx="5" presStyleCnt="7"/>
      <dgm:spPr/>
      <dgm:t>
        <a:bodyPr/>
        <a:lstStyle/>
        <a:p>
          <a:endParaRPr lang="en-US"/>
        </a:p>
      </dgm:t>
    </dgm:pt>
    <dgm:pt modelId="{B9ED5BFC-DB73-432C-BDCE-566F57AE50E8}" type="pres">
      <dgm:prSet presAssocID="{E488E619-FD29-46E1-B8DC-AC6E54C723E9}" presName="node" presStyleLbl="node1" presStyleIdx="6" presStyleCnt="8">
        <dgm:presLayoutVars>
          <dgm:bulletEnabled val="1"/>
        </dgm:presLayoutVars>
      </dgm:prSet>
      <dgm:spPr/>
      <dgm:t>
        <a:bodyPr/>
        <a:lstStyle/>
        <a:p>
          <a:endParaRPr lang="en-US"/>
        </a:p>
      </dgm:t>
    </dgm:pt>
    <dgm:pt modelId="{9350C8D5-C7E1-484C-9BE9-1F8A9EEBE54F}" type="pres">
      <dgm:prSet presAssocID="{FD8D438D-C3FF-4773-AD19-81E75771CAD5}" presName="sibTrans" presStyleLbl="sibTrans1D1" presStyleIdx="6" presStyleCnt="7"/>
      <dgm:spPr/>
      <dgm:t>
        <a:bodyPr/>
        <a:lstStyle/>
        <a:p>
          <a:endParaRPr lang="en-US"/>
        </a:p>
      </dgm:t>
    </dgm:pt>
    <dgm:pt modelId="{0AE03663-B717-4098-8E12-24D2FFBB509C}" type="pres">
      <dgm:prSet presAssocID="{FD8D438D-C3FF-4773-AD19-81E75771CAD5}" presName="connectorText" presStyleLbl="sibTrans1D1" presStyleIdx="6" presStyleCnt="7"/>
      <dgm:spPr/>
      <dgm:t>
        <a:bodyPr/>
        <a:lstStyle/>
        <a:p>
          <a:endParaRPr lang="en-US"/>
        </a:p>
      </dgm:t>
    </dgm:pt>
    <dgm:pt modelId="{DF7EA121-8290-4D11-AB68-F2F30BD95EDB}" type="pres">
      <dgm:prSet presAssocID="{613BF2FF-B08A-4623-BB38-35E3B970EF09}" presName="node" presStyleLbl="node1" presStyleIdx="7" presStyleCnt="8">
        <dgm:presLayoutVars>
          <dgm:bulletEnabled val="1"/>
        </dgm:presLayoutVars>
      </dgm:prSet>
      <dgm:spPr/>
      <dgm:t>
        <a:bodyPr/>
        <a:lstStyle/>
        <a:p>
          <a:endParaRPr lang="en-US"/>
        </a:p>
      </dgm:t>
    </dgm:pt>
  </dgm:ptLst>
  <dgm:cxnLst>
    <dgm:cxn modelId="{97BE01EA-E94F-4E44-B72B-2C30577D7D7B}" type="presOf" srcId="{DBD15B40-D90C-48F7-8505-C408EA25A213}" destId="{879C12CA-8122-4BEC-B8D9-6A2E0A67F2B6}" srcOrd="0" destOrd="0" presId="urn:microsoft.com/office/officeart/2005/8/layout/bProcess3"/>
    <dgm:cxn modelId="{870A8382-AF04-4698-A3B7-DAB7481CC486}" type="presOf" srcId="{DD037D3C-4882-436C-AF75-9F7AC9FD1DBC}" destId="{2C6199D3-45C2-4D40-A07B-D54C0ADB1113}" srcOrd="0" destOrd="0" presId="urn:microsoft.com/office/officeart/2005/8/layout/bProcess3"/>
    <dgm:cxn modelId="{1744C8D8-385F-4012-B5A2-A6234EC3EC80}" type="presOf" srcId="{138D01F4-DC6B-4086-8892-810EC38FC795}" destId="{15875F15-5AB0-42D1-883A-84064ED91FEA}" srcOrd="1" destOrd="0" presId="urn:microsoft.com/office/officeart/2005/8/layout/bProcess3"/>
    <dgm:cxn modelId="{DDD3D282-EA42-47C9-A1B1-F2D8801EF961}" type="presOf" srcId="{38352C62-64FB-4FBE-BC6E-E7770149CBAE}" destId="{83E354A5-A8D2-46B1-97B1-9AE4A12DAFBF}" srcOrd="0" destOrd="0" presId="urn:microsoft.com/office/officeart/2005/8/layout/bProcess3"/>
    <dgm:cxn modelId="{521F7BD7-61C3-4CCB-8E58-49923E9587F4}" type="presOf" srcId="{FD1C2982-F775-4D5C-A28B-5126B8A8245B}" destId="{690617BE-68D3-4651-AE2D-32D22B0C6198}" srcOrd="0" destOrd="2" presId="urn:microsoft.com/office/officeart/2005/8/layout/bProcess3"/>
    <dgm:cxn modelId="{37D3A2FA-9902-460E-9415-2CADA1E1B81E}" type="presOf" srcId="{0D160092-A76C-4026-9E3A-18A0D8195248}" destId="{DF7EA121-8290-4D11-AB68-F2F30BD95EDB}" srcOrd="0" destOrd="1" presId="urn:microsoft.com/office/officeart/2005/8/layout/bProcess3"/>
    <dgm:cxn modelId="{57409EEA-785D-4247-861D-6EDECDA3365B}" type="presOf" srcId="{B96466E3-CAEA-4507-9F7D-E360D30DAA9D}" destId="{28FC7F3B-A39F-4B90-B5B6-9E02199BAED2}" srcOrd="0" destOrd="1" presId="urn:microsoft.com/office/officeart/2005/8/layout/bProcess3"/>
    <dgm:cxn modelId="{E01CBE55-6A38-4898-B1B9-8BB50C94C273}" srcId="{0EBD28AF-AB7E-4049-9E9E-0CA3DC13C9ED}" destId="{B96466E3-CAEA-4507-9F7D-E360D30DAA9D}" srcOrd="0" destOrd="0" parTransId="{935F1902-2A09-4677-A57A-F8FC53F6F075}" sibTransId="{E6C4F2EE-DE11-4DAB-A5CE-EBE41FF93142}"/>
    <dgm:cxn modelId="{695C0018-3895-4D75-8735-7909636DAABE}" type="presOf" srcId="{613BF2FF-B08A-4623-BB38-35E3B970EF09}" destId="{DF7EA121-8290-4D11-AB68-F2F30BD95EDB}" srcOrd="0" destOrd="0" presId="urn:microsoft.com/office/officeart/2005/8/layout/bProcess3"/>
    <dgm:cxn modelId="{CA70DA05-D73A-46DA-9395-A72E8932A570}" srcId="{45E168E2-EEC5-4710-8477-B5AEE31302B9}" destId="{0BE1A769-BD56-4096-861C-0FCA2D14D614}" srcOrd="1" destOrd="0" parTransId="{8C2DDAD9-6078-49CE-A0EE-84370983E4BC}" sibTransId="{E3E25DF5-F8B3-4D8C-BC7C-E04163D77388}"/>
    <dgm:cxn modelId="{FED20BFB-5E13-47FE-85E0-34D8F19A7842}" type="presOf" srcId="{EC86873A-38A4-46B3-B79C-85807C868EBB}" destId="{251F0C5D-370D-4ED8-B812-A0515EF4C842}" srcOrd="0" destOrd="0" presId="urn:microsoft.com/office/officeart/2005/8/layout/bProcess3"/>
    <dgm:cxn modelId="{F838F054-EF3E-4E54-B854-2FE4265216E7}" type="presOf" srcId="{27F48B8A-076C-419D-BBDE-A8558E1FDED4}" destId="{2C6199D3-45C2-4D40-A07B-D54C0ADB1113}" srcOrd="0" destOrd="1" presId="urn:microsoft.com/office/officeart/2005/8/layout/bProcess3"/>
    <dgm:cxn modelId="{05735C7C-2D34-4FBE-BADC-48AA1DA7CBC1}" type="presOf" srcId="{7BDF4DCC-110D-489E-A68D-D3795EB80C1A}" destId="{D164B190-4825-4C2F-8172-A819E1E9F5FF}" srcOrd="0" destOrd="0" presId="urn:microsoft.com/office/officeart/2005/8/layout/bProcess3"/>
    <dgm:cxn modelId="{F9F318F7-7A4E-463F-9950-1586F1C51BDE}" srcId="{05082772-3881-42C7-8461-EF853FF850DE}" destId="{E488E619-FD29-46E1-B8DC-AC6E54C723E9}" srcOrd="6" destOrd="0" parTransId="{6124877A-67B9-404B-BC00-661BC39BEAB9}" sibTransId="{FD8D438D-C3FF-4773-AD19-81E75771CAD5}"/>
    <dgm:cxn modelId="{515D9D0A-9638-4FB2-B16D-49AE4C81179F}" srcId="{05082772-3881-42C7-8461-EF853FF850DE}" destId="{0EBD28AF-AB7E-4049-9E9E-0CA3DC13C9ED}" srcOrd="3" destOrd="0" parTransId="{3D1A298E-973C-4686-B6BD-521F96DDDAE6}" sibTransId="{EC86873A-38A4-46B3-B79C-85807C868EBB}"/>
    <dgm:cxn modelId="{A7CD2A9A-9894-4F75-B8DC-4D4438034AE0}" type="presOf" srcId="{DF6E4E02-BA66-465C-B9E5-B0B6C907FAA4}" destId="{737CEB01-ACE0-4687-BF78-78D0CDC080D7}" srcOrd="1" destOrd="0" presId="urn:microsoft.com/office/officeart/2005/8/layout/bProcess3"/>
    <dgm:cxn modelId="{48DCEE1E-C3DE-4A58-B70E-B4E587EB2876}" srcId="{F1BE3F34-CD0E-4704-A30D-DD2A7CBFAD82}" destId="{69D26A15-87E9-43C1-85BC-A85D66B1D559}" srcOrd="1" destOrd="0" parTransId="{670FE2BE-49DC-41E9-A093-1B7817B3B785}" sibTransId="{424FCF1C-99E2-4C82-A987-161B50BB7B57}"/>
    <dgm:cxn modelId="{93A83BD4-ABCC-4C69-8C7A-4BF94DAA79B0}" type="presOf" srcId="{0EBD28AF-AB7E-4049-9E9E-0CA3DC13C9ED}" destId="{28FC7F3B-A39F-4B90-B5B6-9E02199BAED2}" srcOrd="0" destOrd="0" presId="urn:microsoft.com/office/officeart/2005/8/layout/bProcess3"/>
    <dgm:cxn modelId="{BDA94C3F-1F7D-4AA7-BEFB-79950B608845}" srcId="{45E168E2-EEC5-4710-8477-B5AEE31302B9}" destId="{BE009568-9B25-48A9-96BC-ECA77C3D91F7}" srcOrd="0" destOrd="0" parTransId="{2127DDAC-FF4B-4BE6-98ED-E768D969A2A9}" sibTransId="{C4193705-F148-4A7F-8C7B-63AEEFCB08AD}"/>
    <dgm:cxn modelId="{0FEED706-ECD6-4F27-B425-3940271B438D}" srcId="{613BF2FF-B08A-4623-BB38-35E3B970EF09}" destId="{CC3306FA-C6EE-42C2-9D9F-4E373EC8F72A}" srcOrd="1" destOrd="0" parTransId="{0441185D-268C-43CB-BC92-6AB6AD139679}" sibTransId="{A034744F-E20D-4917-837E-A9215849C931}"/>
    <dgm:cxn modelId="{D0085172-F833-4FCF-B519-1686F9A783E4}" srcId="{DD037D3C-4882-436C-AF75-9F7AC9FD1DBC}" destId="{70632965-CC78-46C1-9B02-2BCAA82767BF}" srcOrd="1" destOrd="0" parTransId="{DA1D6EC8-29A6-4A8B-9765-5EEDD8CF52DD}" sibTransId="{37BE5AB1-0991-46DE-9137-B6674E25F226}"/>
    <dgm:cxn modelId="{3C292C99-8279-4B62-AC14-865AE609CC70}" type="presOf" srcId="{45E168E2-EEC5-4710-8477-B5AEE31302B9}" destId="{3F9A9FEC-3BE7-45A3-BBED-4A958FCB5625}" srcOrd="0" destOrd="0" presId="urn:microsoft.com/office/officeart/2005/8/layout/bProcess3"/>
    <dgm:cxn modelId="{E3BE87AE-0C46-4EAF-BA14-C9BC3EE4C658}" srcId="{613BF2FF-B08A-4623-BB38-35E3B970EF09}" destId="{0D160092-A76C-4026-9E3A-18A0D8195248}" srcOrd="0" destOrd="0" parTransId="{7CF37205-587E-4725-B5A9-1A871B3EA159}" sibTransId="{87BBBD30-FBF6-43E3-9D44-0A64C367328A}"/>
    <dgm:cxn modelId="{AA4A93B9-2BF0-4E53-BA2A-A78BA8411FC8}" type="presOf" srcId="{70632965-CC78-46C1-9B02-2BCAA82767BF}" destId="{2C6199D3-45C2-4D40-A07B-D54C0ADB1113}" srcOrd="0" destOrd="2" presId="urn:microsoft.com/office/officeart/2005/8/layout/bProcess3"/>
    <dgm:cxn modelId="{F61DAD7B-D3F6-43EC-8276-54C227345DFB}" srcId="{F1BE3F34-CD0E-4704-A30D-DD2A7CBFAD82}" destId="{F2B35E9D-D8AA-4E54-AEFE-30A9BC23CD31}" srcOrd="0" destOrd="0" parTransId="{B2F45703-208D-495B-B26C-377596E71A38}" sibTransId="{47AC670B-267C-4681-B4FB-47B5AB3199E7}"/>
    <dgm:cxn modelId="{EE3FAF0F-79EC-4CA6-B090-E68F8D15BEE3}" srcId="{E488E619-FD29-46E1-B8DC-AC6E54C723E9}" destId="{EC51E7BA-FB28-4DDA-A173-3C51F9521C1E}" srcOrd="1" destOrd="0" parTransId="{9DAAD7E6-A3D2-4B93-A500-8FCC2603D2A1}" sibTransId="{A836FF64-1450-4088-8DD1-440AF83793A9}"/>
    <dgm:cxn modelId="{DA7D3BC0-08E4-4B24-BAD4-6394226B76FE}" srcId="{05082772-3881-42C7-8461-EF853FF850DE}" destId="{12CE2C45-117A-4980-BDD8-12D6CB2C2B87}" srcOrd="5" destOrd="0" parTransId="{C72F7FD2-75BA-41FB-AE0F-3BF15800F29C}" sibTransId="{DBD15B40-D90C-48F7-8505-C408EA25A213}"/>
    <dgm:cxn modelId="{DBA8BCC7-B7E1-4567-AAF4-ECC94B867DE3}" srcId="{05082772-3881-42C7-8461-EF853FF850DE}" destId="{DD037D3C-4882-436C-AF75-9F7AC9FD1DBC}" srcOrd="0" destOrd="0" parTransId="{B6E549CA-ECB6-417A-9A0E-02473FA9F074}" sibTransId="{152AE326-E29C-47A5-9D52-D7FEB541629A}"/>
    <dgm:cxn modelId="{FD5D246C-6FD4-467D-939E-475ADF6AAC19}" type="presOf" srcId="{FD8D438D-C3FF-4773-AD19-81E75771CAD5}" destId="{0AE03663-B717-4098-8E12-24D2FFBB509C}" srcOrd="1" destOrd="0" presId="urn:microsoft.com/office/officeart/2005/8/layout/bProcess3"/>
    <dgm:cxn modelId="{3E03B4C6-26ED-4FEC-B407-318ECEB228F1}" type="presOf" srcId="{9791A630-4CA5-4752-81CC-378FC7032305}" destId="{B9ED5BFC-DB73-432C-BDCE-566F57AE50E8}" srcOrd="0" destOrd="1" presId="urn:microsoft.com/office/officeart/2005/8/layout/bProcess3"/>
    <dgm:cxn modelId="{148CD17D-1CD9-4D81-9947-804137727CF8}" type="presOf" srcId="{CECB1FBF-8471-4869-AC55-B9AAC032F7E5}" destId="{690617BE-68D3-4651-AE2D-32D22B0C6198}" srcOrd="0" destOrd="1" presId="urn:microsoft.com/office/officeart/2005/8/layout/bProcess3"/>
    <dgm:cxn modelId="{A7D92707-B527-445E-9C30-987E1F6D318F}" type="presOf" srcId="{152AE326-E29C-47A5-9D52-D7FEB541629A}" destId="{B053713D-4627-4718-AE65-E84771A80153}" srcOrd="1" destOrd="0" presId="urn:microsoft.com/office/officeart/2005/8/layout/bProcess3"/>
    <dgm:cxn modelId="{D55BE919-ADB2-44B0-A1C6-3E518A80665E}" type="presOf" srcId="{DBD15B40-D90C-48F7-8505-C408EA25A213}" destId="{427B0455-8CD6-454A-A12B-6430773C98A1}" srcOrd="1" destOrd="0" presId="urn:microsoft.com/office/officeart/2005/8/layout/bProcess3"/>
    <dgm:cxn modelId="{5158A689-2E47-48F8-B601-97AB96E0EC31}" type="presOf" srcId="{BE009568-9B25-48A9-96BC-ECA77C3D91F7}" destId="{3F9A9FEC-3BE7-45A3-BBED-4A958FCB5625}" srcOrd="0" destOrd="1" presId="urn:microsoft.com/office/officeart/2005/8/layout/bProcess3"/>
    <dgm:cxn modelId="{4EAF69E9-3EE4-4946-B170-EF1F0E209168}" type="presOf" srcId="{05082772-3881-42C7-8461-EF853FF850DE}" destId="{926AFE17-76E8-4C3E-9387-9EEF501B7EDF}" srcOrd="0" destOrd="0" presId="urn:microsoft.com/office/officeart/2005/8/layout/bProcess3"/>
    <dgm:cxn modelId="{66728997-0D74-4955-96B0-068FDF0BF1A9}" srcId="{05082772-3881-42C7-8461-EF853FF850DE}" destId="{45E168E2-EEC5-4710-8477-B5AEE31302B9}" srcOrd="2" destOrd="0" parTransId="{87EB71F0-7604-471E-BD07-6104A79153CB}" sibTransId="{7BDF4DCC-110D-489E-A68D-D3795EB80C1A}"/>
    <dgm:cxn modelId="{585B1560-BF4E-4465-AA5D-828ED1AB31C4}" type="presOf" srcId="{E488E619-FD29-46E1-B8DC-AC6E54C723E9}" destId="{B9ED5BFC-DB73-432C-BDCE-566F57AE50E8}" srcOrd="0" destOrd="0" presId="urn:microsoft.com/office/officeart/2005/8/layout/bProcess3"/>
    <dgm:cxn modelId="{5FB9B2B8-9E1D-417F-A68F-8BC8010077B9}" type="presOf" srcId="{F2B35E9D-D8AA-4E54-AEFE-30A9BC23CD31}" destId="{3A14A277-0B64-4B0B-9CFA-3BDE3FA771D1}" srcOrd="0" destOrd="1" presId="urn:microsoft.com/office/officeart/2005/8/layout/bProcess3"/>
    <dgm:cxn modelId="{CD2C0B3C-9509-4143-AA35-BDCADCB8482B}" srcId="{DD037D3C-4882-436C-AF75-9F7AC9FD1DBC}" destId="{27F48B8A-076C-419D-BBDE-A8558E1FDED4}" srcOrd="0" destOrd="0" parTransId="{8446D86A-7C9E-405D-80A5-DE70D896C43C}" sibTransId="{052C94F4-EEE2-4421-B3D4-724695B6A3FE}"/>
    <dgm:cxn modelId="{D72A89D4-B1D4-4C86-BBCB-54823A90503C}" type="presOf" srcId="{A3E0741E-1815-4FCC-A1DB-9706268A482D}" destId="{83E354A5-A8D2-46B1-97B1-9AE4A12DAFBF}" srcOrd="0" destOrd="1" presId="urn:microsoft.com/office/officeart/2005/8/layout/bProcess3"/>
    <dgm:cxn modelId="{A0689DAD-FE56-4431-BE07-E9A943A2AFFC}" type="presOf" srcId="{DF6E4E02-BA66-465C-B9E5-B0B6C907FAA4}" destId="{FC8F5804-3716-4031-93F4-1A399049EFB6}" srcOrd="0" destOrd="0" presId="urn:microsoft.com/office/officeart/2005/8/layout/bProcess3"/>
    <dgm:cxn modelId="{A530E9D1-E670-4A8F-AF03-344E5B81A8B5}" type="presOf" srcId="{69D26A15-87E9-43C1-85BC-A85D66B1D559}" destId="{3A14A277-0B64-4B0B-9CFA-3BDE3FA771D1}" srcOrd="0" destOrd="2" presId="urn:microsoft.com/office/officeart/2005/8/layout/bProcess3"/>
    <dgm:cxn modelId="{6ED5DB60-E690-47E5-B02A-94A7D4526A74}" srcId="{12CE2C45-117A-4980-BDD8-12D6CB2C2B87}" destId="{FD1C2982-F775-4D5C-A28B-5126B8A8245B}" srcOrd="1" destOrd="0" parTransId="{99C685BE-7032-437A-9FB7-A98C00E2868B}" sibTransId="{1524B8E9-C718-4EA9-8307-EAC0DA347E54}"/>
    <dgm:cxn modelId="{3A209841-4BD8-4FED-AB2A-42A66A489ACC}" type="presOf" srcId="{78DFC8CE-F334-4173-B9E8-F623C57D872E}" destId="{28FC7F3B-A39F-4B90-B5B6-9E02199BAED2}" srcOrd="0" destOrd="2" presId="urn:microsoft.com/office/officeart/2005/8/layout/bProcess3"/>
    <dgm:cxn modelId="{773AC4AD-A857-467F-80E1-B075D66B12C7}" srcId="{05082772-3881-42C7-8461-EF853FF850DE}" destId="{F1BE3F34-CD0E-4704-A30D-DD2A7CBFAD82}" srcOrd="1" destOrd="0" parTransId="{EDC435AA-DD46-45D7-9BF4-27DFA395DC9B}" sibTransId="{DF6E4E02-BA66-465C-B9E5-B0B6C907FAA4}"/>
    <dgm:cxn modelId="{764E4367-B2C4-4CFD-97FC-A75925B356F9}" type="presOf" srcId="{F1BE3F34-CD0E-4704-A30D-DD2A7CBFAD82}" destId="{3A14A277-0B64-4B0B-9CFA-3BDE3FA771D1}" srcOrd="0" destOrd="0" presId="urn:microsoft.com/office/officeart/2005/8/layout/bProcess3"/>
    <dgm:cxn modelId="{96F72F3A-A7D3-48C3-B79D-121D191071C1}" type="presOf" srcId="{138D01F4-DC6B-4086-8892-810EC38FC795}" destId="{65A8EDD8-AC0D-4F56-91EE-36E659E2C3C0}" srcOrd="0" destOrd="0" presId="urn:microsoft.com/office/officeart/2005/8/layout/bProcess3"/>
    <dgm:cxn modelId="{609B5178-BF32-4CE9-BB37-DFFEFA3EC9CF}" type="presOf" srcId="{7BDF4DCC-110D-489E-A68D-D3795EB80C1A}" destId="{CDFA2B95-A0F9-4241-9E63-5D9DBFF5FEF8}" srcOrd="1" destOrd="0" presId="urn:microsoft.com/office/officeart/2005/8/layout/bProcess3"/>
    <dgm:cxn modelId="{5DD05573-5F0D-4AD1-8CDD-4E22EF356025}" type="presOf" srcId="{EC51E7BA-FB28-4DDA-A173-3C51F9521C1E}" destId="{B9ED5BFC-DB73-432C-BDCE-566F57AE50E8}" srcOrd="0" destOrd="2" presId="urn:microsoft.com/office/officeart/2005/8/layout/bProcess3"/>
    <dgm:cxn modelId="{613B7879-E72C-47F3-8586-EC6A7BBF7ADD}" srcId="{05082772-3881-42C7-8461-EF853FF850DE}" destId="{38352C62-64FB-4FBE-BC6E-E7770149CBAE}" srcOrd="4" destOrd="0" parTransId="{26B3A575-280C-46E9-8CA3-D7615A5D55DF}" sibTransId="{138D01F4-DC6B-4086-8892-810EC38FC795}"/>
    <dgm:cxn modelId="{37195AB7-DC11-4821-B204-78DBEEE7F2E9}" srcId="{0EBD28AF-AB7E-4049-9E9E-0CA3DC13C9ED}" destId="{78DFC8CE-F334-4173-B9E8-F623C57D872E}" srcOrd="1" destOrd="0" parTransId="{F3030AEE-6B75-4F62-B1D5-E6E86A37962C}" sibTransId="{9E8A79B5-71CE-4289-A32E-F7F2A44CB58C}"/>
    <dgm:cxn modelId="{AA62A7B9-DD50-4C4F-AA69-02C0062A9765}" type="presOf" srcId="{FD8D438D-C3FF-4773-AD19-81E75771CAD5}" destId="{9350C8D5-C7E1-484C-9BE9-1F8A9EEBE54F}" srcOrd="0" destOrd="0" presId="urn:microsoft.com/office/officeart/2005/8/layout/bProcess3"/>
    <dgm:cxn modelId="{1FB1E3D1-2CF7-4E31-BCB3-16DB821B5C5F}" srcId="{12CE2C45-117A-4980-BDD8-12D6CB2C2B87}" destId="{CECB1FBF-8471-4869-AC55-B9AAC032F7E5}" srcOrd="0" destOrd="0" parTransId="{9880D64F-1099-421F-9C7D-04B7F6390DFF}" sibTransId="{B22262CD-E683-4DEB-8EBC-64DCE3E5728F}"/>
    <dgm:cxn modelId="{FD1A968A-8076-4C21-BC76-4C3E7F761EE2}" srcId="{38352C62-64FB-4FBE-BC6E-E7770149CBAE}" destId="{A3E0741E-1815-4FCC-A1DB-9706268A482D}" srcOrd="0" destOrd="0" parTransId="{11D75FE2-706E-4259-8C06-E85B6547FB9F}" sibTransId="{29E0295E-04AC-4FE9-AE57-6D5EEBEF5430}"/>
    <dgm:cxn modelId="{6A8217DC-930E-4D49-99B0-A3791212D28B}" type="presOf" srcId="{12CE2C45-117A-4980-BDD8-12D6CB2C2B87}" destId="{690617BE-68D3-4651-AE2D-32D22B0C6198}" srcOrd="0" destOrd="0" presId="urn:microsoft.com/office/officeart/2005/8/layout/bProcess3"/>
    <dgm:cxn modelId="{20F4688B-EE77-483B-A312-0D4AA0DCF0F2}" type="presOf" srcId="{0BE1A769-BD56-4096-861C-0FCA2D14D614}" destId="{3F9A9FEC-3BE7-45A3-BBED-4A958FCB5625}" srcOrd="0" destOrd="2" presId="urn:microsoft.com/office/officeart/2005/8/layout/bProcess3"/>
    <dgm:cxn modelId="{ED271D08-1354-4AC2-AFD9-228D62062EDD}" type="presOf" srcId="{EC86873A-38A4-46B3-B79C-85807C868EBB}" destId="{AB360C92-803D-45C3-B679-445D5298190F}" srcOrd="1" destOrd="0" presId="urn:microsoft.com/office/officeart/2005/8/layout/bProcess3"/>
    <dgm:cxn modelId="{87145CA4-F4FF-42A1-8EEB-D74E63A16BBC}" type="presOf" srcId="{CC3306FA-C6EE-42C2-9D9F-4E373EC8F72A}" destId="{DF7EA121-8290-4D11-AB68-F2F30BD95EDB}" srcOrd="0" destOrd="2" presId="urn:microsoft.com/office/officeart/2005/8/layout/bProcess3"/>
    <dgm:cxn modelId="{FB28F1B6-0548-4D97-AABE-1EC86BDD0F3F}" type="presOf" srcId="{152AE326-E29C-47A5-9D52-D7FEB541629A}" destId="{CEFF858A-BA05-4876-A3FC-E8407E12E6C3}" srcOrd="0" destOrd="0" presId="urn:microsoft.com/office/officeart/2005/8/layout/bProcess3"/>
    <dgm:cxn modelId="{B38A4228-4C75-43E1-99C6-96A7B8496A03}" srcId="{E488E619-FD29-46E1-B8DC-AC6E54C723E9}" destId="{9791A630-4CA5-4752-81CC-378FC7032305}" srcOrd="0" destOrd="0" parTransId="{567B08B3-C883-434E-B23C-E8BC14621521}" sibTransId="{75AF4E47-38A7-4765-88B0-B732D66B1E04}"/>
    <dgm:cxn modelId="{27098023-C7F2-4333-BEBF-AE154157767F}" srcId="{05082772-3881-42C7-8461-EF853FF850DE}" destId="{613BF2FF-B08A-4623-BB38-35E3B970EF09}" srcOrd="7" destOrd="0" parTransId="{C6FE9B09-C1C6-4F7F-84AE-2BEEE15E186A}" sibTransId="{CA174620-32F8-4590-91C9-B433602ED44A}"/>
    <dgm:cxn modelId="{140A6E6A-9633-4DBF-B8FE-9459DB6E5DA2}" type="presParOf" srcId="{926AFE17-76E8-4C3E-9387-9EEF501B7EDF}" destId="{2C6199D3-45C2-4D40-A07B-D54C0ADB1113}" srcOrd="0" destOrd="0" presId="urn:microsoft.com/office/officeart/2005/8/layout/bProcess3"/>
    <dgm:cxn modelId="{FB2B766A-5335-41C8-999B-2839A8797ECB}" type="presParOf" srcId="{926AFE17-76E8-4C3E-9387-9EEF501B7EDF}" destId="{CEFF858A-BA05-4876-A3FC-E8407E12E6C3}" srcOrd="1" destOrd="0" presId="urn:microsoft.com/office/officeart/2005/8/layout/bProcess3"/>
    <dgm:cxn modelId="{8F536892-157B-4999-BBED-D7167719EF9F}" type="presParOf" srcId="{CEFF858A-BA05-4876-A3FC-E8407E12E6C3}" destId="{B053713D-4627-4718-AE65-E84771A80153}" srcOrd="0" destOrd="0" presId="urn:microsoft.com/office/officeart/2005/8/layout/bProcess3"/>
    <dgm:cxn modelId="{25FAAB0C-33BD-433C-A4E9-BA05F943CE71}" type="presParOf" srcId="{926AFE17-76E8-4C3E-9387-9EEF501B7EDF}" destId="{3A14A277-0B64-4B0B-9CFA-3BDE3FA771D1}" srcOrd="2" destOrd="0" presId="urn:microsoft.com/office/officeart/2005/8/layout/bProcess3"/>
    <dgm:cxn modelId="{57FB4EE2-AACC-40D4-B2BE-8C23D2E4EE46}" type="presParOf" srcId="{926AFE17-76E8-4C3E-9387-9EEF501B7EDF}" destId="{FC8F5804-3716-4031-93F4-1A399049EFB6}" srcOrd="3" destOrd="0" presId="urn:microsoft.com/office/officeart/2005/8/layout/bProcess3"/>
    <dgm:cxn modelId="{869CD8EA-9461-4224-BF94-A2EB06A70974}" type="presParOf" srcId="{FC8F5804-3716-4031-93F4-1A399049EFB6}" destId="{737CEB01-ACE0-4687-BF78-78D0CDC080D7}" srcOrd="0" destOrd="0" presId="urn:microsoft.com/office/officeart/2005/8/layout/bProcess3"/>
    <dgm:cxn modelId="{6F1E6661-F9A4-43F0-92D2-AED77BE18E2A}" type="presParOf" srcId="{926AFE17-76E8-4C3E-9387-9EEF501B7EDF}" destId="{3F9A9FEC-3BE7-45A3-BBED-4A958FCB5625}" srcOrd="4" destOrd="0" presId="urn:microsoft.com/office/officeart/2005/8/layout/bProcess3"/>
    <dgm:cxn modelId="{64B5FD5F-A29B-4FB4-864B-782E27F55E81}" type="presParOf" srcId="{926AFE17-76E8-4C3E-9387-9EEF501B7EDF}" destId="{D164B190-4825-4C2F-8172-A819E1E9F5FF}" srcOrd="5" destOrd="0" presId="urn:microsoft.com/office/officeart/2005/8/layout/bProcess3"/>
    <dgm:cxn modelId="{3DDECADD-A9B2-461E-A169-E53B9B9DE66C}" type="presParOf" srcId="{D164B190-4825-4C2F-8172-A819E1E9F5FF}" destId="{CDFA2B95-A0F9-4241-9E63-5D9DBFF5FEF8}" srcOrd="0" destOrd="0" presId="urn:microsoft.com/office/officeart/2005/8/layout/bProcess3"/>
    <dgm:cxn modelId="{05B0A3D8-67B4-431E-8373-A70596810958}" type="presParOf" srcId="{926AFE17-76E8-4C3E-9387-9EEF501B7EDF}" destId="{28FC7F3B-A39F-4B90-B5B6-9E02199BAED2}" srcOrd="6" destOrd="0" presId="urn:microsoft.com/office/officeart/2005/8/layout/bProcess3"/>
    <dgm:cxn modelId="{31B0A077-CE7E-4C7D-90B2-2F0C69FEB41F}" type="presParOf" srcId="{926AFE17-76E8-4C3E-9387-9EEF501B7EDF}" destId="{251F0C5D-370D-4ED8-B812-A0515EF4C842}" srcOrd="7" destOrd="0" presId="urn:microsoft.com/office/officeart/2005/8/layout/bProcess3"/>
    <dgm:cxn modelId="{EA06362E-22CC-46B5-98A9-D75432F66D16}" type="presParOf" srcId="{251F0C5D-370D-4ED8-B812-A0515EF4C842}" destId="{AB360C92-803D-45C3-B679-445D5298190F}" srcOrd="0" destOrd="0" presId="urn:microsoft.com/office/officeart/2005/8/layout/bProcess3"/>
    <dgm:cxn modelId="{C060F68B-CE39-4DAD-B40E-2214E199C8D9}" type="presParOf" srcId="{926AFE17-76E8-4C3E-9387-9EEF501B7EDF}" destId="{83E354A5-A8D2-46B1-97B1-9AE4A12DAFBF}" srcOrd="8" destOrd="0" presId="urn:microsoft.com/office/officeart/2005/8/layout/bProcess3"/>
    <dgm:cxn modelId="{230B960F-C418-4D5F-9E55-3679328B144E}" type="presParOf" srcId="{926AFE17-76E8-4C3E-9387-9EEF501B7EDF}" destId="{65A8EDD8-AC0D-4F56-91EE-36E659E2C3C0}" srcOrd="9" destOrd="0" presId="urn:microsoft.com/office/officeart/2005/8/layout/bProcess3"/>
    <dgm:cxn modelId="{9D6E4A77-ACEA-4D36-BB52-6E4295408709}" type="presParOf" srcId="{65A8EDD8-AC0D-4F56-91EE-36E659E2C3C0}" destId="{15875F15-5AB0-42D1-883A-84064ED91FEA}" srcOrd="0" destOrd="0" presId="urn:microsoft.com/office/officeart/2005/8/layout/bProcess3"/>
    <dgm:cxn modelId="{B29A994F-0891-44A1-83C7-7C5353664056}" type="presParOf" srcId="{926AFE17-76E8-4C3E-9387-9EEF501B7EDF}" destId="{690617BE-68D3-4651-AE2D-32D22B0C6198}" srcOrd="10" destOrd="0" presId="urn:microsoft.com/office/officeart/2005/8/layout/bProcess3"/>
    <dgm:cxn modelId="{4382E524-E3E5-439E-AB40-7935A6839154}" type="presParOf" srcId="{926AFE17-76E8-4C3E-9387-9EEF501B7EDF}" destId="{879C12CA-8122-4BEC-B8D9-6A2E0A67F2B6}" srcOrd="11" destOrd="0" presId="urn:microsoft.com/office/officeart/2005/8/layout/bProcess3"/>
    <dgm:cxn modelId="{91A028BD-A24A-4BF5-93EE-F0CDAEE27FAC}" type="presParOf" srcId="{879C12CA-8122-4BEC-B8D9-6A2E0A67F2B6}" destId="{427B0455-8CD6-454A-A12B-6430773C98A1}" srcOrd="0" destOrd="0" presId="urn:microsoft.com/office/officeart/2005/8/layout/bProcess3"/>
    <dgm:cxn modelId="{91067443-6B3B-46BC-800F-9B27D1C8D257}" type="presParOf" srcId="{926AFE17-76E8-4C3E-9387-9EEF501B7EDF}" destId="{B9ED5BFC-DB73-432C-BDCE-566F57AE50E8}" srcOrd="12" destOrd="0" presId="urn:microsoft.com/office/officeart/2005/8/layout/bProcess3"/>
    <dgm:cxn modelId="{A5C55D5F-1CA5-4707-84D4-59A2A1F2DC4B}" type="presParOf" srcId="{926AFE17-76E8-4C3E-9387-9EEF501B7EDF}" destId="{9350C8D5-C7E1-484C-9BE9-1F8A9EEBE54F}" srcOrd="13" destOrd="0" presId="urn:microsoft.com/office/officeart/2005/8/layout/bProcess3"/>
    <dgm:cxn modelId="{847834FF-39E0-4E09-8A2E-E60E478EE591}" type="presParOf" srcId="{9350C8D5-C7E1-484C-9BE9-1F8A9EEBE54F}" destId="{0AE03663-B717-4098-8E12-24D2FFBB509C}" srcOrd="0" destOrd="0" presId="urn:microsoft.com/office/officeart/2005/8/layout/bProcess3"/>
    <dgm:cxn modelId="{7F9808E1-35B4-4F29-BB6A-94C334621A0F}" type="presParOf" srcId="{926AFE17-76E8-4C3E-9387-9EEF501B7EDF}" destId="{DF7EA121-8290-4D11-AB68-F2F30BD95EDB}"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F858A-BA05-4876-A3FC-E8407E12E6C3}">
      <dsp:nvSpPr>
        <dsp:cNvPr id="0" name=""/>
        <dsp:cNvSpPr/>
      </dsp:nvSpPr>
      <dsp:spPr>
        <a:xfrm>
          <a:off x="2703315" y="1664190"/>
          <a:ext cx="590996" cy="91440"/>
        </a:xfrm>
        <a:custGeom>
          <a:avLst/>
          <a:gdLst/>
          <a:ahLst/>
          <a:cxnLst/>
          <a:rect l="0" t="0" r="0" b="0"/>
          <a:pathLst>
            <a:path>
              <a:moveTo>
                <a:pt x="0" y="45720"/>
              </a:moveTo>
              <a:lnTo>
                <a:pt x="590996"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983273" y="1706802"/>
        <a:ext cx="31079" cy="6215"/>
      </dsp:txXfrm>
    </dsp:sp>
    <dsp:sp modelId="{2C6199D3-45C2-4D40-A07B-D54C0ADB1113}">
      <dsp:nvSpPr>
        <dsp:cNvPr id="0" name=""/>
        <dsp:cNvSpPr/>
      </dsp:nvSpPr>
      <dsp:spPr>
        <a:xfrm>
          <a:off x="2523" y="899132"/>
          <a:ext cx="2702592" cy="162155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b="1" kern="1200" dirty="0" smtClean="0"/>
            <a:t>Lit scan/Proposal Development/ Work plan</a:t>
          </a:r>
        </a:p>
        <a:p>
          <a:pPr marL="171450" lvl="1" indent="-171450" algn="l" defTabSz="800100">
            <a:lnSpc>
              <a:spcPct val="90000"/>
            </a:lnSpc>
            <a:spcBef>
              <a:spcPct val="0"/>
            </a:spcBef>
            <a:spcAft>
              <a:spcPct val="15000"/>
            </a:spcAft>
            <a:buChar char="••"/>
          </a:pPr>
          <a:r>
            <a:rPr lang="en-US" sz="1800" b="0" kern="1200" dirty="0" smtClean="0"/>
            <a:t>September 30</a:t>
          </a:r>
        </a:p>
        <a:p>
          <a:pPr marL="171450" lvl="1" indent="-171450" algn="l" defTabSz="800100">
            <a:lnSpc>
              <a:spcPct val="90000"/>
            </a:lnSpc>
            <a:spcBef>
              <a:spcPct val="0"/>
            </a:spcBef>
            <a:spcAft>
              <a:spcPct val="15000"/>
            </a:spcAft>
            <a:buChar char="••"/>
          </a:pPr>
          <a:r>
            <a:rPr lang="en-US" sz="1800" b="0" kern="1200" dirty="0" smtClean="0"/>
            <a:t>Complete</a:t>
          </a:r>
        </a:p>
      </dsp:txBody>
      <dsp:txXfrm>
        <a:off x="2523" y="899132"/>
        <a:ext cx="2702592" cy="1621555"/>
      </dsp:txXfrm>
    </dsp:sp>
    <dsp:sp modelId="{FC8F5804-3716-4031-93F4-1A399049EFB6}">
      <dsp:nvSpPr>
        <dsp:cNvPr id="0" name=""/>
        <dsp:cNvSpPr/>
      </dsp:nvSpPr>
      <dsp:spPr>
        <a:xfrm>
          <a:off x="6027503" y="1664190"/>
          <a:ext cx="590996" cy="91440"/>
        </a:xfrm>
        <a:custGeom>
          <a:avLst/>
          <a:gdLst/>
          <a:ahLst/>
          <a:cxnLst/>
          <a:rect l="0" t="0" r="0" b="0"/>
          <a:pathLst>
            <a:path>
              <a:moveTo>
                <a:pt x="0" y="45720"/>
              </a:moveTo>
              <a:lnTo>
                <a:pt x="590996"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6307461" y="1706802"/>
        <a:ext cx="31079" cy="6215"/>
      </dsp:txXfrm>
    </dsp:sp>
    <dsp:sp modelId="{3A14A277-0B64-4B0B-9CFA-3BDE3FA771D1}">
      <dsp:nvSpPr>
        <dsp:cNvPr id="0" name=""/>
        <dsp:cNvSpPr/>
      </dsp:nvSpPr>
      <dsp:spPr>
        <a:xfrm>
          <a:off x="3326711" y="899132"/>
          <a:ext cx="2702592" cy="162155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b="1" kern="1200" dirty="0" smtClean="0"/>
            <a:t>Jurisdictional Scan</a:t>
          </a:r>
          <a:endParaRPr lang="en-US" sz="1800" b="1" kern="1200" dirty="0"/>
        </a:p>
        <a:p>
          <a:pPr marL="171450" lvl="1" indent="-171450" algn="l" defTabSz="800100">
            <a:lnSpc>
              <a:spcPct val="90000"/>
            </a:lnSpc>
            <a:spcBef>
              <a:spcPct val="0"/>
            </a:spcBef>
            <a:spcAft>
              <a:spcPct val="15000"/>
            </a:spcAft>
            <a:buChar char="••"/>
          </a:pPr>
          <a:r>
            <a:rPr lang="en-US" sz="1800" b="0" kern="1200" dirty="0" smtClean="0"/>
            <a:t>November 2022</a:t>
          </a:r>
          <a:endParaRPr lang="en-US" sz="1800" b="0" kern="1200" dirty="0"/>
        </a:p>
        <a:p>
          <a:pPr marL="171450" lvl="1" indent="-171450" algn="l" defTabSz="800100">
            <a:lnSpc>
              <a:spcPct val="90000"/>
            </a:lnSpc>
            <a:spcBef>
              <a:spcPct val="0"/>
            </a:spcBef>
            <a:spcAft>
              <a:spcPct val="15000"/>
            </a:spcAft>
            <a:buChar char="••"/>
          </a:pPr>
          <a:r>
            <a:rPr lang="en-US" sz="1800" b="0" kern="1200" dirty="0" smtClean="0"/>
            <a:t>Complete</a:t>
          </a:r>
          <a:endParaRPr lang="en-US" sz="1800" b="0" kern="1200" dirty="0"/>
        </a:p>
      </dsp:txBody>
      <dsp:txXfrm>
        <a:off x="3326711" y="899132"/>
        <a:ext cx="2702592" cy="1621555"/>
      </dsp:txXfrm>
    </dsp:sp>
    <dsp:sp modelId="{D164B190-4825-4C2F-8172-A819E1E9F5FF}">
      <dsp:nvSpPr>
        <dsp:cNvPr id="0" name=""/>
        <dsp:cNvSpPr/>
      </dsp:nvSpPr>
      <dsp:spPr>
        <a:xfrm>
          <a:off x="9351691" y="1664190"/>
          <a:ext cx="590996" cy="91440"/>
        </a:xfrm>
        <a:custGeom>
          <a:avLst/>
          <a:gdLst/>
          <a:ahLst/>
          <a:cxnLst/>
          <a:rect l="0" t="0" r="0" b="0"/>
          <a:pathLst>
            <a:path>
              <a:moveTo>
                <a:pt x="0" y="45720"/>
              </a:moveTo>
              <a:lnTo>
                <a:pt x="590996"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9631649" y="1706802"/>
        <a:ext cx="31079" cy="6215"/>
      </dsp:txXfrm>
    </dsp:sp>
    <dsp:sp modelId="{3F9A9FEC-3BE7-45A3-BBED-4A958FCB5625}">
      <dsp:nvSpPr>
        <dsp:cNvPr id="0" name=""/>
        <dsp:cNvSpPr/>
      </dsp:nvSpPr>
      <dsp:spPr>
        <a:xfrm>
          <a:off x="6650899" y="899132"/>
          <a:ext cx="2702592" cy="162155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b="1" kern="1200" dirty="0" smtClean="0"/>
            <a:t>Analysis of J-Scan and Subject Matter Expert Interviews</a:t>
          </a:r>
          <a:endParaRPr lang="en-US" sz="1800" b="1" kern="1200" dirty="0"/>
        </a:p>
        <a:p>
          <a:pPr marL="171450" lvl="1" indent="-171450" algn="l" defTabSz="800100">
            <a:lnSpc>
              <a:spcPct val="90000"/>
            </a:lnSpc>
            <a:spcBef>
              <a:spcPct val="0"/>
            </a:spcBef>
            <a:spcAft>
              <a:spcPct val="15000"/>
            </a:spcAft>
            <a:buChar char="••"/>
          </a:pPr>
          <a:r>
            <a:rPr lang="en-US" sz="1800" b="0" kern="1200" dirty="0" smtClean="0"/>
            <a:t>January-April</a:t>
          </a:r>
          <a:endParaRPr lang="en-US" sz="1800" b="0" kern="1200" dirty="0"/>
        </a:p>
        <a:p>
          <a:pPr marL="171450" lvl="1" indent="-171450" algn="l" defTabSz="800100">
            <a:lnSpc>
              <a:spcPct val="90000"/>
            </a:lnSpc>
            <a:spcBef>
              <a:spcPct val="0"/>
            </a:spcBef>
            <a:spcAft>
              <a:spcPct val="15000"/>
            </a:spcAft>
            <a:buChar char="••"/>
          </a:pPr>
          <a:r>
            <a:rPr lang="en-US" sz="1800" b="0" kern="1200" dirty="0" smtClean="0"/>
            <a:t>Complete</a:t>
          </a:r>
          <a:endParaRPr lang="en-US" sz="1800" b="0" kern="1200" dirty="0"/>
        </a:p>
      </dsp:txBody>
      <dsp:txXfrm>
        <a:off x="6650899" y="899132"/>
        <a:ext cx="2702592" cy="1621555"/>
      </dsp:txXfrm>
    </dsp:sp>
    <dsp:sp modelId="{251F0C5D-370D-4ED8-B812-A0515EF4C842}">
      <dsp:nvSpPr>
        <dsp:cNvPr id="0" name=""/>
        <dsp:cNvSpPr/>
      </dsp:nvSpPr>
      <dsp:spPr>
        <a:xfrm>
          <a:off x="1353819" y="2518887"/>
          <a:ext cx="9972564" cy="590996"/>
        </a:xfrm>
        <a:custGeom>
          <a:avLst/>
          <a:gdLst/>
          <a:ahLst/>
          <a:cxnLst/>
          <a:rect l="0" t="0" r="0" b="0"/>
          <a:pathLst>
            <a:path>
              <a:moveTo>
                <a:pt x="9972564" y="0"/>
              </a:moveTo>
              <a:lnTo>
                <a:pt x="9972564" y="312598"/>
              </a:lnTo>
              <a:lnTo>
                <a:pt x="0" y="312598"/>
              </a:lnTo>
              <a:lnTo>
                <a:pt x="0" y="590996"/>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6090303" y="2811278"/>
        <a:ext cx="499595" cy="6215"/>
      </dsp:txXfrm>
    </dsp:sp>
    <dsp:sp modelId="{28FC7F3B-A39F-4B90-B5B6-9E02199BAED2}">
      <dsp:nvSpPr>
        <dsp:cNvPr id="0" name=""/>
        <dsp:cNvSpPr/>
      </dsp:nvSpPr>
      <dsp:spPr>
        <a:xfrm>
          <a:off x="9975087" y="899132"/>
          <a:ext cx="2702592" cy="162155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b="1" kern="1200" dirty="0" smtClean="0"/>
            <a:t>Report outline</a:t>
          </a:r>
          <a:endParaRPr lang="en-US" sz="1800" b="1" kern="1200" dirty="0"/>
        </a:p>
        <a:p>
          <a:pPr marL="171450" lvl="1" indent="-171450" algn="l" defTabSz="800100">
            <a:lnSpc>
              <a:spcPct val="90000"/>
            </a:lnSpc>
            <a:spcBef>
              <a:spcPct val="0"/>
            </a:spcBef>
            <a:spcAft>
              <a:spcPct val="15000"/>
            </a:spcAft>
            <a:buChar char="••"/>
          </a:pPr>
          <a:r>
            <a:rPr lang="en-US" sz="1800" b="0" kern="1200" dirty="0" smtClean="0"/>
            <a:t>February 2023</a:t>
          </a:r>
          <a:endParaRPr lang="en-US" sz="1800" b="0" kern="1200" dirty="0"/>
        </a:p>
        <a:p>
          <a:pPr marL="171450" lvl="1" indent="-171450" algn="l" defTabSz="800100">
            <a:lnSpc>
              <a:spcPct val="90000"/>
            </a:lnSpc>
            <a:spcBef>
              <a:spcPct val="0"/>
            </a:spcBef>
            <a:spcAft>
              <a:spcPct val="15000"/>
            </a:spcAft>
            <a:buChar char="••"/>
          </a:pPr>
          <a:r>
            <a:rPr lang="en-US" sz="1800" b="0" kern="1200" dirty="0" smtClean="0"/>
            <a:t>Complete</a:t>
          </a:r>
          <a:endParaRPr lang="en-US" sz="1800" b="0" kern="1200" dirty="0"/>
        </a:p>
      </dsp:txBody>
      <dsp:txXfrm>
        <a:off x="9975087" y="899132"/>
        <a:ext cx="2702592" cy="1621555"/>
      </dsp:txXfrm>
    </dsp:sp>
    <dsp:sp modelId="{65A8EDD8-AC0D-4F56-91EE-36E659E2C3C0}">
      <dsp:nvSpPr>
        <dsp:cNvPr id="0" name=""/>
        <dsp:cNvSpPr/>
      </dsp:nvSpPr>
      <dsp:spPr>
        <a:xfrm>
          <a:off x="2703315" y="3907341"/>
          <a:ext cx="590996" cy="91440"/>
        </a:xfrm>
        <a:custGeom>
          <a:avLst/>
          <a:gdLst/>
          <a:ahLst/>
          <a:cxnLst/>
          <a:rect l="0" t="0" r="0" b="0"/>
          <a:pathLst>
            <a:path>
              <a:moveTo>
                <a:pt x="0" y="45720"/>
              </a:moveTo>
              <a:lnTo>
                <a:pt x="590996"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2983273" y="3949953"/>
        <a:ext cx="31079" cy="6215"/>
      </dsp:txXfrm>
    </dsp:sp>
    <dsp:sp modelId="{83E354A5-A8D2-46B1-97B1-9AE4A12DAFBF}">
      <dsp:nvSpPr>
        <dsp:cNvPr id="0" name=""/>
        <dsp:cNvSpPr/>
      </dsp:nvSpPr>
      <dsp:spPr>
        <a:xfrm>
          <a:off x="2523" y="3142284"/>
          <a:ext cx="2702592" cy="162155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b="1" kern="1200" dirty="0" smtClean="0"/>
            <a:t>Develop preliminary report</a:t>
          </a:r>
        </a:p>
        <a:p>
          <a:pPr lvl="0" algn="l" defTabSz="800100">
            <a:lnSpc>
              <a:spcPct val="90000"/>
            </a:lnSpc>
            <a:spcBef>
              <a:spcPct val="0"/>
            </a:spcBef>
            <a:spcAft>
              <a:spcPct val="35000"/>
            </a:spcAft>
          </a:pPr>
          <a:r>
            <a:rPr lang="en-US" sz="1800" b="0" kern="1200" dirty="0" smtClean="0"/>
            <a:t>April-May 2023</a:t>
          </a:r>
          <a:endParaRPr lang="en-US" sz="1800" b="1" kern="1200" dirty="0"/>
        </a:p>
        <a:p>
          <a:pPr marL="171450" lvl="1" indent="-171450" algn="l" defTabSz="800100">
            <a:lnSpc>
              <a:spcPct val="90000"/>
            </a:lnSpc>
            <a:spcBef>
              <a:spcPct val="0"/>
            </a:spcBef>
            <a:spcAft>
              <a:spcPct val="15000"/>
            </a:spcAft>
            <a:buChar char="••"/>
          </a:pPr>
          <a:r>
            <a:rPr lang="en-US" sz="1800" b="0" kern="1200" dirty="0" smtClean="0"/>
            <a:t>Complete May </a:t>
          </a:r>
          <a:r>
            <a:rPr lang="en-US" sz="1800" b="0" kern="1200" dirty="0" smtClean="0"/>
            <a:t>26</a:t>
          </a:r>
          <a:endParaRPr lang="en-US" sz="1800" b="0" kern="1200" dirty="0"/>
        </a:p>
      </dsp:txBody>
      <dsp:txXfrm>
        <a:off x="2523" y="3142284"/>
        <a:ext cx="2702592" cy="1621555"/>
      </dsp:txXfrm>
    </dsp:sp>
    <dsp:sp modelId="{879C12CA-8122-4BEC-B8D9-6A2E0A67F2B6}">
      <dsp:nvSpPr>
        <dsp:cNvPr id="0" name=""/>
        <dsp:cNvSpPr/>
      </dsp:nvSpPr>
      <dsp:spPr>
        <a:xfrm>
          <a:off x="6027503" y="3907341"/>
          <a:ext cx="590996" cy="91440"/>
        </a:xfrm>
        <a:custGeom>
          <a:avLst/>
          <a:gdLst/>
          <a:ahLst/>
          <a:cxnLst/>
          <a:rect l="0" t="0" r="0" b="0"/>
          <a:pathLst>
            <a:path>
              <a:moveTo>
                <a:pt x="0" y="45720"/>
              </a:moveTo>
              <a:lnTo>
                <a:pt x="590996"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6307461" y="3949953"/>
        <a:ext cx="31079" cy="6215"/>
      </dsp:txXfrm>
    </dsp:sp>
    <dsp:sp modelId="{690617BE-68D3-4651-AE2D-32D22B0C6198}">
      <dsp:nvSpPr>
        <dsp:cNvPr id="0" name=""/>
        <dsp:cNvSpPr/>
      </dsp:nvSpPr>
      <dsp:spPr>
        <a:xfrm>
          <a:off x="3326711" y="3142284"/>
          <a:ext cx="2702592" cy="162155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b="1" kern="1200" dirty="0" smtClean="0"/>
            <a:t>Preliminary report sections reviewed by PEI, Quebec</a:t>
          </a:r>
          <a:endParaRPr lang="en-US" sz="1800" b="1" kern="1200" dirty="0"/>
        </a:p>
        <a:p>
          <a:pPr marL="171450" lvl="1" indent="-171450" algn="l" defTabSz="800100">
            <a:lnSpc>
              <a:spcPct val="90000"/>
            </a:lnSpc>
            <a:spcBef>
              <a:spcPct val="0"/>
            </a:spcBef>
            <a:spcAft>
              <a:spcPct val="15000"/>
            </a:spcAft>
            <a:buChar char="••"/>
          </a:pPr>
          <a:r>
            <a:rPr lang="en-US" sz="1800" b="0" kern="1200" dirty="0" smtClean="0"/>
            <a:t>May 2023 (end)</a:t>
          </a:r>
          <a:endParaRPr lang="en-US" sz="1800" b="0" kern="1200" dirty="0"/>
        </a:p>
        <a:p>
          <a:pPr marL="171450" lvl="1" indent="-171450" algn="l" defTabSz="800100">
            <a:lnSpc>
              <a:spcPct val="90000"/>
            </a:lnSpc>
            <a:spcBef>
              <a:spcPct val="0"/>
            </a:spcBef>
            <a:spcAft>
              <a:spcPct val="15000"/>
            </a:spcAft>
            <a:buChar char="••"/>
          </a:pPr>
          <a:r>
            <a:rPr lang="en-US" sz="1800" b="0" kern="1200" dirty="0" smtClean="0"/>
            <a:t>Not started</a:t>
          </a:r>
          <a:endParaRPr lang="en-US" sz="1800" b="0" kern="1200" dirty="0"/>
        </a:p>
      </dsp:txBody>
      <dsp:txXfrm>
        <a:off x="3326711" y="3142284"/>
        <a:ext cx="2702592" cy="1621555"/>
      </dsp:txXfrm>
    </dsp:sp>
    <dsp:sp modelId="{9350C8D5-C7E1-484C-9BE9-1F8A9EEBE54F}">
      <dsp:nvSpPr>
        <dsp:cNvPr id="0" name=""/>
        <dsp:cNvSpPr/>
      </dsp:nvSpPr>
      <dsp:spPr>
        <a:xfrm>
          <a:off x="9351691" y="3907341"/>
          <a:ext cx="590996" cy="91440"/>
        </a:xfrm>
        <a:custGeom>
          <a:avLst/>
          <a:gdLst/>
          <a:ahLst/>
          <a:cxnLst/>
          <a:rect l="0" t="0" r="0" b="0"/>
          <a:pathLst>
            <a:path>
              <a:moveTo>
                <a:pt x="0" y="45720"/>
              </a:moveTo>
              <a:lnTo>
                <a:pt x="590996"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9631649" y="3949953"/>
        <a:ext cx="31079" cy="6215"/>
      </dsp:txXfrm>
    </dsp:sp>
    <dsp:sp modelId="{B9ED5BFC-DB73-432C-BDCE-566F57AE50E8}">
      <dsp:nvSpPr>
        <dsp:cNvPr id="0" name=""/>
        <dsp:cNvSpPr/>
      </dsp:nvSpPr>
      <dsp:spPr>
        <a:xfrm>
          <a:off x="6650899" y="3142284"/>
          <a:ext cx="2702592" cy="162155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b="1" kern="1200" dirty="0" smtClean="0"/>
            <a:t>Report and recommendations drafted</a:t>
          </a:r>
          <a:endParaRPr lang="en-US" sz="1800" b="1" kern="1200" dirty="0"/>
        </a:p>
        <a:p>
          <a:pPr marL="171450" lvl="1" indent="-171450" algn="l" defTabSz="800100">
            <a:lnSpc>
              <a:spcPct val="90000"/>
            </a:lnSpc>
            <a:spcBef>
              <a:spcPct val="0"/>
            </a:spcBef>
            <a:spcAft>
              <a:spcPct val="15000"/>
            </a:spcAft>
            <a:buChar char="••"/>
          </a:pPr>
          <a:r>
            <a:rPr lang="en-US" sz="1800" b="0" kern="1200" dirty="0" smtClean="0"/>
            <a:t>June 2023</a:t>
          </a:r>
          <a:endParaRPr lang="en-US" sz="1800" b="0" kern="1200" dirty="0"/>
        </a:p>
        <a:p>
          <a:pPr marL="171450" lvl="1" indent="-171450" algn="l" defTabSz="800100">
            <a:lnSpc>
              <a:spcPct val="90000"/>
            </a:lnSpc>
            <a:spcBef>
              <a:spcPct val="0"/>
            </a:spcBef>
            <a:spcAft>
              <a:spcPct val="15000"/>
            </a:spcAft>
            <a:buChar char="••"/>
          </a:pPr>
          <a:r>
            <a:rPr lang="en-US" sz="1800" b="0" kern="1200" dirty="0" smtClean="0"/>
            <a:t>Not started</a:t>
          </a:r>
          <a:endParaRPr lang="en-US" sz="1800" b="0" kern="1200" dirty="0"/>
        </a:p>
      </dsp:txBody>
      <dsp:txXfrm>
        <a:off x="6650899" y="3142284"/>
        <a:ext cx="2702592" cy="1621555"/>
      </dsp:txXfrm>
    </dsp:sp>
    <dsp:sp modelId="{DF7EA121-8290-4D11-AB68-F2F30BD95EDB}">
      <dsp:nvSpPr>
        <dsp:cNvPr id="0" name=""/>
        <dsp:cNvSpPr/>
      </dsp:nvSpPr>
      <dsp:spPr>
        <a:xfrm>
          <a:off x="9975087" y="3142284"/>
          <a:ext cx="2702592" cy="1621555"/>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b="1" kern="1200" dirty="0" smtClean="0"/>
            <a:t>Report discussion and results presentation</a:t>
          </a:r>
          <a:endParaRPr lang="en-US" sz="1800" b="1" kern="1200" dirty="0"/>
        </a:p>
        <a:p>
          <a:pPr marL="171450" lvl="1" indent="-171450" algn="l" defTabSz="800100">
            <a:lnSpc>
              <a:spcPct val="90000"/>
            </a:lnSpc>
            <a:spcBef>
              <a:spcPct val="0"/>
            </a:spcBef>
            <a:spcAft>
              <a:spcPct val="15000"/>
            </a:spcAft>
            <a:buChar char="••"/>
          </a:pPr>
          <a:r>
            <a:rPr lang="en-US" sz="1800" b="0" kern="1200" dirty="0" smtClean="0"/>
            <a:t>June 2023</a:t>
          </a:r>
          <a:endParaRPr lang="en-US" sz="1800" b="0" kern="1200" dirty="0"/>
        </a:p>
        <a:p>
          <a:pPr marL="171450" lvl="1" indent="-171450" algn="l" defTabSz="800100">
            <a:lnSpc>
              <a:spcPct val="90000"/>
            </a:lnSpc>
            <a:spcBef>
              <a:spcPct val="0"/>
            </a:spcBef>
            <a:spcAft>
              <a:spcPct val="15000"/>
            </a:spcAft>
            <a:buChar char="••"/>
          </a:pPr>
          <a:r>
            <a:rPr lang="en-US" sz="1800" b="0" kern="1200" dirty="0" smtClean="0"/>
            <a:t>Not started</a:t>
          </a:r>
          <a:endParaRPr lang="en-US" sz="1800" b="0" kern="1200" dirty="0"/>
        </a:p>
      </dsp:txBody>
      <dsp:txXfrm>
        <a:off x="9975087" y="3142284"/>
        <a:ext cx="2702592" cy="162155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575994-3E0D-43A3-9C17-9E2F9F4450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D72CFEFB-5DAD-4652-877B-618E731E2B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EA3A17-2151-4C8C-A282-E21A7B19EA64}" type="datetimeFigureOut">
              <a:rPr lang="en-CA" smtClean="0"/>
              <a:t>2023-05-12</a:t>
            </a:fld>
            <a:endParaRPr lang="en-CA" dirty="0"/>
          </a:p>
        </p:txBody>
      </p:sp>
      <p:sp>
        <p:nvSpPr>
          <p:cNvPr id="4" name="Footer Placeholder 3">
            <a:extLst>
              <a:ext uri="{FF2B5EF4-FFF2-40B4-BE49-F238E27FC236}">
                <a16:creationId xmlns:a16="http://schemas.microsoft.com/office/drawing/2014/main" id="{00F8ECDE-F311-47E5-9C58-9F6E09ECB6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12DAAA2-BD5B-4A2D-A23D-001952052B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418172-F3CE-427F-A63D-466E88124646}" type="slidenum">
              <a:rPr lang="en-CA" smtClean="0"/>
              <a:t>‹#›</a:t>
            </a:fld>
            <a:endParaRPr lang="en-CA" dirty="0"/>
          </a:p>
        </p:txBody>
      </p:sp>
    </p:spTree>
    <p:extLst>
      <p:ext uri="{BB962C8B-B14F-4D97-AF65-F5344CB8AC3E}">
        <p14:creationId xmlns:p14="http://schemas.microsoft.com/office/powerpoint/2010/main" val="1333438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4A3D9-7A32-490E-850B-E2F19BDA1268}" type="datetimeFigureOut">
              <a:rPr lang="en-CA" smtClean="0"/>
              <a:t>2023-05-12</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E08EA-39A7-449B-83FD-8E3D55FF815E}" type="slidenum">
              <a:rPr lang="en-CA" smtClean="0"/>
              <a:t>‹#›</a:t>
            </a:fld>
            <a:endParaRPr lang="en-CA" dirty="0"/>
          </a:p>
        </p:txBody>
      </p:sp>
    </p:spTree>
    <p:extLst>
      <p:ext uri="{BB962C8B-B14F-4D97-AF65-F5344CB8AC3E}">
        <p14:creationId xmlns:p14="http://schemas.microsoft.com/office/powerpoint/2010/main" val="31674952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dirty="0" smtClean="0"/>
              <a:t>Definitions you use of “vulnerable workers” or choose one from the literature review</a:t>
            </a:r>
          </a:p>
          <a:p>
            <a:pPr marL="342900" indent="-342900">
              <a:buAutoNum type="arabicPeriod"/>
            </a:pPr>
            <a:r>
              <a:rPr lang="en-US" dirty="0" smtClean="0"/>
              <a:t>How does your province identify, collect data and measure “vulnerable workers” and their risks (include results)</a:t>
            </a:r>
          </a:p>
          <a:p>
            <a:pPr marL="342900" indent="-342900">
              <a:buAutoNum type="arabicPeriod"/>
            </a:pPr>
            <a:r>
              <a:rPr lang="en-US" dirty="0" smtClean="0"/>
              <a:t>Any research prevention system has funded around “vulnerable workers”</a:t>
            </a:r>
          </a:p>
          <a:p>
            <a:pPr marL="342900" indent="-342900">
              <a:buFontTx/>
              <a:buAutoNum type="arabicPeriod"/>
            </a:pPr>
            <a:r>
              <a:rPr lang="en-US" dirty="0" smtClean="0"/>
              <a:t>Any subject matter experts within Canada, US or Europe recommend for interviews on programs/work that addresses vulnerable populations</a:t>
            </a:r>
          </a:p>
          <a:p>
            <a:pPr marL="342900" indent="-342900">
              <a:buFontTx/>
              <a:buAutoNum type="arabicPeriod"/>
            </a:pPr>
            <a:r>
              <a:rPr lang="en-US" dirty="0" smtClean="0"/>
              <a:t>Any programs or supports (includes short description) provided in your province that relate to “vulnerable workers” (in general)</a:t>
            </a:r>
          </a:p>
          <a:p>
            <a:pPr marL="342900" indent="-342900">
              <a:buFontTx/>
              <a:buAutoNum type="arabicPeriod"/>
            </a:pPr>
            <a:r>
              <a:rPr lang="en-US" dirty="0" smtClean="0"/>
              <a:t>Information on data to support that specific groups identified in literature are high risk and any programs/tools/services specifically available for identified group or sector</a:t>
            </a:r>
            <a:endParaRPr lang="en-US" dirty="0"/>
          </a:p>
        </p:txBody>
      </p:sp>
      <p:sp>
        <p:nvSpPr>
          <p:cNvPr id="4" name="Slide Number Placeholder 3"/>
          <p:cNvSpPr>
            <a:spLocks noGrp="1"/>
          </p:cNvSpPr>
          <p:nvPr>
            <p:ph type="sldNum" sz="quarter" idx="5"/>
          </p:nvPr>
        </p:nvSpPr>
        <p:spPr/>
        <p:txBody>
          <a:bodyPr/>
          <a:lstStyle/>
          <a:p>
            <a:fld id="{248E08EA-39A7-449B-83FD-8E3D55FF815E}" type="slidenum">
              <a:rPr lang="en-CA" smtClean="0"/>
              <a:t>5</a:t>
            </a:fld>
            <a:endParaRPr lang="en-CA" dirty="0"/>
          </a:p>
        </p:txBody>
      </p:sp>
    </p:spTree>
    <p:extLst>
      <p:ext uri="{BB962C8B-B14F-4D97-AF65-F5344CB8AC3E}">
        <p14:creationId xmlns:p14="http://schemas.microsoft.com/office/powerpoint/2010/main" val="28468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932E43-68B1-4766-886F-4BFD2C1DA8FC}" type="slidenum">
              <a:rPr lang="en-CA" smtClean="0"/>
              <a:t>8</a:t>
            </a:fld>
            <a:endParaRPr lang="en-CA" dirty="0"/>
          </a:p>
        </p:txBody>
      </p:sp>
    </p:spTree>
    <p:extLst>
      <p:ext uri="{BB962C8B-B14F-4D97-AF65-F5344CB8AC3E}">
        <p14:creationId xmlns:p14="http://schemas.microsoft.com/office/powerpoint/2010/main" val="48423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8E08EA-39A7-449B-83FD-8E3D55FF815E}" type="slidenum">
              <a:rPr lang="en-CA" smtClean="0"/>
              <a:t>13</a:t>
            </a:fld>
            <a:endParaRPr lang="en-CA" dirty="0"/>
          </a:p>
        </p:txBody>
      </p:sp>
    </p:spTree>
    <p:extLst>
      <p:ext uri="{BB962C8B-B14F-4D97-AF65-F5344CB8AC3E}">
        <p14:creationId xmlns:p14="http://schemas.microsoft.com/office/powerpoint/2010/main" val="31029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presenter">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F9D90E9-661D-4165-9555-6E4EF5CEC814}"/>
              </a:ext>
            </a:extLst>
          </p:cNvPr>
          <p:cNvSpPr>
            <a:spLocks noGrp="1"/>
          </p:cNvSpPr>
          <p:nvPr>
            <p:ph type="title" hasCustomPrompt="1"/>
          </p:nvPr>
        </p:nvSpPr>
        <p:spPr>
          <a:xfrm>
            <a:off x="1136468" y="2849526"/>
            <a:ext cx="12579531" cy="886397"/>
          </a:xfrm>
        </p:spPr>
        <p:txBody>
          <a:bodyPr anchor="b" anchorCtr="0"/>
          <a:lstStyle>
            <a:lvl1pPr>
              <a:defRPr sz="6400">
                <a:solidFill>
                  <a:schemeClr val="tx1"/>
                </a:solidFill>
              </a:defRPr>
            </a:lvl1pPr>
          </a:lstStyle>
          <a:p>
            <a:r>
              <a:rPr lang="en-US" dirty="0"/>
              <a:t>Presentation title</a:t>
            </a:r>
            <a:endParaRPr lang="en-CA" dirty="0"/>
          </a:p>
        </p:txBody>
      </p:sp>
      <p:sp>
        <p:nvSpPr>
          <p:cNvPr id="3" name="Subhead">
            <a:extLst>
              <a:ext uri="{FF2B5EF4-FFF2-40B4-BE49-F238E27FC236}">
                <a16:creationId xmlns:a16="http://schemas.microsoft.com/office/drawing/2014/main" id="{7380BB4C-BF69-4CCD-BC64-B403843DF636}"/>
              </a:ext>
            </a:extLst>
          </p:cNvPr>
          <p:cNvSpPr>
            <a:spLocks noGrp="1"/>
          </p:cNvSpPr>
          <p:nvPr>
            <p:ph idx="1" hasCustomPrompt="1"/>
          </p:nvPr>
        </p:nvSpPr>
        <p:spPr>
          <a:xfrm>
            <a:off x="1136468" y="3962327"/>
            <a:ext cx="12579531" cy="276999"/>
          </a:xfrm>
        </p:spPr>
        <p:txBody>
          <a:bodyPr>
            <a:spAutoFit/>
          </a:bodyPr>
          <a:lstStyle>
            <a:lvl1pPr>
              <a:defRPr sz="1800">
                <a:solidFill>
                  <a:schemeClr val="tx1"/>
                </a:solidFill>
              </a:defRPr>
            </a:lvl1pPr>
            <a:lvl2pPr marL="457189" indent="-228594" fontAlgn="ctr">
              <a:buSzPct val="65000"/>
              <a:buFont typeface="Lucida Grande"/>
              <a:buChar char="●"/>
              <a:defRPr/>
            </a:lvl2pPr>
            <a:lvl3pPr>
              <a:buSzPct val="65000"/>
              <a:defRPr/>
            </a:lvl3pPr>
            <a:lvl4pPr>
              <a:buSzPct val="75000"/>
              <a:defRPr/>
            </a:lvl4pPr>
            <a:lvl5pPr>
              <a:buSzPct val="75000"/>
              <a:defRPr/>
            </a:lvl5pPr>
          </a:lstStyle>
          <a:p>
            <a:pPr lvl="0"/>
            <a:r>
              <a:rPr lang="en-US" dirty="0"/>
              <a:t>Presenter’s name and presentation date</a:t>
            </a:r>
            <a:endParaRPr lang="en-CA" dirty="0"/>
          </a:p>
        </p:txBody>
      </p:sp>
      <p:sp>
        <p:nvSpPr>
          <p:cNvPr id="6" name="Green rectangle">
            <a:extLst>
              <a:ext uri="{FF2B5EF4-FFF2-40B4-BE49-F238E27FC236}">
                <a16:creationId xmlns:a16="http://schemas.microsoft.com/office/drawing/2014/main" id="{BBC238AB-271C-DF6A-E2FA-BC6404616B52}"/>
              </a:ext>
              <a:ext uri="{C183D7F6-B498-43B3-948B-1728B52AA6E4}">
                <adec:decorative xmlns="" xmlns:adec="http://schemas.microsoft.com/office/drawing/2017/decorative" val="1"/>
              </a:ext>
            </a:extLst>
          </p:cNvPr>
          <p:cNvSpPr/>
          <p:nvPr userDrawn="1"/>
        </p:nvSpPr>
        <p:spPr>
          <a:xfrm>
            <a:off x="0" y="5096387"/>
            <a:ext cx="1924492" cy="2836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sp>
        <p:nvSpPr>
          <p:cNvPr id="8" name="Blue rectangle">
            <a:extLst>
              <a:ext uri="{FF2B5EF4-FFF2-40B4-BE49-F238E27FC236}">
                <a16:creationId xmlns:a16="http://schemas.microsoft.com/office/drawing/2014/main" id="{E64E66C9-5CF6-DF41-84F4-3493ECABE345}"/>
              </a:ext>
              <a:ext uri="{C183D7F6-B498-43B3-948B-1728B52AA6E4}">
                <adec:decorative xmlns="" xmlns:adec="http://schemas.microsoft.com/office/drawing/2017/decorative" val="1"/>
              </a:ext>
            </a:extLst>
          </p:cNvPr>
          <p:cNvSpPr/>
          <p:nvPr userDrawn="1"/>
        </p:nvSpPr>
        <p:spPr>
          <a:xfrm>
            <a:off x="0" y="5380074"/>
            <a:ext cx="14630400" cy="28495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pic>
        <p:nvPicPr>
          <p:cNvPr id="14" name="Logo">
            <a:extLst>
              <a:ext uri="{FF2B5EF4-FFF2-40B4-BE49-F238E27FC236}">
                <a16:creationId xmlns:a16="http://schemas.microsoft.com/office/drawing/2014/main" id="{EC06072B-8A2E-034F-AC1D-D273557C3035}"/>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21719" y="7492041"/>
            <a:ext cx="904642" cy="464382"/>
          </a:xfrm>
          <a:prstGeom prst="rect">
            <a:avLst/>
          </a:prstGeom>
        </p:spPr>
      </p:pic>
    </p:spTree>
    <p:extLst>
      <p:ext uri="{BB962C8B-B14F-4D97-AF65-F5344CB8AC3E}">
        <p14:creationId xmlns:p14="http://schemas.microsoft.com/office/powerpoint/2010/main" val="212544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blue">
    <p:bg>
      <p:bgPr>
        <a:solidFill>
          <a:schemeClr val="accent1">
            <a:lumMod val="10000"/>
            <a:lumOff val="90000"/>
            <a:alpha val="60000"/>
          </a:schemeClr>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F56B394-DB0E-4B91-9962-E37BA7FFA24A}"/>
              </a:ext>
            </a:extLst>
          </p:cNvPr>
          <p:cNvSpPr>
            <a:spLocks noGrp="1"/>
          </p:cNvSpPr>
          <p:nvPr>
            <p:ph type="title"/>
          </p:nvPr>
        </p:nvSpPr>
        <p:spPr/>
        <p:txBody>
          <a:bodyPr/>
          <a:lstStyle/>
          <a:p>
            <a:r>
              <a:rPr lang="en-US" dirty="0"/>
              <a:t>Click to edit Master title style</a:t>
            </a:r>
            <a:endParaRPr lang="en-CA" dirty="0"/>
          </a:p>
        </p:txBody>
      </p:sp>
      <p:sp>
        <p:nvSpPr>
          <p:cNvPr id="13" name="Slide Number">
            <a:extLst>
              <a:ext uri="{FF2B5EF4-FFF2-40B4-BE49-F238E27FC236}">
                <a16:creationId xmlns:a16="http://schemas.microsoft.com/office/drawing/2014/main" id="{33A1AC0F-A8D5-DFDD-54F5-E5EFDE65C9F2}"/>
              </a:ext>
            </a:extLst>
          </p:cNvPr>
          <p:cNvSpPr>
            <a:spLocks noGrp="1"/>
          </p:cNvSpPr>
          <p:nvPr>
            <p:ph type="sldNum" sz="quarter" idx="4"/>
          </p:nvPr>
        </p:nvSpPr>
        <p:spPr>
          <a:xfrm>
            <a:off x="914400" y="7669385"/>
            <a:ext cx="228600" cy="228600"/>
          </a:xfrm>
          <a:prstGeom prst="rect">
            <a:avLst/>
          </a:prstGeom>
        </p:spPr>
        <p:txBody>
          <a:bodyPr vert="horz" wrap="none" lIns="0" tIns="0" rIns="0" bIns="0" rtlCol="0" anchor="ctr" anchorCtr="0"/>
          <a:lstStyle>
            <a:lvl1pPr algn="l">
              <a:defRPr sz="1200">
                <a:solidFill>
                  <a:schemeClr val="tx1"/>
                </a:solidFill>
              </a:defRPr>
            </a:lvl1pPr>
          </a:lstStyle>
          <a:p>
            <a:fld id="{2F654CB2-A295-A141-97CC-AE8F9784DE92}" type="slidenum">
              <a:rPr lang="en-CA" smtClean="0"/>
              <a:pPr/>
              <a:t>‹#›</a:t>
            </a:fld>
            <a:endParaRPr lang="en-CA" dirty="0"/>
          </a:p>
        </p:txBody>
      </p:sp>
      <p:sp>
        <p:nvSpPr>
          <p:cNvPr id="12" name="Footer">
            <a:extLst>
              <a:ext uri="{FF2B5EF4-FFF2-40B4-BE49-F238E27FC236}">
                <a16:creationId xmlns:a16="http://schemas.microsoft.com/office/drawing/2014/main" id="{ECD67F8B-0CC7-7E27-D632-9351EB022C60}"/>
              </a:ext>
            </a:extLst>
          </p:cNvPr>
          <p:cNvSpPr>
            <a:spLocks noGrp="1"/>
          </p:cNvSpPr>
          <p:nvPr>
            <p:ph type="ftr" sz="quarter" idx="3"/>
          </p:nvPr>
        </p:nvSpPr>
        <p:spPr>
          <a:xfrm>
            <a:off x="1236150" y="7669385"/>
            <a:ext cx="10972800" cy="228600"/>
          </a:xfrm>
          <a:prstGeom prst="rect">
            <a:avLst/>
          </a:prstGeom>
        </p:spPr>
        <p:txBody>
          <a:bodyPr vert="horz" wrap="none" lIns="0" tIns="0" rIns="0" bIns="0" rtlCol="0" anchor="ctr" anchorCtr="0"/>
          <a:lstStyle>
            <a:lvl1pPr algn="l">
              <a:defRPr sz="1200">
                <a:solidFill>
                  <a:schemeClr val="tx1"/>
                </a:solidFill>
              </a:defRPr>
            </a:lvl1pPr>
          </a:lstStyle>
          <a:p>
            <a:r>
              <a:rPr lang="en-CA" dirty="0"/>
              <a:t>Presentation title – Date</a:t>
            </a:r>
          </a:p>
        </p:txBody>
      </p:sp>
    </p:spTree>
    <p:extLst>
      <p:ext uri="{BB962C8B-B14F-4D97-AF65-F5344CB8AC3E}">
        <p14:creationId xmlns:p14="http://schemas.microsoft.com/office/powerpoint/2010/main" val="425763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avy">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F9D90E9-661D-4165-9555-6E4EF5CEC814}"/>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CA" dirty="0"/>
          </a:p>
        </p:txBody>
      </p:sp>
      <p:sp>
        <p:nvSpPr>
          <p:cNvPr id="3" name="Content">
            <a:extLst>
              <a:ext uri="{FF2B5EF4-FFF2-40B4-BE49-F238E27FC236}">
                <a16:creationId xmlns:a16="http://schemas.microsoft.com/office/drawing/2014/main" id="{7380BB4C-BF69-4CCD-BC64-B403843DF636}"/>
              </a:ext>
            </a:extLst>
          </p:cNvPr>
          <p:cNvSpPr>
            <a:spLocks noGrp="1"/>
          </p:cNvSpPr>
          <p:nvPr>
            <p:ph idx="1"/>
          </p:nvPr>
        </p:nvSpPr>
        <p:spPr>
          <a:xfrm>
            <a:off x="914400" y="2057400"/>
            <a:ext cx="12801600" cy="4572000"/>
          </a:xfrm>
        </p:spPr>
        <p:txBody>
          <a:bodyPr/>
          <a:lstStyle>
            <a:lvl1pPr>
              <a:defRPr>
                <a:solidFill>
                  <a:schemeClr val="bg1"/>
                </a:solidFill>
              </a:defRPr>
            </a:lvl1pPr>
            <a:lvl2pPr marL="457189" indent="-228594" fontAlgn="ctr">
              <a:buSzPct val="65000"/>
              <a:buFont typeface="Lucida Grande"/>
              <a:buChar char="●"/>
              <a:defRPr>
                <a:solidFill>
                  <a:schemeClr val="bg1"/>
                </a:solidFill>
              </a:defRPr>
            </a:lvl2pPr>
            <a:lvl3pPr>
              <a:buSzPct val="65000"/>
              <a:defRPr>
                <a:solidFill>
                  <a:schemeClr val="bg1"/>
                </a:solidFill>
              </a:defRPr>
            </a:lvl3pPr>
            <a:lvl4pPr>
              <a:buSzPct val="75000"/>
              <a:defRPr>
                <a:solidFill>
                  <a:schemeClr val="bg1"/>
                </a:solidFill>
              </a:defRPr>
            </a:lvl4pPr>
            <a:lvl5pPr>
              <a:buSzPct val="75000"/>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Slide Number">
            <a:extLst>
              <a:ext uri="{FF2B5EF4-FFF2-40B4-BE49-F238E27FC236}">
                <a16:creationId xmlns:a16="http://schemas.microsoft.com/office/drawing/2014/main" id="{37C634F8-D9E1-67D1-94EE-8BE3B948ADDD}"/>
              </a:ext>
            </a:extLst>
          </p:cNvPr>
          <p:cNvSpPr>
            <a:spLocks noGrp="1"/>
          </p:cNvSpPr>
          <p:nvPr>
            <p:ph type="sldNum" sz="quarter" idx="4"/>
          </p:nvPr>
        </p:nvSpPr>
        <p:spPr>
          <a:xfrm>
            <a:off x="914400" y="7669385"/>
            <a:ext cx="228600" cy="228600"/>
          </a:xfrm>
          <a:prstGeom prst="rect">
            <a:avLst/>
          </a:prstGeom>
        </p:spPr>
        <p:txBody>
          <a:bodyPr vert="horz" wrap="none" lIns="0" tIns="0" rIns="0" bIns="0" rtlCol="0" anchor="ctr" anchorCtr="0"/>
          <a:lstStyle>
            <a:lvl1pPr algn="l">
              <a:defRPr sz="1200">
                <a:solidFill>
                  <a:schemeClr val="bg1"/>
                </a:solidFill>
              </a:defRPr>
            </a:lvl1pPr>
          </a:lstStyle>
          <a:p>
            <a:fld id="{2F654CB2-A295-A141-97CC-AE8F9784DE92}" type="slidenum">
              <a:rPr lang="en-CA" smtClean="0"/>
              <a:pPr/>
              <a:t>‹#›</a:t>
            </a:fld>
            <a:endParaRPr lang="en-CA" dirty="0"/>
          </a:p>
        </p:txBody>
      </p:sp>
      <p:sp>
        <p:nvSpPr>
          <p:cNvPr id="7" name="Footer">
            <a:extLst>
              <a:ext uri="{FF2B5EF4-FFF2-40B4-BE49-F238E27FC236}">
                <a16:creationId xmlns:a16="http://schemas.microsoft.com/office/drawing/2014/main" id="{3B8626AC-404C-8E3B-B97F-8F47D0D81361}"/>
              </a:ext>
            </a:extLst>
          </p:cNvPr>
          <p:cNvSpPr>
            <a:spLocks noGrp="1"/>
          </p:cNvSpPr>
          <p:nvPr>
            <p:ph type="ftr" sz="quarter" idx="3"/>
          </p:nvPr>
        </p:nvSpPr>
        <p:spPr>
          <a:xfrm>
            <a:off x="1236150" y="7669385"/>
            <a:ext cx="10972800" cy="228600"/>
          </a:xfrm>
          <a:prstGeom prst="rect">
            <a:avLst/>
          </a:prstGeom>
        </p:spPr>
        <p:txBody>
          <a:bodyPr vert="horz" wrap="none" lIns="0" tIns="0" rIns="0" bIns="0" rtlCol="0" anchor="ctr" anchorCtr="0"/>
          <a:lstStyle>
            <a:lvl1pPr algn="l">
              <a:defRPr sz="1200">
                <a:solidFill>
                  <a:schemeClr val="bg1"/>
                </a:solidFill>
              </a:defRPr>
            </a:lvl1pPr>
          </a:lstStyle>
          <a:p>
            <a:r>
              <a:rPr lang="en-CA" dirty="0"/>
              <a:t>Presentation title – Date</a:t>
            </a:r>
          </a:p>
        </p:txBody>
      </p:sp>
      <p:pic>
        <p:nvPicPr>
          <p:cNvPr id="4" name="Logo">
            <a:extLst>
              <a:ext uri="{FF2B5EF4-FFF2-40B4-BE49-F238E27FC236}">
                <a16:creationId xmlns:a16="http://schemas.microsoft.com/office/drawing/2014/main" id="{E0FC3118-CBD4-504D-110E-6281C78FD8D3}"/>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21719" y="7481531"/>
            <a:ext cx="904642" cy="464382"/>
          </a:xfrm>
          <a:prstGeom prst="rect">
            <a:avLst/>
          </a:prstGeom>
        </p:spPr>
      </p:pic>
    </p:spTree>
    <p:extLst>
      <p:ext uri="{BB962C8B-B14F-4D97-AF65-F5344CB8AC3E}">
        <p14:creationId xmlns:p14="http://schemas.microsoft.com/office/powerpoint/2010/main" val="116447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scussion">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F9D90E9-661D-4165-9555-6E4EF5CEC814}"/>
              </a:ext>
            </a:extLst>
          </p:cNvPr>
          <p:cNvSpPr>
            <a:spLocks noGrp="1"/>
          </p:cNvSpPr>
          <p:nvPr>
            <p:ph type="title" hasCustomPrompt="1"/>
          </p:nvPr>
        </p:nvSpPr>
        <p:spPr>
          <a:xfrm>
            <a:off x="1136468" y="2849526"/>
            <a:ext cx="12579531" cy="886397"/>
          </a:xfrm>
        </p:spPr>
        <p:txBody>
          <a:bodyPr anchor="b" anchorCtr="0"/>
          <a:lstStyle>
            <a:lvl1pPr>
              <a:defRPr sz="6400">
                <a:solidFill>
                  <a:schemeClr val="tx1"/>
                </a:solidFill>
              </a:defRPr>
            </a:lvl1pPr>
          </a:lstStyle>
          <a:p>
            <a:r>
              <a:rPr lang="en-US" dirty="0"/>
              <a:t>Discussion</a:t>
            </a:r>
            <a:endParaRPr lang="en-CA" dirty="0"/>
          </a:p>
        </p:txBody>
      </p:sp>
      <p:sp>
        <p:nvSpPr>
          <p:cNvPr id="8" name="Blue rectangle">
            <a:extLst>
              <a:ext uri="{FF2B5EF4-FFF2-40B4-BE49-F238E27FC236}">
                <a16:creationId xmlns:a16="http://schemas.microsoft.com/office/drawing/2014/main" id="{E64E66C9-5CF6-DF41-84F4-3493ECABE345}"/>
              </a:ext>
              <a:ext uri="{C183D7F6-B498-43B3-948B-1728B52AA6E4}">
                <adec:decorative xmlns="" xmlns:adec="http://schemas.microsoft.com/office/drawing/2017/decorative" val="1"/>
              </a:ext>
            </a:extLst>
          </p:cNvPr>
          <p:cNvSpPr/>
          <p:nvPr userDrawn="1"/>
        </p:nvSpPr>
        <p:spPr>
          <a:xfrm>
            <a:off x="0" y="5380074"/>
            <a:ext cx="14630400" cy="28495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sp>
        <p:nvSpPr>
          <p:cNvPr id="6" name="Green rectangle">
            <a:extLst>
              <a:ext uri="{FF2B5EF4-FFF2-40B4-BE49-F238E27FC236}">
                <a16:creationId xmlns:a16="http://schemas.microsoft.com/office/drawing/2014/main" id="{BBC238AB-271C-DF6A-E2FA-BC6404616B52}"/>
              </a:ext>
              <a:ext uri="{C183D7F6-B498-43B3-948B-1728B52AA6E4}">
                <adec:decorative xmlns="" xmlns:adec="http://schemas.microsoft.com/office/drawing/2017/decorative" val="1"/>
              </a:ext>
            </a:extLst>
          </p:cNvPr>
          <p:cNvSpPr/>
          <p:nvPr userDrawn="1"/>
        </p:nvSpPr>
        <p:spPr>
          <a:xfrm>
            <a:off x="12705908" y="5096387"/>
            <a:ext cx="1924492" cy="2836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pic>
        <p:nvPicPr>
          <p:cNvPr id="14" name="Logo">
            <a:extLst>
              <a:ext uri="{FF2B5EF4-FFF2-40B4-BE49-F238E27FC236}">
                <a16:creationId xmlns:a16="http://schemas.microsoft.com/office/drawing/2014/main" id="{EC06072B-8A2E-034F-AC1D-D273557C3035}"/>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21719" y="7481531"/>
            <a:ext cx="904642" cy="464382"/>
          </a:xfrm>
          <a:prstGeom prst="rect">
            <a:avLst/>
          </a:prstGeom>
        </p:spPr>
      </p:pic>
    </p:spTree>
    <p:extLst>
      <p:ext uri="{BB962C8B-B14F-4D97-AF65-F5344CB8AC3E}">
        <p14:creationId xmlns:p14="http://schemas.microsoft.com/office/powerpoint/2010/main" val="1922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Option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26793-4190-4187-BE4A-A91322DD7518}"/>
              </a:ext>
            </a:extLst>
          </p:cNvPr>
          <p:cNvSpPr>
            <a:spLocks noGrp="1"/>
          </p:cNvSpPr>
          <p:nvPr>
            <p:ph type="ctrTitle" hasCustomPrompt="1"/>
          </p:nvPr>
        </p:nvSpPr>
        <p:spPr>
          <a:xfrm>
            <a:off x="914400" y="1693254"/>
            <a:ext cx="12801600" cy="3657600"/>
          </a:xfrm>
        </p:spPr>
        <p:txBody>
          <a:bodyPr anchor="ctr" anchorCtr="0">
            <a:noAutofit/>
          </a:bodyPr>
          <a:lstStyle>
            <a:lvl1pPr algn="l">
              <a:lnSpc>
                <a:spcPct val="80000"/>
              </a:lnSpc>
              <a:defRPr sz="6400" b="0" i="0">
                <a:solidFill>
                  <a:schemeClr val="bg1"/>
                </a:solidFill>
              </a:defRPr>
            </a:lvl1pPr>
          </a:lstStyle>
          <a:p>
            <a:r>
              <a:rPr lang="en-US"/>
              <a:t>Presentation title</a:t>
            </a:r>
            <a:endParaRPr lang="en-CA"/>
          </a:p>
        </p:txBody>
      </p:sp>
      <p:grpSp>
        <p:nvGrpSpPr>
          <p:cNvPr id="7" name="Group 6">
            <a:extLst>
              <a:ext uri="{FF2B5EF4-FFF2-40B4-BE49-F238E27FC236}">
                <a16:creationId xmlns:a16="http://schemas.microsoft.com/office/drawing/2014/main" id="{1CFF1306-F175-2443-A9CF-8B859CAF4DBB}"/>
              </a:ext>
            </a:extLst>
          </p:cNvPr>
          <p:cNvGrpSpPr/>
          <p:nvPr userDrawn="1"/>
        </p:nvGrpSpPr>
        <p:grpSpPr>
          <a:xfrm>
            <a:off x="12405818" y="6005015"/>
            <a:ext cx="2224584" cy="2224584"/>
            <a:chOff x="7565571" y="5508170"/>
            <a:chExt cx="2721429" cy="2721429"/>
          </a:xfrm>
        </p:grpSpPr>
        <p:sp>
          <p:nvSpPr>
            <p:cNvPr id="8" name="Right Triangle 7">
              <a:extLst>
                <a:ext uri="{FF2B5EF4-FFF2-40B4-BE49-F238E27FC236}">
                  <a16:creationId xmlns:a16="http://schemas.microsoft.com/office/drawing/2014/main" id="{5372CEC9-7A7A-D144-8DFB-2DE416BCA540}"/>
                </a:ext>
              </a:extLst>
            </p:cNvPr>
            <p:cNvSpPr/>
            <p:nvPr userDrawn="1"/>
          </p:nvSpPr>
          <p:spPr>
            <a:xfrm rot="16200000">
              <a:off x="7565571" y="5508170"/>
              <a:ext cx="2721429" cy="2721429"/>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D21056BF-C053-9E47-B176-F6ED5958288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808370" y="7322684"/>
              <a:ext cx="1106686" cy="557213"/>
            </a:xfrm>
            <a:prstGeom prst="rect">
              <a:avLst/>
            </a:prstGeom>
          </p:spPr>
        </p:pic>
      </p:grpSp>
      <p:sp>
        <p:nvSpPr>
          <p:cNvPr id="13" name="Right Triangle 12">
            <a:extLst>
              <a:ext uri="{FF2B5EF4-FFF2-40B4-BE49-F238E27FC236}">
                <a16:creationId xmlns:a16="http://schemas.microsoft.com/office/drawing/2014/main" id="{7253AC94-37B1-E94D-9A61-08CF489D4F41}"/>
              </a:ext>
            </a:extLst>
          </p:cNvPr>
          <p:cNvSpPr/>
          <p:nvPr userDrawn="1"/>
        </p:nvSpPr>
        <p:spPr>
          <a:xfrm rot="5400000">
            <a:off x="-1" y="1"/>
            <a:ext cx="2224584" cy="2224584"/>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sz="1800" dirty="0"/>
          </a:p>
        </p:txBody>
      </p:sp>
    </p:spTree>
    <p:extLst>
      <p:ext uri="{BB962C8B-B14F-4D97-AF65-F5344CB8AC3E}">
        <p14:creationId xmlns:p14="http://schemas.microsoft.com/office/powerpoint/2010/main" val="203194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description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80BB4C-BF69-4CCD-BC64-B403843DF636}"/>
              </a:ext>
            </a:extLst>
          </p:cNvPr>
          <p:cNvSpPr>
            <a:spLocks noGrp="1"/>
          </p:cNvSpPr>
          <p:nvPr>
            <p:ph idx="1"/>
          </p:nvPr>
        </p:nvSpPr>
        <p:spPr>
          <a:xfrm>
            <a:off x="914400" y="2743200"/>
            <a:ext cx="12801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 Placeholder 2">
            <a:extLst>
              <a:ext uri="{FF2B5EF4-FFF2-40B4-BE49-F238E27FC236}">
                <a16:creationId xmlns:a16="http://schemas.microsoft.com/office/drawing/2014/main" id="{070A391E-0087-4AAA-867D-8FE2851D54CD}"/>
              </a:ext>
            </a:extLst>
          </p:cNvPr>
          <p:cNvSpPr>
            <a:spLocks noGrp="1"/>
          </p:cNvSpPr>
          <p:nvPr>
            <p:ph type="body" idx="13"/>
          </p:nvPr>
        </p:nvSpPr>
        <p:spPr>
          <a:xfrm>
            <a:off x="914400" y="2057400"/>
            <a:ext cx="12801600" cy="457200"/>
          </a:xfrm>
        </p:spPr>
        <p:txBody>
          <a:bodyPr anchor="b"/>
          <a:lstStyle>
            <a:lvl1pPr marL="0" indent="0">
              <a:buNone/>
              <a:defRPr sz="1900" b="0"/>
            </a:lvl1pPr>
            <a:lvl2pPr marL="548563" indent="0">
              <a:buNone/>
              <a:defRPr sz="2400" b="1"/>
            </a:lvl2pPr>
            <a:lvl3pPr marL="1097128" indent="0">
              <a:buNone/>
              <a:defRPr sz="2100" b="1"/>
            </a:lvl3pPr>
            <a:lvl4pPr marL="1645690" indent="0">
              <a:buNone/>
              <a:defRPr sz="1900" b="1"/>
            </a:lvl4pPr>
            <a:lvl5pPr marL="2194253" indent="0">
              <a:buNone/>
              <a:defRPr sz="1900" b="1"/>
            </a:lvl5pPr>
            <a:lvl6pPr marL="2742816" indent="0">
              <a:buNone/>
              <a:defRPr sz="1900" b="1"/>
            </a:lvl6pPr>
            <a:lvl7pPr marL="3291379" indent="0">
              <a:buNone/>
              <a:defRPr sz="1900" b="1"/>
            </a:lvl7pPr>
            <a:lvl8pPr marL="3839944" indent="0">
              <a:buNone/>
              <a:defRPr sz="1900" b="1"/>
            </a:lvl8pPr>
            <a:lvl9pPr marL="4388507" indent="0">
              <a:buNone/>
              <a:defRPr sz="1900" b="1"/>
            </a:lvl9pPr>
          </a:lstStyle>
          <a:p>
            <a:pPr lvl="0"/>
            <a:r>
              <a:rPr lang="en-US"/>
              <a:t>Edit Master text styles</a:t>
            </a:r>
          </a:p>
        </p:txBody>
      </p:sp>
      <p:sp>
        <p:nvSpPr>
          <p:cNvPr id="7" name="Title 6">
            <a:extLst>
              <a:ext uri="{FF2B5EF4-FFF2-40B4-BE49-F238E27FC236}">
                <a16:creationId xmlns:a16="http://schemas.microsoft.com/office/drawing/2014/main" id="{FFD98326-978B-4B97-A2D8-7B26396642A9}"/>
              </a:ext>
            </a:extLst>
          </p:cNvPr>
          <p:cNvSpPr>
            <a:spLocks noGrp="1"/>
          </p:cNvSpPr>
          <p:nvPr>
            <p:ph type="title"/>
          </p:nvPr>
        </p:nvSpPr>
        <p:spPr/>
        <p:txBody>
          <a:bodyPr/>
          <a:lstStyle/>
          <a:p>
            <a:r>
              <a:rPr lang="en-US"/>
              <a:t>Click to edit Master title style</a:t>
            </a:r>
            <a:endParaRPr lang="en-CA"/>
          </a:p>
        </p:txBody>
      </p:sp>
      <p:sp>
        <p:nvSpPr>
          <p:cNvPr id="11" name="Footer Placeholder 4">
            <a:extLst>
              <a:ext uri="{FF2B5EF4-FFF2-40B4-BE49-F238E27FC236}">
                <a16:creationId xmlns:a16="http://schemas.microsoft.com/office/drawing/2014/main" id="{67D131A7-9347-474C-8488-1B51EC1E1B3E}"/>
              </a:ext>
            </a:extLst>
          </p:cNvPr>
          <p:cNvSpPr>
            <a:spLocks noGrp="1"/>
          </p:cNvSpPr>
          <p:nvPr>
            <p:ph type="ftr" sz="quarter" idx="3"/>
          </p:nvPr>
        </p:nvSpPr>
        <p:spPr>
          <a:xfrm>
            <a:off x="1261872" y="7669385"/>
            <a:ext cx="10972800" cy="228600"/>
          </a:xfrm>
          <a:prstGeom prst="rect">
            <a:avLst/>
          </a:prstGeom>
        </p:spPr>
        <p:txBody>
          <a:bodyPr vert="horz" wrap="none" lIns="0" tIns="0" rIns="0" bIns="0" rtlCol="0" anchor="b" anchorCtr="0"/>
          <a:lstStyle>
            <a:lvl1pPr algn="l">
              <a:defRPr sz="1100">
                <a:solidFill>
                  <a:schemeClr val="tx1"/>
                </a:solidFill>
              </a:defRPr>
            </a:lvl1pPr>
          </a:lstStyle>
          <a:p>
            <a:r>
              <a:rPr lang="en-US" dirty="0" smtClean="0"/>
              <a:t>Small Business Health &amp; Safety Leadership Awards | Executive Judging | Sept 27 2022</a:t>
            </a:r>
            <a:endParaRPr lang="en-CA" dirty="0"/>
          </a:p>
        </p:txBody>
      </p:sp>
      <p:sp>
        <p:nvSpPr>
          <p:cNvPr id="12" name="Slide Number Placeholder 5">
            <a:extLst>
              <a:ext uri="{FF2B5EF4-FFF2-40B4-BE49-F238E27FC236}">
                <a16:creationId xmlns:a16="http://schemas.microsoft.com/office/drawing/2014/main" id="{FFB1E1A3-1CA6-C34A-88AB-9CD70234437E}"/>
              </a:ext>
            </a:extLst>
          </p:cNvPr>
          <p:cNvSpPr>
            <a:spLocks noGrp="1"/>
          </p:cNvSpPr>
          <p:nvPr>
            <p:ph type="sldNum" sz="quarter" idx="4"/>
          </p:nvPr>
        </p:nvSpPr>
        <p:spPr>
          <a:xfrm>
            <a:off x="914402" y="7669385"/>
            <a:ext cx="228600" cy="228600"/>
          </a:xfrm>
          <a:prstGeom prst="rect">
            <a:avLst/>
          </a:prstGeom>
        </p:spPr>
        <p:txBody>
          <a:bodyPr vert="horz" wrap="none" lIns="0" tIns="0" rIns="0" bIns="0" rtlCol="0" anchor="b" anchorCtr="0"/>
          <a:lstStyle>
            <a:lvl1pPr algn="l">
              <a:defRPr sz="1100">
                <a:solidFill>
                  <a:schemeClr val="tx1"/>
                </a:solidFill>
              </a:defRPr>
            </a:lvl1pPr>
          </a:lstStyle>
          <a:p>
            <a:fld id="{5C4C9B5F-EC26-5544-9EA5-5140FCBDB226}" type="slidenum">
              <a:rPr lang="en-CA" smtClean="0"/>
              <a:pPr/>
              <a:t>‹#›</a:t>
            </a:fld>
            <a:endParaRPr lang="en-CA" dirty="0"/>
          </a:p>
        </p:txBody>
      </p:sp>
    </p:spTree>
    <p:extLst>
      <p:ext uri="{BB962C8B-B14F-4D97-AF65-F5344CB8AC3E}">
        <p14:creationId xmlns:p14="http://schemas.microsoft.com/office/powerpoint/2010/main" val="3037237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New section (Option 2)">
    <p:bg>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A6F026-F585-014F-9AF7-FD2ABC7828A6}"/>
              </a:ext>
            </a:extLst>
          </p:cNvPr>
          <p:cNvSpPr>
            <a:spLocks noGrp="1"/>
          </p:cNvSpPr>
          <p:nvPr>
            <p:ph type="title" hasCustomPrompt="1"/>
          </p:nvPr>
        </p:nvSpPr>
        <p:spPr>
          <a:xfrm>
            <a:off x="914400" y="1828800"/>
            <a:ext cx="12801600" cy="3657600"/>
          </a:xfrm>
        </p:spPr>
        <p:txBody>
          <a:bodyPr anchor="ctr" anchorCtr="0">
            <a:noAutofit/>
          </a:bodyPr>
          <a:lstStyle>
            <a:lvl1pPr>
              <a:defRPr sz="6400">
                <a:solidFill>
                  <a:schemeClr val="bg1"/>
                </a:solidFill>
              </a:defRPr>
            </a:lvl1pPr>
          </a:lstStyle>
          <a:p>
            <a:r>
              <a:rPr lang="en-US"/>
              <a:t>New section</a:t>
            </a:r>
          </a:p>
        </p:txBody>
      </p:sp>
      <p:pic>
        <p:nvPicPr>
          <p:cNvPr id="4" name="Picture 3">
            <a:extLst>
              <a:ext uri="{FF2B5EF4-FFF2-40B4-BE49-F238E27FC236}">
                <a16:creationId xmlns:a16="http://schemas.microsoft.com/office/drawing/2014/main" id="{C334217B-851B-B148-9935-4C29512DDCF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421723" y="7488257"/>
            <a:ext cx="904642" cy="455484"/>
          </a:xfrm>
          <a:prstGeom prst="rect">
            <a:avLst/>
          </a:prstGeom>
        </p:spPr>
      </p:pic>
      <p:pic>
        <p:nvPicPr>
          <p:cNvPr id="8" name="Picture 7">
            <a:extLst>
              <a:ext uri="{FF2B5EF4-FFF2-40B4-BE49-F238E27FC236}">
                <a16:creationId xmlns:a16="http://schemas.microsoft.com/office/drawing/2014/main" id="{DDD3431E-0F6D-F94F-B844-110565A7F84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418315" y="7488714"/>
            <a:ext cx="908050" cy="457200"/>
          </a:xfrm>
          <a:prstGeom prst="rect">
            <a:avLst/>
          </a:prstGeom>
        </p:spPr>
      </p:pic>
      <p:sp>
        <p:nvSpPr>
          <p:cNvPr id="9" name="Right Triangle 8">
            <a:extLst>
              <a:ext uri="{FF2B5EF4-FFF2-40B4-BE49-F238E27FC236}">
                <a16:creationId xmlns:a16="http://schemas.microsoft.com/office/drawing/2014/main" id="{093A9155-4F84-A742-9FCC-39F38A0DD30E}"/>
              </a:ext>
            </a:extLst>
          </p:cNvPr>
          <p:cNvSpPr/>
          <p:nvPr userDrawn="1"/>
        </p:nvSpPr>
        <p:spPr>
          <a:xfrm rot="5400000">
            <a:off x="-1" y="1"/>
            <a:ext cx="2224584" cy="222458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sz="1800" dirty="0"/>
          </a:p>
        </p:txBody>
      </p:sp>
    </p:spTree>
    <p:extLst>
      <p:ext uri="{BB962C8B-B14F-4D97-AF65-F5344CB8AC3E}">
        <p14:creationId xmlns:p14="http://schemas.microsoft.com/office/powerpoint/2010/main" val="62969858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description and 2-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400D1D-558B-469D-B0E5-135541A6A5A1}"/>
              </a:ext>
            </a:extLst>
          </p:cNvPr>
          <p:cNvSpPr>
            <a:spLocks noGrp="1"/>
          </p:cNvSpPr>
          <p:nvPr>
            <p:ph type="body" idx="1"/>
          </p:nvPr>
        </p:nvSpPr>
        <p:spPr>
          <a:xfrm>
            <a:off x="914400" y="2057400"/>
            <a:ext cx="5943600" cy="457200"/>
          </a:xfrm>
        </p:spPr>
        <p:txBody>
          <a:bodyPr anchor="b"/>
          <a:lstStyle>
            <a:lvl1pPr marL="0" indent="0">
              <a:buNone/>
              <a:defRPr sz="1900" b="0"/>
            </a:lvl1pPr>
            <a:lvl2pPr marL="548563" indent="0">
              <a:buNone/>
              <a:defRPr sz="2400" b="1"/>
            </a:lvl2pPr>
            <a:lvl3pPr marL="1097128" indent="0">
              <a:buNone/>
              <a:defRPr sz="2100" b="1"/>
            </a:lvl3pPr>
            <a:lvl4pPr marL="1645690" indent="0">
              <a:buNone/>
              <a:defRPr sz="1900" b="1"/>
            </a:lvl4pPr>
            <a:lvl5pPr marL="2194253" indent="0">
              <a:buNone/>
              <a:defRPr sz="1900" b="1"/>
            </a:lvl5pPr>
            <a:lvl6pPr marL="2742816" indent="0">
              <a:buNone/>
              <a:defRPr sz="1900" b="1"/>
            </a:lvl6pPr>
            <a:lvl7pPr marL="3291379" indent="0">
              <a:buNone/>
              <a:defRPr sz="1900" b="1"/>
            </a:lvl7pPr>
            <a:lvl8pPr marL="3839944" indent="0">
              <a:buNone/>
              <a:defRPr sz="1900" b="1"/>
            </a:lvl8pPr>
            <a:lvl9pPr marL="4388507" indent="0">
              <a:buNone/>
              <a:defRPr sz="1900" b="1"/>
            </a:lvl9pPr>
          </a:lstStyle>
          <a:p>
            <a:pPr lvl="0"/>
            <a:r>
              <a:rPr lang="en-US"/>
              <a:t>Edit Master text styles</a:t>
            </a:r>
          </a:p>
        </p:txBody>
      </p:sp>
      <p:sp>
        <p:nvSpPr>
          <p:cNvPr id="4" name="Content Placeholder 3">
            <a:extLst>
              <a:ext uri="{FF2B5EF4-FFF2-40B4-BE49-F238E27FC236}">
                <a16:creationId xmlns:a16="http://schemas.microsoft.com/office/drawing/2014/main" id="{0FE3DA75-C51D-46BB-986F-01C0E2743CF8}"/>
              </a:ext>
            </a:extLst>
          </p:cNvPr>
          <p:cNvSpPr>
            <a:spLocks noGrp="1"/>
          </p:cNvSpPr>
          <p:nvPr>
            <p:ph sz="half" idx="2"/>
          </p:nvPr>
        </p:nvSpPr>
        <p:spPr>
          <a:xfrm>
            <a:off x="914400" y="2743200"/>
            <a:ext cx="5943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131658B-D1E5-4AC4-888F-2A307708F792}"/>
              </a:ext>
            </a:extLst>
          </p:cNvPr>
          <p:cNvSpPr>
            <a:spLocks noGrp="1"/>
          </p:cNvSpPr>
          <p:nvPr>
            <p:ph type="body" sz="quarter" idx="3"/>
          </p:nvPr>
        </p:nvSpPr>
        <p:spPr>
          <a:xfrm>
            <a:off x="7772400" y="2057400"/>
            <a:ext cx="5943600" cy="457200"/>
          </a:xfrm>
        </p:spPr>
        <p:txBody>
          <a:bodyPr anchor="b"/>
          <a:lstStyle>
            <a:lvl1pPr marL="0" indent="0">
              <a:buNone/>
              <a:defRPr sz="1900" b="0"/>
            </a:lvl1pPr>
            <a:lvl2pPr marL="548563" indent="0">
              <a:buNone/>
              <a:defRPr sz="2400" b="1"/>
            </a:lvl2pPr>
            <a:lvl3pPr marL="1097128" indent="0">
              <a:buNone/>
              <a:defRPr sz="2100" b="1"/>
            </a:lvl3pPr>
            <a:lvl4pPr marL="1645690" indent="0">
              <a:buNone/>
              <a:defRPr sz="1900" b="1"/>
            </a:lvl4pPr>
            <a:lvl5pPr marL="2194253" indent="0">
              <a:buNone/>
              <a:defRPr sz="1900" b="1"/>
            </a:lvl5pPr>
            <a:lvl6pPr marL="2742816" indent="0">
              <a:buNone/>
              <a:defRPr sz="1900" b="1"/>
            </a:lvl6pPr>
            <a:lvl7pPr marL="3291379" indent="0">
              <a:buNone/>
              <a:defRPr sz="1900" b="1"/>
            </a:lvl7pPr>
            <a:lvl8pPr marL="3839944" indent="0">
              <a:buNone/>
              <a:defRPr sz="1900" b="1"/>
            </a:lvl8pPr>
            <a:lvl9pPr marL="4388507" indent="0">
              <a:buNone/>
              <a:defRPr sz="1900" b="1"/>
            </a:lvl9pPr>
          </a:lstStyle>
          <a:p>
            <a:pPr lvl="0"/>
            <a:r>
              <a:rPr lang="en-US"/>
              <a:t>Edit Master text styles</a:t>
            </a:r>
          </a:p>
        </p:txBody>
      </p:sp>
      <p:sp>
        <p:nvSpPr>
          <p:cNvPr id="6" name="Content Placeholder 5">
            <a:extLst>
              <a:ext uri="{FF2B5EF4-FFF2-40B4-BE49-F238E27FC236}">
                <a16:creationId xmlns:a16="http://schemas.microsoft.com/office/drawing/2014/main" id="{9BE4E8C4-793A-4BC2-B466-1D94F3D1B7B0}"/>
              </a:ext>
            </a:extLst>
          </p:cNvPr>
          <p:cNvSpPr>
            <a:spLocks noGrp="1"/>
          </p:cNvSpPr>
          <p:nvPr>
            <p:ph sz="quarter" idx="4"/>
          </p:nvPr>
        </p:nvSpPr>
        <p:spPr>
          <a:xfrm>
            <a:off x="7772400" y="2743200"/>
            <a:ext cx="5943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9">
            <a:extLst>
              <a:ext uri="{FF2B5EF4-FFF2-40B4-BE49-F238E27FC236}">
                <a16:creationId xmlns:a16="http://schemas.microsoft.com/office/drawing/2014/main" id="{E5B2B470-FFF5-4D35-8F47-27D94C7385BD}"/>
              </a:ext>
            </a:extLst>
          </p:cNvPr>
          <p:cNvSpPr>
            <a:spLocks noGrp="1"/>
          </p:cNvSpPr>
          <p:nvPr>
            <p:ph type="title"/>
          </p:nvPr>
        </p:nvSpPr>
        <p:spPr>
          <a:xfrm>
            <a:off x="914400" y="648000"/>
            <a:ext cx="12801600" cy="1180800"/>
          </a:xfrm>
        </p:spPr>
        <p:txBody>
          <a:bodyPr>
            <a:normAutofit/>
          </a:bodyPr>
          <a:lstStyle>
            <a:lvl1pPr>
              <a:defRPr sz="4400"/>
            </a:lvl1pPr>
          </a:lstStyle>
          <a:p>
            <a:r>
              <a:rPr lang="en-US"/>
              <a:t>Click to edit Master title style</a:t>
            </a:r>
            <a:endParaRPr lang="en-CA"/>
          </a:p>
        </p:txBody>
      </p:sp>
      <p:sp>
        <p:nvSpPr>
          <p:cNvPr id="9" name="Footer Placeholder 4">
            <a:extLst>
              <a:ext uri="{FF2B5EF4-FFF2-40B4-BE49-F238E27FC236}">
                <a16:creationId xmlns:a16="http://schemas.microsoft.com/office/drawing/2014/main" id="{A67AF401-F6A9-C74B-BA82-CCCB534A22B9}"/>
              </a:ext>
            </a:extLst>
          </p:cNvPr>
          <p:cNvSpPr>
            <a:spLocks noGrp="1"/>
          </p:cNvSpPr>
          <p:nvPr>
            <p:ph type="ftr" sz="quarter" idx="10"/>
          </p:nvPr>
        </p:nvSpPr>
        <p:spPr>
          <a:xfrm>
            <a:off x="1261872" y="7669385"/>
            <a:ext cx="10972800" cy="228600"/>
          </a:xfrm>
          <a:prstGeom prst="rect">
            <a:avLst/>
          </a:prstGeom>
        </p:spPr>
        <p:txBody>
          <a:bodyPr vert="horz" wrap="none" lIns="0" tIns="0" rIns="0" bIns="0" rtlCol="0" anchor="b" anchorCtr="0"/>
          <a:lstStyle>
            <a:lvl1pPr algn="l">
              <a:defRPr sz="1100">
                <a:solidFill>
                  <a:schemeClr val="tx1"/>
                </a:solidFill>
              </a:defRPr>
            </a:lvl1pPr>
          </a:lstStyle>
          <a:p>
            <a:r>
              <a:rPr lang="en-US" dirty="0" smtClean="0"/>
              <a:t>Small Business Health &amp; Safety Leadership Awards | Executive Judging | Sept 27 2022</a:t>
            </a:r>
            <a:endParaRPr lang="en-CA" dirty="0"/>
          </a:p>
        </p:txBody>
      </p:sp>
      <p:sp>
        <p:nvSpPr>
          <p:cNvPr id="13" name="Slide Number Placeholder 5">
            <a:extLst>
              <a:ext uri="{FF2B5EF4-FFF2-40B4-BE49-F238E27FC236}">
                <a16:creationId xmlns:a16="http://schemas.microsoft.com/office/drawing/2014/main" id="{65325856-0CDD-6744-82DE-432B48D7450B}"/>
              </a:ext>
            </a:extLst>
          </p:cNvPr>
          <p:cNvSpPr>
            <a:spLocks noGrp="1"/>
          </p:cNvSpPr>
          <p:nvPr>
            <p:ph type="sldNum" sz="quarter" idx="11"/>
          </p:nvPr>
        </p:nvSpPr>
        <p:spPr>
          <a:xfrm>
            <a:off x="914402" y="7669385"/>
            <a:ext cx="228600" cy="228600"/>
          </a:xfrm>
          <a:prstGeom prst="rect">
            <a:avLst/>
          </a:prstGeom>
        </p:spPr>
        <p:txBody>
          <a:bodyPr vert="horz" wrap="none" lIns="0" tIns="0" rIns="0" bIns="0" rtlCol="0" anchor="b" anchorCtr="0"/>
          <a:lstStyle>
            <a:lvl1pPr algn="l">
              <a:defRPr sz="1100">
                <a:solidFill>
                  <a:schemeClr val="tx1"/>
                </a:solidFill>
              </a:defRPr>
            </a:lvl1pPr>
          </a:lstStyle>
          <a:p>
            <a:fld id="{45CA4BE7-2397-554E-B46C-1C156E59D5FE}" type="slidenum">
              <a:rPr lang="en-CA" smtClean="0"/>
              <a:pPr/>
              <a:t>‹#›</a:t>
            </a:fld>
            <a:endParaRPr lang="en-CA" dirty="0"/>
          </a:p>
        </p:txBody>
      </p:sp>
    </p:spTree>
    <p:extLst>
      <p:ext uri="{BB962C8B-B14F-4D97-AF65-F5344CB8AC3E}">
        <p14:creationId xmlns:p14="http://schemas.microsoft.com/office/powerpoint/2010/main" val="382386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alpha val="40000"/>
          </a:schemeClr>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6A265D3-2344-934F-8EBB-464004669CAD}"/>
              </a:ext>
            </a:extLst>
          </p:cNvPr>
          <p:cNvSpPr>
            <a:spLocks noGrp="1"/>
          </p:cNvSpPr>
          <p:nvPr>
            <p:ph type="title" hasCustomPrompt="1"/>
          </p:nvPr>
        </p:nvSpPr>
        <p:spPr>
          <a:xfrm>
            <a:off x="914400" y="648000"/>
            <a:ext cx="12801600" cy="609398"/>
          </a:xfrm>
        </p:spPr>
        <p:txBody>
          <a:bodyPr>
            <a:spAutoFit/>
          </a:bodyPr>
          <a:lstStyle>
            <a:lvl1pPr>
              <a:defRPr>
                <a:solidFill>
                  <a:schemeClr val="tx1"/>
                </a:solidFill>
              </a:defRPr>
            </a:lvl1pPr>
          </a:lstStyle>
          <a:p>
            <a:r>
              <a:rPr lang="en-US" dirty="0"/>
              <a:t>Agenda</a:t>
            </a:r>
          </a:p>
        </p:txBody>
      </p:sp>
      <p:sp>
        <p:nvSpPr>
          <p:cNvPr id="11" name="Text">
            <a:extLst>
              <a:ext uri="{FF2B5EF4-FFF2-40B4-BE49-F238E27FC236}">
                <a16:creationId xmlns:a16="http://schemas.microsoft.com/office/drawing/2014/main" id="{95168044-F669-9B46-8230-F36BD040DC6F}"/>
              </a:ext>
            </a:extLst>
          </p:cNvPr>
          <p:cNvSpPr>
            <a:spLocks noGrp="1"/>
          </p:cNvSpPr>
          <p:nvPr>
            <p:ph type="body" sz="quarter" idx="12" hasCustomPrompt="1"/>
          </p:nvPr>
        </p:nvSpPr>
        <p:spPr>
          <a:xfrm>
            <a:off x="914400" y="2364913"/>
            <a:ext cx="12801600" cy="4623028"/>
          </a:xfrm>
        </p:spPr>
        <p:txBody>
          <a:bodyPr bIns="216000" anchor="t" anchorCtr="0"/>
          <a:lstStyle>
            <a:lvl1pPr marL="0" marR="0" indent="0" algn="l" defTabSz="1097253" rtl="0" eaLnBrk="1" fontAlgn="ctr" latinLnBrk="0" hangingPunct="1">
              <a:lnSpc>
                <a:spcPct val="100000"/>
              </a:lnSpc>
              <a:spcBef>
                <a:spcPts val="0"/>
              </a:spcBef>
              <a:spcAft>
                <a:spcPts val="1800"/>
              </a:spcAft>
              <a:buClrTx/>
              <a:buSzTx/>
              <a:buFontTx/>
              <a:buNone/>
              <a:tabLst/>
              <a:defRPr sz="2800"/>
            </a:lvl1pPr>
            <a:lvl2pPr algn="ctr">
              <a:defRPr/>
            </a:lvl2pPr>
            <a:lvl3pPr algn="ctr">
              <a:defRPr/>
            </a:lvl3pPr>
            <a:lvl4pPr algn="ctr">
              <a:defRPr/>
            </a:lvl4pPr>
            <a:lvl5pPr algn="ctr">
              <a:defRPr/>
            </a:lvl5pPr>
          </a:lstStyle>
          <a:p>
            <a:pPr lvl="0"/>
            <a:r>
              <a:rPr lang="en-US" dirty="0"/>
              <a:t>Topic | Presenter | 0 min.</a:t>
            </a:r>
          </a:p>
        </p:txBody>
      </p:sp>
      <p:sp>
        <p:nvSpPr>
          <p:cNvPr id="5" name="Slide Number">
            <a:extLst>
              <a:ext uri="{FF2B5EF4-FFF2-40B4-BE49-F238E27FC236}">
                <a16:creationId xmlns:a16="http://schemas.microsoft.com/office/drawing/2014/main" id="{577BC7CF-AE1A-F7B9-FA53-8865986CDF70}"/>
              </a:ext>
            </a:extLst>
          </p:cNvPr>
          <p:cNvSpPr>
            <a:spLocks noGrp="1"/>
          </p:cNvSpPr>
          <p:nvPr>
            <p:ph type="sldNum" sz="quarter" idx="4"/>
          </p:nvPr>
        </p:nvSpPr>
        <p:spPr>
          <a:xfrm>
            <a:off x="914400" y="7669385"/>
            <a:ext cx="228600" cy="228600"/>
          </a:xfrm>
          <a:prstGeom prst="rect">
            <a:avLst/>
          </a:prstGeom>
        </p:spPr>
        <p:txBody>
          <a:bodyPr vert="horz" wrap="none" lIns="0" tIns="0" rIns="0" bIns="0" rtlCol="0" anchor="ctr" anchorCtr="0"/>
          <a:lstStyle>
            <a:lvl1pPr algn="l">
              <a:defRPr sz="1200">
                <a:solidFill>
                  <a:schemeClr val="tx1"/>
                </a:solidFill>
              </a:defRPr>
            </a:lvl1pPr>
          </a:lstStyle>
          <a:p>
            <a:fld id="{2F654CB2-A295-A141-97CC-AE8F9784DE92}" type="slidenum">
              <a:rPr lang="en-CA" smtClean="0"/>
              <a:pPr/>
              <a:t>‹#›</a:t>
            </a:fld>
            <a:endParaRPr lang="en-CA" dirty="0"/>
          </a:p>
        </p:txBody>
      </p:sp>
      <p:sp>
        <p:nvSpPr>
          <p:cNvPr id="4" name="Footer">
            <a:extLst>
              <a:ext uri="{FF2B5EF4-FFF2-40B4-BE49-F238E27FC236}">
                <a16:creationId xmlns:a16="http://schemas.microsoft.com/office/drawing/2014/main" id="{67414736-4932-7472-202B-61FDB1C4E948}"/>
              </a:ext>
            </a:extLst>
          </p:cNvPr>
          <p:cNvSpPr>
            <a:spLocks noGrp="1"/>
          </p:cNvSpPr>
          <p:nvPr>
            <p:ph type="ftr" sz="quarter" idx="3"/>
          </p:nvPr>
        </p:nvSpPr>
        <p:spPr>
          <a:xfrm>
            <a:off x="1236150" y="7669385"/>
            <a:ext cx="10972800" cy="228600"/>
          </a:xfrm>
          <a:prstGeom prst="rect">
            <a:avLst/>
          </a:prstGeom>
        </p:spPr>
        <p:txBody>
          <a:bodyPr vert="horz" wrap="none" lIns="0" tIns="0" rIns="0" bIns="0" rtlCol="0" anchor="ctr" anchorCtr="0"/>
          <a:lstStyle>
            <a:lvl1pPr algn="l">
              <a:defRPr sz="1200">
                <a:solidFill>
                  <a:schemeClr val="tx1"/>
                </a:solidFill>
              </a:defRPr>
            </a:lvl1pPr>
          </a:lstStyle>
          <a:p>
            <a:r>
              <a:rPr lang="en-CA" dirty="0"/>
              <a:t>Presentation title – Date</a:t>
            </a:r>
          </a:p>
        </p:txBody>
      </p:sp>
      <p:sp>
        <p:nvSpPr>
          <p:cNvPr id="12" name="Green rectangle">
            <a:extLst>
              <a:ext uri="{FF2B5EF4-FFF2-40B4-BE49-F238E27FC236}">
                <a16:creationId xmlns:a16="http://schemas.microsoft.com/office/drawing/2014/main" id="{90844B53-508A-D3F9-B2CA-92E83FCCB7E6}"/>
              </a:ext>
              <a:ext uri="{C183D7F6-B498-43B3-948B-1728B52AA6E4}">
                <adec:decorative xmlns="" xmlns:adec="http://schemas.microsoft.com/office/drawing/2017/decorative" val="1"/>
              </a:ext>
            </a:extLst>
          </p:cNvPr>
          <p:cNvSpPr/>
          <p:nvPr userDrawn="1"/>
        </p:nvSpPr>
        <p:spPr>
          <a:xfrm>
            <a:off x="0" y="1704536"/>
            <a:ext cx="1924492" cy="2836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pic>
        <p:nvPicPr>
          <p:cNvPr id="6" name="Logo">
            <a:extLst>
              <a:ext uri="{FF2B5EF4-FFF2-40B4-BE49-F238E27FC236}">
                <a16:creationId xmlns:a16="http://schemas.microsoft.com/office/drawing/2014/main" id="{8BEBA963-825A-6CAF-4E31-94FCFF42C690}"/>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21719" y="7481531"/>
            <a:ext cx="904642" cy="464383"/>
          </a:xfrm>
          <a:prstGeom prst="rect">
            <a:avLst/>
          </a:prstGeom>
        </p:spPr>
      </p:pic>
    </p:spTree>
    <p:extLst>
      <p:ext uri="{BB962C8B-B14F-4D97-AF65-F5344CB8AC3E}">
        <p14:creationId xmlns:p14="http://schemas.microsoft.com/office/powerpoint/2010/main" val="167552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ew section">
    <p:bg>
      <p:bgPr>
        <a:solidFill>
          <a:schemeClr val="tx1"/>
        </a:solidFill>
        <a:effectLst/>
      </p:bgPr>
    </p:bg>
    <p:spTree>
      <p:nvGrpSpPr>
        <p:cNvPr id="1" name=""/>
        <p:cNvGrpSpPr/>
        <p:nvPr/>
      </p:nvGrpSpPr>
      <p:grpSpPr>
        <a:xfrm>
          <a:off x="0" y="0"/>
          <a:ext cx="0" cy="0"/>
          <a:chOff x="0" y="0"/>
          <a:chExt cx="0" cy="0"/>
        </a:xfrm>
      </p:grpSpPr>
      <p:sp>
        <p:nvSpPr>
          <p:cNvPr id="3" name="Light blue rectangle">
            <a:extLst>
              <a:ext uri="{FF2B5EF4-FFF2-40B4-BE49-F238E27FC236}">
                <a16:creationId xmlns:a16="http://schemas.microsoft.com/office/drawing/2014/main" id="{17E44614-BE71-3FC1-4983-52F29E81FE12}"/>
              </a:ext>
              <a:ext uri="{C183D7F6-B498-43B3-948B-1728B52AA6E4}">
                <adec:decorative xmlns="" xmlns:adec="http://schemas.microsoft.com/office/drawing/2017/decorative" val="1"/>
              </a:ext>
            </a:extLst>
          </p:cNvPr>
          <p:cNvSpPr/>
          <p:nvPr userDrawn="1"/>
        </p:nvSpPr>
        <p:spPr>
          <a:xfrm>
            <a:off x="0" y="0"/>
            <a:ext cx="14630400" cy="5093024"/>
          </a:xfrm>
          <a:prstGeom prst="rect">
            <a:avLst/>
          </a:prstGeom>
          <a:solidFill>
            <a:schemeClr val="accent1">
              <a:lumMod val="10000"/>
              <a:lumOff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sp>
        <p:nvSpPr>
          <p:cNvPr id="6" name="Blue rectangle">
            <a:extLst>
              <a:ext uri="{FF2B5EF4-FFF2-40B4-BE49-F238E27FC236}">
                <a16:creationId xmlns:a16="http://schemas.microsoft.com/office/drawing/2014/main" id="{6CB0396A-481D-0EBE-BC47-9A601CD92C72}"/>
              </a:ext>
              <a:ext uri="{C183D7F6-B498-43B3-948B-1728B52AA6E4}">
                <adec:decorative xmlns="" xmlns:adec="http://schemas.microsoft.com/office/drawing/2017/decorative" val="1"/>
              </a:ext>
            </a:extLst>
          </p:cNvPr>
          <p:cNvSpPr/>
          <p:nvPr userDrawn="1"/>
        </p:nvSpPr>
        <p:spPr>
          <a:xfrm>
            <a:off x="0" y="5093024"/>
            <a:ext cx="1924492" cy="283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sp>
        <p:nvSpPr>
          <p:cNvPr id="13" name="Title">
            <a:extLst>
              <a:ext uri="{FF2B5EF4-FFF2-40B4-BE49-F238E27FC236}">
                <a16:creationId xmlns:a16="http://schemas.microsoft.com/office/drawing/2014/main" id="{B83A0468-94D6-134D-9750-EC81D0707A97}"/>
              </a:ext>
            </a:extLst>
          </p:cNvPr>
          <p:cNvSpPr>
            <a:spLocks noGrp="1"/>
          </p:cNvSpPr>
          <p:nvPr>
            <p:ph type="title" hasCustomPrompt="1"/>
          </p:nvPr>
        </p:nvSpPr>
        <p:spPr>
          <a:xfrm>
            <a:off x="1136468" y="3528000"/>
            <a:ext cx="12579531" cy="747897"/>
          </a:xfrm>
        </p:spPr>
        <p:txBody>
          <a:bodyPr anchor="b" anchorCtr="0"/>
          <a:lstStyle>
            <a:lvl1pPr>
              <a:defRPr sz="5400">
                <a:solidFill>
                  <a:schemeClr val="bg1"/>
                </a:solidFill>
              </a:defRPr>
            </a:lvl1pPr>
          </a:lstStyle>
          <a:p>
            <a:r>
              <a:rPr lang="en-US" dirty="0"/>
              <a:t>New section</a:t>
            </a:r>
            <a:endParaRPr lang="en-CA" dirty="0"/>
          </a:p>
        </p:txBody>
      </p:sp>
      <p:pic>
        <p:nvPicPr>
          <p:cNvPr id="12" name="Logo">
            <a:extLst>
              <a:ext uri="{FF2B5EF4-FFF2-40B4-BE49-F238E27FC236}">
                <a16:creationId xmlns:a16="http://schemas.microsoft.com/office/drawing/2014/main" id="{CEC2D9FC-9E99-0145-88D9-1AC2FCFBE12A}"/>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21719" y="7481531"/>
            <a:ext cx="904642" cy="464383"/>
          </a:xfrm>
          <a:prstGeom prst="rect">
            <a:avLst/>
          </a:prstGeom>
        </p:spPr>
      </p:pic>
    </p:spTree>
    <p:extLst>
      <p:ext uri="{BB962C8B-B14F-4D97-AF65-F5344CB8AC3E}">
        <p14:creationId xmlns:p14="http://schemas.microsoft.com/office/powerpoint/2010/main" val="35661863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tx1"/>
        </a:solidFill>
        <a:effectLst/>
      </p:bgPr>
    </p:bg>
    <p:spTree>
      <p:nvGrpSpPr>
        <p:cNvPr id="1" name=""/>
        <p:cNvGrpSpPr/>
        <p:nvPr/>
      </p:nvGrpSpPr>
      <p:grpSpPr>
        <a:xfrm>
          <a:off x="0" y="0"/>
          <a:ext cx="0" cy="0"/>
          <a:chOff x="0" y="0"/>
          <a:chExt cx="0" cy="0"/>
        </a:xfrm>
      </p:grpSpPr>
      <p:sp>
        <p:nvSpPr>
          <p:cNvPr id="2" name="Light blue rectangle">
            <a:extLst>
              <a:ext uri="{FF2B5EF4-FFF2-40B4-BE49-F238E27FC236}">
                <a16:creationId xmlns:a16="http://schemas.microsoft.com/office/drawing/2014/main" id="{F9D21459-B1FA-7A44-96B1-D53A26DF0E83}"/>
              </a:ext>
              <a:ext uri="{C183D7F6-B498-43B3-948B-1728B52AA6E4}">
                <adec:decorative xmlns="" xmlns:adec="http://schemas.microsoft.com/office/drawing/2017/decorative" val="1"/>
              </a:ext>
            </a:extLst>
          </p:cNvPr>
          <p:cNvSpPr/>
          <p:nvPr userDrawn="1"/>
        </p:nvSpPr>
        <p:spPr>
          <a:xfrm>
            <a:off x="0" y="0"/>
            <a:ext cx="7315200" cy="8229600"/>
          </a:xfrm>
          <a:prstGeom prst="rect">
            <a:avLst/>
          </a:prstGeom>
          <a:solidFill>
            <a:schemeClr val="accent1">
              <a:lumMod val="10000"/>
              <a:lumOff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dirty="0"/>
          </a:p>
        </p:txBody>
      </p:sp>
      <p:sp>
        <p:nvSpPr>
          <p:cNvPr id="7" name="Title">
            <a:extLst>
              <a:ext uri="{FF2B5EF4-FFF2-40B4-BE49-F238E27FC236}">
                <a16:creationId xmlns:a16="http://schemas.microsoft.com/office/drawing/2014/main" id="{2A46B3EE-78AF-A24C-AD45-213C2A6FE408}"/>
              </a:ext>
            </a:extLst>
          </p:cNvPr>
          <p:cNvSpPr>
            <a:spLocks noGrp="1"/>
          </p:cNvSpPr>
          <p:nvPr>
            <p:ph type="title" hasCustomPrompt="1"/>
          </p:nvPr>
        </p:nvSpPr>
        <p:spPr>
          <a:xfrm>
            <a:off x="1208678" y="3782401"/>
            <a:ext cx="5482411" cy="664797"/>
          </a:xfrm>
        </p:spPr>
        <p:txBody>
          <a:bodyPr wrap="square" anchor="ctr" anchorCtr="0">
            <a:spAutoFit/>
          </a:bodyPr>
          <a:lstStyle>
            <a:lvl1pPr>
              <a:defRPr sz="4800">
                <a:solidFill>
                  <a:schemeClr val="bg1"/>
                </a:solidFill>
              </a:defRPr>
            </a:lvl1pPr>
          </a:lstStyle>
          <a:p>
            <a:r>
              <a:rPr lang="en-US" dirty="0"/>
              <a:t>Summary slide</a:t>
            </a:r>
          </a:p>
        </p:txBody>
      </p:sp>
      <p:sp>
        <p:nvSpPr>
          <p:cNvPr id="8" name="Text">
            <a:extLst>
              <a:ext uri="{FF2B5EF4-FFF2-40B4-BE49-F238E27FC236}">
                <a16:creationId xmlns:a16="http://schemas.microsoft.com/office/drawing/2014/main" id="{44DFCF8F-4FA4-A24B-9F1C-81CCDCD5D678}"/>
              </a:ext>
            </a:extLst>
          </p:cNvPr>
          <p:cNvSpPr>
            <a:spLocks noGrp="1"/>
          </p:cNvSpPr>
          <p:nvPr>
            <p:ph type="body" sz="quarter" idx="12" hasCustomPrompt="1"/>
          </p:nvPr>
        </p:nvSpPr>
        <p:spPr>
          <a:xfrm>
            <a:off x="7939315" y="3453081"/>
            <a:ext cx="5482407" cy="1323439"/>
          </a:xfrm>
        </p:spPr>
        <p:txBody>
          <a:bodyPr lIns="0" anchor="ctr" anchorCtr="0">
            <a:spAutoFit/>
          </a:bodyPr>
          <a:lstStyle>
            <a:lvl1pPr marL="0" marR="0" indent="0" algn="l" defTabSz="1097253" rtl="0" eaLnBrk="1" fontAlgn="ctr" latinLnBrk="0" hangingPunct="1">
              <a:lnSpc>
                <a:spcPct val="100000"/>
              </a:lnSpc>
              <a:spcBef>
                <a:spcPts val="1200"/>
              </a:spcBef>
              <a:spcAft>
                <a:spcPts val="0"/>
              </a:spcAft>
              <a:buClrTx/>
              <a:buSzTx/>
              <a:buFontTx/>
              <a:buNone/>
              <a:tabLst/>
              <a:defRPr sz="2200">
                <a:solidFill>
                  <a:schemeClr val="bg1"/>
                </a:solidFill>
              </a:defRPr>
            </a:lvl1pPr>
            <a:lvl2pPr algn="ctr">
              <a:defRPr/>
            </a:lvl2pPr>
            <a:lvl3pPr algn="ctr">
              <a:defRPr/>
            </a:lvl3pPr>
            <a:lvl4pPr algn="ctr">
              <a:defRPr/>
            </a:lvl4pPr>
            <a:lvl5pPr algn="ctr">
              <a:defRPr/>
            </a:lvl5pPr>
          </a:lstStyle>
          <a:p>
            <a:pPr lvl="0"/>
            <a:r>
              <a:rPr lang="en-US" dirty="0"/>
              <a:t>List item 1</a:t>
            </a:r>
          </a:p>
          <a:p>
            <a:pPr lvl="0"/>
            <a:r>
              <a:rPr lang="en-US" dirty="0"/>
              <a:t>List item 2</a:t>
            </a:r>
          </a:p>
          <a:p>
            <a:pPr lvl="0"/>
            <a:r>
              <a:rPr lang="en-US" dirty="0"/>
              <a:t>List item 3 …</a:t>
            </a:r>
          </a:p>
        </p:txBody>
      </p:sp>
      <p:pic>
        <p:nvPicPr>
          <p:cNvPr id="13" name="Logo">
            <a:extLst>
              <a:ext uri="{FF2B5EF4-FFF2-40B4-BE49-F238E27FC236}">
                <a16:creationId xmlns:a16="http://schemas.microsoft.com/office/drawing/2014/main" id="{8C82C055-D802-8846-8B7E-AC116F79D5A8}"/>
              </a:ext>
              <a:ext uri="{C183D7F6-B498-43B3-948B-1728B52AA6E4}">
                <adec:decorative xmlns=""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21722" y="7481531"/>
            <a:ext cx="904642" cy="464383"/>
          </a:xfrm>
          <a:prstGeom prst="rect">
            <a:avLst/>
          </a:prstGeom>
        </p:spPr>
      </p:pic>
    </p:spTree>
    <p:extLst>
      <p:ext uri="{BB962C8B-B14F-4D97-AF65-F5344CB8AC3E}">
        <p14:creationId xmlns:p14="http://schemas.microsoft.com/office/powerpoint/2010/main" val="211044851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F9D90E9-661D-4165-9555-6E4EF5CEC814}"/>
              </a:ext>
            </a:extLst>
          </p:cNvPr>
          <p:cNvSpPr>
            <a:spLocks noGrp="1"/>
          </p:cNvSpPr>
          <p:nvPr>
            <p:ph type="title"/>
          </p:nvPr>
        </p:nvSpPr>
        <p:spPr/>
        <p:txBody>
          <a:bodyPr/>
          <a:lstStyle/>
          <a:p>
            <a:r>
              <a:rPr lang="en-US" dirty="0"/>
              <a:t>Click to edit Master title style</a:t>
            </a:r>
            <a:endParaRPr lang="en-CA" dirty="0"/>
          </a:p>
        </p:txBody>
      </p:sp>
      <p:sp>
        <p:nvSpPr>
          <p:cNvPr id="3" name="Content">
            <a:extLst>
              <a:ext uri="{FF2B5EF4-FFF2-40B4-BE49-F238E27FC236}">
                <a16:creationId xmlns:a16="http://schemas.microsoft.com/office/drawing/2014/main" id="{7380BB4C-BF69-4CCD-BC64-B403843DF636}"/>
              </a:ext>
            </a:extLst>
          </p:cNvPr>
          <p:cNvSpPr>
            <a:spLocks noGrp="1"/>
          </p:cNvSpPr>
          <p:nvPr>
            <p:ph idx="1"/>
          </p:nvPr>
        </p:nvSpPr>
        <p:spPr>
          <a:xfrm>
            <a:off x="914400" y="2057400"/>
            <a:ext cx="12801600" cy="4572000"/>
          </a:xfrm>
        </p:spPr>
        <p:txBody>
          <a:bodyPr/>
          <a:lstStyle>
            <a:lvl1pPr>
              <a:defRPr/>
            </a:lvl1pPr>
            <a:lvl2pPr marL="457189" indent="-228594" fontAlgn="ctr">
              <a:buSzPct val="65000"/>
              <a:buFont typeface="Lucida Grande"/>
              <a:buChar char="●"/>
              <a:defRPr/>
            </a:lvl2pPr>
            <a:lvl3pPr>
              <a:buSzPct val="65000"/>
              <a:defRPr/>
            </a:lvl3pPr>
            <a:lvl4pPr>
              <a:buSzPct val="75000"/>
              <a:defRPr/>
            </a:lvl4pPr>
            <a:lvl5pPr>
              <a:buSzPct val="7500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Slide Number">
            <a:extLst>
              <a:ext uri="{FF2B5EF4-FFF2-40B4-BE49-F238E27FC236}">
                <a16:creationId xmlns:a16="http://schemas.microsoft.com/office/drawing/2014/main" id="{FB50DE91-45EA-6323-43F5-AA6025D1EB61}"/>
              </a:ext>
            </a:extLst>
          </p:cNvPr>
          <p:cNvSpPr>
            <a:spLocks noGrp="1"/>
          </p:cNvSpPr>
          <p:nvPr>
            <p:ph type="sldNum" sz="quarter" idx="4"/>
          </p:nvPr>
        </p:nvSpPr>
        <p:spPr>
          <a:xfrm>
            <a:off x="914400" y="7669385"/>
            <a:ext cx="228600" cy="228600"/>
          </a:xfrm>
          <a:prstGeom prst="rect">
            <a:avLst/>
          </a:prstGeom>
        </p:spPr>
        <p:txBody>
          <a:bodyPr vert="horz" wrap="none" lIns="0" tIns="0" rIns="0" bIns="0" rtlCol="0" anchor="ctr" anchorCtr="0"/>
          <a:lstStyle>
            <a:lvl1pPr algn="l">
              <a:defRPr sz="1200">
                <a:solidFill>
                  <a:schemeClr val="tx1"/>
                </a:solidFill>
              </a:defRPr>
            </a:lvl1pPr>
          </a:lstStyle>
          <a:p>
            <a:fld id="{2F654CB2-A295-A141-97CC-AE8F9784DE92}" type="slidenum">
              <a:rPr lang="en-CA" smtClean="0"/>
              <a:pPr/>
              <a:t>‹#›</a:t>
            </a:fld>
            <a:endParaRPr lang="en-CA" dirty="0"/>
          </a:p>
        </p:txBody>
      </p:sp>
      <p:sp>
        <p:nvSpPr>
          <p:cNvPr id="9" name="Footer">
            <a:extLst>
              <a:ext uri="{FF2B5EF4-FFF2-40B4-BE49-F238E27FC236}">
                <a16:creationId xmlns:a16="http://schemas.microsoft.com/office/drawing/2014/main" id="{69F16783-2616-5075-A5B3-DF81F364ACEB}"/>
              </a:ext>
            </a:extLst>
          </p:cNvPr>
          <p:cNvSpPr>
            <a:spLocks noGrp="1"/>
          </p:cNvSpPr>
          <p:nvPr>
            <p:ph type="ftr" sz="quarter" idx="3"/>
          </p:nvPr>
        </p:nvSpPr>
        <p:spPr>
          <a:xfrm>
            <a:off x="1236150" y="7669385"/>
            <a:ext cx="10972800" cy="228600"/>
          </a:xfrm>
          <a:prstGeom prst="rect">
            <a:avLst/>
          </a:prstGeom>
        </p:spPr>
        <p:txBody>
          <a:bodyPr vert="horz" wrap="none" lIns="0" tIns="0" rIns="0" bIns="0" rtlCol="0" anchor="ctr" anchorCtr="0"/>
          <a:lstStyle>
            <a:lvl1pPr algn="l">
              <a:defRPr sz="1200">
                <a:solidFill>
                  <a:schemeClr val="tx1"/>
                </a:solidFill>
              </a:defRPr>
            </a:lvl1pPr>
          </a:lstStyle>
          <a:p>
            <a:r>
              <a:rPr lang="en-CA" dirty="0"/>
              <a:t>Presentation title – Date</a:t>
            </a:r>
          </a:p>
        </p:txBody>
      </p:sp>
    </p:spTree>
    <p:extLst>
      <p:ext uri="{BB962C8B-B14F-4D97-AF65-F5344CB8AC3E}">
        <p14:creationId xmlns:p14="http://schemas.microsoft.com/office/powerpoint/2010/main" val="1803401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2 column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3D0EB60-B8F4-4ECF-BBBC-195621A64431}"/>
              </a:ext>
            </a:extLst>
          </p:cNvPr>
          <p:cNvSpPr>
            <a:spLocks noGrp="1"/>
          </p:cNvSpPr>
          <p:nvPr>
            <p:ph type="title"/>
          </p:nvPr>
        </p:nvSpPr>
        <p:spPr/>
        <p:txBody>
          <a:bodyPr/>
          <a:lstStyle/>
          <a:p>
            <a:r>
              <a:rPr lang="en-US" dirty="0"/>
              <a:t>Click to edit Master title style</a:t>
            </a:r>
            <a:endParaRPr lang="en-CA" dirty="0"/>
          </a:p>
        </p:txBody>
      </p:sp>
      <p:sp>
        <p:nvSpPr>
          <p:cNvPr id="3" name="Content 1">
            <a:extLst>
              <a:ext uri="{FF2B5EF4-FFF2-40B4-BE49-F238E27FC236}">
                <a16:creationId xmlns:a16="http://schemas.microsoft.com/office/drawing/2014/main" id="{089882A7-54AA-4490-A359-69302FB2F93D}"/>
              </a:ext>
            </a:extLst>
          </p:cNvPr>
          <p:cNvSpPr>
            <a:spLocks noGrp="1"/>
          </p:cNvSpPr>
          <p:nvPr>
            <p:ph sz="half" idx="1"/>
          </p:nvPr>
        </p:nvSpPr>
        <p:spPr>
          <a:xfrm>
            <a:off x="914400" y="2057400"/>
            <a:ext cx="5943600" cy="4572000"/>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2">
            <a:extLst>
              <a:ext uri="{FF2B5EF4-FFF2-40B4-BE49-F238E27FC236}">
                <a16:creationId xmlns:a16="http://schemas.microsoft.com/office/drawing/2014/main" id="{ADF7BE24-F986-4DFF-BBF6-0EB0E66E2319}"/>
              </a:ext>
            </a:extLst>
          </p:cNvPr>
          <p:cNvSpPr>
            <a:spLocks noGrp="1"/>
          </p:cNvSpPr>
          <p:nvPr>
            <p:ph sz="half" idx="2"/>
          </p:nvPr>
        </p:nvSpPr>
        <p:spPr>
          <a:xfrm>
            <a:off x="7772400" y="2057400"/>
            <a:ext cx="5943600" cy="457200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1" name="Slide Number ">
            <a:extLst>
              <a:ext uri="{FF2B5EF4-FFF2-40B4-BE49-F238E27FC236}">
                <a16:creationId xmlns:a16="http://schemas.microsoft.com/office/drawing/2014/main" id="{55883DD2-A98D-E1D1-0622-51502A866BB7}"/>
              </a:ext>
            </a:extLst>
          </p:cNvPr>
          <p:cNvSpPr>
            <a:spLocks noGrp="1"/>
          </p:cNvSpPr>
          <p:nvPr>
            <p:ph type="sldNum" sz="quarter" idx="4"/>
          </p:nvPr>
        </p:nvSpPr>
        <p:spPr>
          <a:xfrm>
            <a:off x="914400" y="7669385"/>
            <a:ext cx="228600" cy="228600"/>
          </a:xfrm>
          <a:prstGeom prst="rect">
            <a:avLst/>
          </a:prstGeom>
        </p:spPr>
        <p:txBody>
          <a:bodyPr vert="horz" wrap="none" lIns="0" tIns="0" rIns="0" bIns="0" rtlCol="0" anchor="ctr" anchorCtr="0"/>
          <a:lstStyle>
            <a:lvl1pPr algn="l">
              <a:defRPr sz="1200">
                <a:solidFill>
                  <a:schemeClr val="tx1"/>
                </a:solidFill>
              </a:defRPr>
            </a:lvl1pPr>
          </a:lstStyle>
          <a:p>
            <a:fld id="{2F654CB2-A295-A141-97CC-AE8F9784DE92}" type="slidenum">
              <a:rPr lang="en-CA" smtClean="0"/>
              <a:pPr/>
              <a:t>‹#›</a:t>
            </a:fld>
            <a:endParaRPr lang="en-CA" dirty="0"/>
          </a:p>
        </p:txBody>
      </p:sp>
      <p:sp>
        <p:nvSpPr>
          <p:cNvPr id="10" name="Footer">
            <a:extLst>
              <a:ext uri="{FF2B5EF4-FFF2-40B4-BE49-F238E27FC236}">
                <a16:creationId xmlns:a16="http://schemas.microsoft.com/office/drawing/2014/main" id="{2EA9B7F7-E799-0E07-C9F1-573B14416F25}"/>
              </a:ext>
            </a:extLst>
          </p:cNvPr>
          <p:cNvSpPr>
            <a:spLocks noGrp="1"/>
          </p:cNvSpPr>
          <p:nvPr>
            <p:ph type="ftr" sz="quarter" idx="3"/>
          </p:nvPr>
        </p:nvSpPr>
        <p:spPr>
          <a:xfrm>
            <a:off x="1236150" y="7669385"/>
            <a:ext cx="10972800" cy="228600"/>
          </a:xfrm>
          <a:prstGeom prst="rect">
            <a:avLst/>
          </a:prstGeom>
        </p:spPr>
        <p:txBody>
          <a:bodyPr vert="horz" wrap="none" lIns="0" tIns="0" rIns="0" bIns="0" rtlCol="0" anchor="ctr" anchorCtr="0"/>
          <a:lstStyle>
            <a:lvl1pPr algn="l">
              <a:defRPr sz="1200">
                <a:solidFill>
                  <a:schemeClr val="tx1"/>
                </a:solidFill>
              </a:defRPr>
            </a:lvl1pPr>
          </a:lstStyle>
          <a:p>
            <a:r>
              <a:rPr lang="en-CA" dirty="0"/>
              <a:t>Presentation title – Date</a:t>
            </a:r>
          </a:p>
        </p:txBody>
      </p:sp>
    </p:spTree>
    <p:extLst>
      <p:ext uri="{BB962C8B-B14F-4D97-AF65-F5344CB8AC3E}">
        <p14:creationId xmlns:p14="http://schemas.microsoft.com/office/powerpoint/2010/main" val="19640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column conten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3D0EB60-B8F4-4ECF-BBBC-195621A64431}"/>
              </a:ext>
            </a:extLst>
          </p:cNvPr>
          <p:cNvSpPr>
            <a:spLocks noGrp="1"/>
          </p:cNvSpPr>
          <p:nvPr>
            <p:ph type="title"/>
          </p:nvPr>
        </p:nvSpPr>
        <p:spPr/>
        <p:txBody>
          <a:bodyPr/>
          <a:lstStyle/>
          <a:p>
            <a:r>
              <a:rPr lang="en-US" dirty="0"/>
              <a:t>Click to edit Master title style</a:t>
            </a:r>
            <a:endParaRPr lang="en-CA" dirty="0"/>
          </a:p>
        </p:txBody>
      </p:sp>
      <p:sp>
        <p:nvSpPr>
          <p:cNvPr id="3" name="Content 1">
            <a:extLst>
              <a:ext uri="{FF2B5EF4-FFF2-40B4-BE49-F238E27FC236}">
                <a16:creationId xmlns:a16="http://schemas.microsoft.com/office/drawing/2014/main" id="{089882A7-54AA-4490-A359-69302FB2F93D}"/>
              </a:ext>
            </a:extLst>
          </p:cNvPr>
          <p:cNvSpPr>
            <a:spLocks noGrp="1"/>
          </p:cNvSpPr>
          <p:nvPr>
            <p:ph sz="half" idx="1"/>
          </p:nvPr>
        </p:nvSpPr>
        <p:spPr>
          <a:xfrm>
            <a:off x="914400" y="2057400"/>
            <a:ext cx="3852000" cy="4572000"/>
          </a:xfrm>
        </p:spPr>
        <p:txBody>
          <a:bodyPr>
            <a:noAutofit/>
          </a:bodyPr>
          <a:lstStyle>
            <a:lvl1pPr>
              <a:defRPr sz="2200"/>
            </a:lvl1pPr>
            <a:lvl2pPr>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Content 2">
            <a:extLst>
              <a:ext uri="{FF2B5EF4-FFF2-40B4-BE49-F238E27FC236}">
                <a16:creationId xmlns:a16="http://schemas.microsoft.com/office/drawing/2014/main" id="{F1137EBC-D4FB-9742-A252-2BC6122615E0}"/>
              </a:ext>
            </a:extLst>
          </p:cNvPr>
          <p:cNvSpPr>
            <a:spLocks noGrp="1"/>
          </p:cNvSpPr>
          <p:nvPr>
            <p:ph sz="half" idx="10"/>
          </p:nvPr>
        </p:nvSpPr>
        <p:spPr>
          <a:xfrm>
            <a:off x="5389200" y="2057400"/>
            <a:ext cx="3852000" cy="4572000"/>
          </a:xfrm>
        </p:spPr>
        <p:txBody>
          <a:bodyPr>
            <a:noAutofit/>
          </a:bodyPr>
          <a:lstStyle>
            <a:lvl1pPr>
              <a:defRPr sz="2200"/>
            </a:lvl1pPr>
            <a:lvl2pPr>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Content 3">
            <a:extLst>
              <a:ext uri="{FF2B5EF4-FFF2-40B4-BE49-F238E27FC236}">
                <a16:creationId xmlns:a16="http://schemas.microsoft.com/office/drawing/2014/main" id="{5DA506AF-4525-1147-807F-5A3DA6FD9A05}"/>
              </a:ext>
            </a:extLst>
          </p:cNvPr>
          <p:cNvSpPr>
            <a:spLocks noGrp="1"/>
          </p:cNvSpPr>
          <p:nvPr>
            <p:ph sz="half" idx="11"/>
          </p:nvPr>
        </p:nvSpPr>
        <p:spPr>
          <a:xfrm>
            <a:off x="9864000" y="2057400"/>
            <a:ext cx="3852000" cy="4572000"/>
          </a:xfrm>
        </p:spPr>
        <p:txBody>
          <a:bodyPr>
            <a:noAutofit/>
          </a:bodyPr>
          <a:lstStyle>
            <a:lvl1pPr>
              <a:defRPr sz="2200"/>
            </a:lvl1pPr>
            <a:lvl2pPr>
              <a:defRPr sz="2200"/>
            </a:lvl2pPr>
            <a:lvl3pPr>
              <a:defRPr sz="2200"/>
            </a:lvl3pPr>
            <a:lvl4pPr>
              <a:defRPr sz="2200"/>
            </a:lvl4pPr>
            <a:lvl5pP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Slide Number">
            <a:extLst>
              <a:ext uri="{FF2B5EF4-FFF2-40B4-BE49-F238E27FC236}">
                <a16:creationId xmlns:a16="http://schemas.microsoft.com/office/drawing/2014/main" id="{3F77AC3A-D77B-9379-3555-57618CACBEB8}"/>
              </a:ext>
            </a:extLst>
          </p:cNvPr>
          <p:cNvSpPr>
            <a:spLocks noGrp="1"/>
          </p:cNvSpPr>
          <p:nvPr>
            <p:ph type="sldNum" sz="quarter" idx="4"/>
          </p:nvPr>
        </p:nvSpPr>
        <p:spPr>
          <a:xfrm>
            <a:off x="914400" y="7669385"/>
            <a:ext cx="228600" cy="228600"/>
          </a:xfrm>
          <a:prstGeom prst="rect">
            <a:avLst/>
          </a:prstGeom>
        </p:spPr>
        <p:txBody>
          <a:bodyPr vert="horz" wrap="none" lIns="0" tIns="0" rIns="0" bIns="0" rtlCol="0" anchor="ctr" anchorCtr="0"/>
          <a:lstStyle>
            <a:lvl1pPr algn="l">
              <a:defRPr sz="1200">
                <a:solidFill>
                  <a:schemeClr val="tx1"/>
                </a:solidFill>
              </a:defRPr>
            </a:lvl1pPr>
          </a:lstStyle>
          <a:p>
            <a:fld id="{2F654CB2-A295-A141-97CC-AE8F9784DE92}" type="slidenum">
              <a:rPr lang="en-CA" smtClean="0"/>
              <a:pPr/>
              <a:t>‹#›</a:t>
            </a:fld>
            <a:endParaRPr lang="en-CA" dirty="0"/>
          </a:p>
        </p:txBody>
      </p:sp>
      <p:sp>
        <p:nvSpPr>
          <p:cNvPr id="11" name="Footer">
            <a:extLst>
              <a:ext uri="{FF2B5EF4-FFF2-40B4-BE49-F238E27FC236}">
                <a16:creationId xmlns:a16="http://schemas.microsoft.com/office/drawing/2014/main" id="{641D56BE-40C0-01FA-496E-EEBA1A5B6980}"/>
              </a:ext>
            </a:extLst>
          </p:cNvPr>
          <p:cNvSpPr>
            <a:spLocks noGrp="1"/>
          </p:cNvSpPr>
          <p:nvPr>
            <p:ph type="ftr" sz="quarter" idx="3"/>
          </p:nvPr>
        </p:nvSpPr>
        <p:spPr>
          <a:xfrm>
            <a:off x="1236150" y="7669385"/>
            <a:ext cx="10972800" cy="228600"/>
          </a:xfrm>
          <a:prstGeom prst="rect">
            <a:avLst/>
          </a:prstGeom>
        </p:spPr>
        <p:txBody>
          <a:bodyPr vert="horz" wrap="none" lIns="0" tIns="0" rIns="0" bIns="0" rtlCol="0" anchor="ctr" anchorCtr="0"/>
          <a:lstStyle>
            <a:lvl1pPr algn="l">
              <a:defRPr sz="1200">
                <a:solidFill>
                  <a:schemeClr val="tx1"/>
                </a:solidFill>
              </a:defRPr>
            </a:lvl1pPr>
          </a:lstStyle>
          <a:p>
            <a:r>
              <a:rPr lang="en-CA" dirty="0"/>
              <a:t>Presentation title – Date</a:t>
            </a:r>
          </a:p>
        </p:txBody>
      </p:sp>
    </p:spTree>
    <p:extLst>
      <p:ext uri="{BB962C8B-B14F-4D97-AF65-F5344CB8AC3E}">
        <p14:creationId xmlns:p14="http://schemas.microsoft.com/office/powerpoint/2010/main" val="264289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description and 2 column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E5B2B470-FFF5-4D35-8F47-27D94C7385BD}"/>
              </a:ext>
            </a:extLst>
          </p:cNvPr>
          <p:cNvSpPr>
            <a:spLocks noGrp="1"/>
          </p:cNvSpPr>
          <p:nvPr>
            <p:ph type="title"/>
          </p:nvPr>
        </p:nvSpPr>
        <p:spPr>
          <a:xfrm>
            <a:off x="914400" y="648000"/>
            <a:ext cx="12801600" cy="609398"/>
          </a:xfrm>
        </p:spPr>
        <p:txBody>
          <a:bodyPr>
            <a:spAutoFit/>
          </a:bodyPr>
          <a:lstStyle>
            <a:lvl1pPr>
              <a:defRPr sz="4400"/>
            </a:lvl1pPr>
          </a:lstStyle>
          <a:p>
            <a:r>
              <a:rPr lang="en-US" dirty="0"/>
              <a:t>Click to edit Master title style</a:t>
            </a:r>
            <a:endParaRPr lang="en-CA" dirty="0"/>
          </a:p>
        </p:txBody>
      </p:sp>
      <p:sp>
        <p:nvSpPr>
          <p:cNvPr id="3" name="Subhead 1">
            <a:extLst>
              <a:ext uri="{FF2B5EF4-FFF2-40B4-BE49-F238E27FC236}">
                <a16:creationId xmlns:a16="http://schemas.microsoft.com/office/drawing/2014/main" id="{1D400D1D-558B-469D-B0E5-135541A6A5A1}"/>
              </a:ext>
            </a:extLst>
          </p:cNvPr>
          <p:cNvSpPr>
            <a:spLocks noGrp="1"/>
          </p:cNvSpPr>
          <p:nvPr>
            <p:ph type="body" idx="1"/>
          </p:nvPr>
        </p:nvSpPr>
        <p:spPr>
          <a:xfrm>
            <a:off x="914400" y="2237605"/>
            <a:ext cx="5943600" cy="276999"/>
          </a:xfrm>
        </p:spPr>
        <p:txBody>
          <a:bodyPr anchor="b">
            <a:spAutoFit/>
          </a:bodyPr>
          <a:lstStyle>
            <a:lvl1pPr marL="0" indent="0">
              <a:buNone/>
              <a:defRPr sz="1800" b="0"/>
            </a:lvl1pPr>
            <a:lvl2pPr marL="548626" indent="0">
              <a:buNone/>
              <a:defRPr sz="2400" b="1"/>
            </a:lvl2pPr>
            <a:lvl3pPr marL="1097253" indent="0">
              <a:buNone/>
              <a:defRPr sz="2160" b="1"/>
            </a:lvl3pPr>
            <a:lvl4pPr marL="1645879" indent="0">
              <a:buNone/>
              <a:defRPr sz="1920" b="1"/>
            </a:lvl4pPr>
            <a:lvl5pPr marL="2194505" indent="0">
              <a:buNone/>
              <a:defRPr sz="1920" b="1"/>
            </a:lvl5pPr>
            <a:lvl6pPr marL="2743131" indent="0">
              <a:buNone/>
              <a:defRPr sz="1920" b="1"/>
            </a:lvl6pPr>
            <a:lvl7pPr marL="3291758" indent="0">
              <a:buNone/>
              <a:defRPr sz="1920" b="1"/>
            </a:lvl7pPr>
            <a:lvl8pPr marL="3840384" indent="0">
              <a:buNone/>
              <a:defRPr sz="1920" b="1"/>
            </a:lvl8pPr>
            <a:lvl9pPr marL="4389010" indent="0">
              <a:buNone/>
              <a:defRPr sz="1920" b="1"/>
            </a:lvl9pPr>
          </a:lstStyle>
          <a:p>
            <a:pPr lvl="0"/>
            <a:r>
              <a:rPr lang="en-US" dirty="0"/>
              <a:t>Edit Master text styles</a:t>
            </a:r>
          </a:p>
        </p:txBody>
      </p:sp>
      <p:sp>
        <p:nvSpPr>
          <p:cNvPr id="4" name="Content 1">
            <a:extLst>
              <a:ext uri="{FF2B5EF4-FFF2-40B4-BE49-F238E27FC236}">
                <a16:creationId xmlns:a16="http://schemas.microsoft.com/office/drawing/2014/main" id="{0FE3DA75-C51D-46BB-986F-01C0E2743CF8}"/>
              </a:ext>
            </a:extLst>
          </p:cNvPr>
          <p:cNvSpPr>
            <a:spLocks noGrp="1"/>
          </p:cNvSpPr>
          <p:nvPr>
            <p:ph sz="half" idx="2"/>
          </p:nvPr>
        </p:nvSpPr>
        <p:spPr>
          <a:xfrm>
            <a:off x="914400" y="2743200"/>
            <a:ext cx="5943600" cy="3886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Subhead 2">
            <a:extLst>
              <a:ext uri="{FF2B5EF4-FFF2-40B4-BE49-F238E27FC236}">
                <a16:creationId xmlns:a16="http://schemas.microsoft.com/office/drawing/2014/main" id="{F131658B-D1E5-4AC4-888F-2A307708F792}"/>
              </a:ext>
            </a:extLst>
          </p:cNvPr>
          <p:cNvSpPr>
            <a:spLocks noGrp="1"/>
          </p:cNvSpPr>
          <p:nvPr>
            <p:ph type="body" sz="quarter" idx="3"/>
          </p:nvPr>
        </p:nvSpPr>
        <p:spPr>
          <a:xfrm>
            <a:off x="7772400" y="2237605"/>
            <a:ext cx="5943600" cy="276999"/>
          </a:xfrm>
        </p:spPr>
        <p:txBody>
          <a:bodyPr anchor="b">
            <a:spAutoFit/>
          </a:bodyPr>
          <a:lstStyle>
            <a:lvl1pPr marL="0" indent="0">
              <a:buNone/>
              <a:defRPr sz="1800" b="0"/>
            </a:lvl1pPr>
            <a:lvl2pPr marL="548626" indent="0">
              <a:buNone/>
              <a:defRPr sz="2400" b="1"/>
            </a:lvl2pPr>
            <a:lvl3pPr marL="1097253" indent="0">
              <a:buNone/>
              <a:defRPr sz="2160" b="1"/>
            </a:lvl3pPr>
            <a:lvl4pPr marL="1645879" indent="0">
              <a:buNone/>
              <a:defRPr sz="1920" b="1"/>
            </a:lvl4pPr>
            <a:lvl5pPr marL="2194505" indent="0">
              <a:buNone/>
              <a:defRPr sz="1920" b="1"/>
            </a:lvl5pPr>
            <a:lvl6pPr marL="2743131" indent="0">
              <a:buNone/>
              <a:defRPr sz="1920" b="1"/>
            </a:lvl6pPr>
            <a:lvl7pPr marL="3291758" indent="0">
              <a:buNone/>
              <a:defRPr sz="1920" b="1"/>
            </a:lvl7pPr>
            <a:lvl8pPr marL="3840384" indent="0">
              <a:buNone/>
              <a:defRPr sz="1920" b="1"/>
            </a:lvl8pPr>
            <a:lvl9pPr marL="4389010" indent="0">
              <a:buNone/>
              <a:defRPr sz="1920" b="1"/>
            </a:lvl9pPr>
          </a:lstStyle>
          <a:p>
            <a:pPr lvl="0"/>
            <a:r>
              <a:rPr lang="en-US"/>
              <a:t>Edit Master text styles</a:t>
            </a:r>
          </a:p>
        </p:txBody>
      </p:sp>
      <p:sp>
        <p:nvSpPr>
          <p:cNvPr id="6" name="Content 2">
            <a:extLst>
              <a:ext uri="{FF2B5EF4-FFF2-40B4-BE49-F238E27FC236}">
                <a16:creationId xmlns:a16="http://schemas.microsoft.com/office/drawing/2014/main" id="{9BE4E8C4-793A-4BC2-B466-1D94F3D1B7B0}"/>
              </a:ext>
            </a:extLst>
          </p:cNvPr>
          <p:cNvSpPr>
            <a:spLocks noGrp="1"/>
          </p:cNvSpPr>
          <p:nvPr>
            <p:ph sz="quarter" idx="4"/>
          </p:nvPr>
        </p:nvSpPr>
        <p:spPr>
          <a:xfrm>
            <a:off x="7772400" y="2743200"/>
            <a:ext cx="59436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Slide Number">
            <a:extLst>
              <a:ext uri="{FF2B5EF4-FFF2-40B4-BE49-F238E27FC236}">
                <a16:creationId xmlns:a16="http://schemas.microsoft.com/office/drawing/2014/main" id="{D4B0768E-4EF9-D876-9579-E8D79FAB0C75}"/>
              </a:ext>
            </a:extLst>
          </p:cNvPr>
          <p:cNvSpPr>
            <a:spLocks noGrp="1"/>
          </p:cNvSpPr>
          <p:nvPr>
            <p:ph type="sldNum" sz="quarter" idx="11"/>
          </p:nvPr>
        </p:nvSpPr>
        <p:spPr>
          <a:xfrm>
            <a:off x="914400" y="7669385"/>
            <a:ext cx="228600" cy="228600"/>
          </a:xfrm>
          <a:prstGeom prst="rect">
            <a:avLst/>
          </a:prstGeom>
        </p:spPr>
        <p:txBody>
          <a:bodyPr vert="horz" wrap="none" lIns="0" tIns="0" rIns="0" bIns="0" rtlCol="0" anchor="ctr" anchorCtr="0"/>
          <a:lstStyle>
            <a:lvl1pPr algn="l">
              <a:defRPr sz="1200">
                <a:solidFill>
                  <a:schemeClr val="tx1"/>
                </a:solidFill>
              </a:defRPr>
            </a:lvl1pPr>
          </a:lstStyle>
          <a:p>
            <a:fld id="{2F654CB2-A295-A141-97CC-AE8F9784DE92}" type="slidenum">
              <a:rPr lang="en-CA" smtClean="0"/>
              <a:pPr/>
              <a:t>‹#›</a:t>
            </a:fld>
            <a:endParaRPr lang="en-CA" dirty="0"/>
          </a:p>
        </p:txBody>
      </p:sp>
      <p:sp>
        <p:nvSpPr>
          <p:cNvPr id="11" name="Footer">
            <a:extLst>
              <a:ext uri="{FF2B5EF4-FFF2-40B4-BE49-F238E27FC236}">
                <a16:creationId xmlns:a16="http://schemas.microsoft.com/office/drawing/2014/main" id="{58FFE407-5173-DFC5-A939-43CDA7EBB0A4}"/>
              </a:ext>
            </a:extLst>
          </p:cNvPr>
          <p:cNvSpPr>
            <a:spLocks noGrp="1"/>
          </p:cNvSpPr>
          <p:nvPr>
            <p:ph type="ftr" sz="quarter" idx="10"/>
          </p:nvPr>
        </p:nvSpPr>
        <p:spPr>
          <a:xfrm>
            <a:off x="1236150" y="7669385"/>
            <a:ext cx="10972800" cy="228600"/>
          </a:xfrm>
          <a:prstGeom prst="rect">
            <a:avLst/>
          </a:prstGeom>
        </p:spPr>
        <p:txBody>
          <a:bodyPr vert="horz" wrap="none" lIns="0" tIns="0" rIns="0" bIns="0" rtlCol="0" anchor="ctr" anchorCtr="0"/>
          <a:lstStyle>
            <a:lvl1pPr algn="l">
              <a:defRPr sz="1200">
                <a:solidFill>
                  <a:schemeClr val="tx1"/>
                </a:solidFill>
              </a:defRPr>
            </a:lvl1pPr>
          </a:lstStyle>
          <a:p>
            <a:r>
              <a:rPr lang="en-CA" dirty="0"/>
              <a:t>Presentation title – Date</a:t>
            </a:r>
          </a:p>
        </p:txBody>
      </p:sp>
    </p:spTree>
    <p:extLst>
      <p:ext uri="{BB962C8B-B14F-4D97-AF65-F5344CB8AC3E}">
        <p14:creationId xmlns:p14="http://schemas.microsoft.com/office/powerpoint/2010/main" val="163794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whit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F56B394-DB0E-4B91-9962-E37BA7FFA24A}"/>
              </a:ext>
            </a:extLst>
          </p:cNvPr>
          <p:cNvSpPr>
            <a:spLocks noGrp="1"/>
          </p:cNvSpPr>
          <p:nvPr>
            <p:ph type="title"/>
          </p:nvPr>
        </p:nvSpPr>
        <p:spPr/>
        <p:txBody>
          <a:bodyPr/>
          <a:lstStyle/>
          <a:p>
            <a:r>
              <a:rPr lang="en-US" dirty="0"/>
              <a:t>Click to edit Master title style</a:t>
            </a:r>
            <a:endParaRPr lang="en-CA" dirty="0"/>
          </a:p>
        </p:txBody>
      </p:sp>
      <p:sp>
        <p:nvSpPr>
          <p:cNvPr id="9" name="Slide Number">
            <a:extLst>
              <a:ext uri="{FF2B5EF4-FFF2-40B4-BE49-F238E27FC236}">
                <a16:creationId xmlns:a16="http://schemas.microsoft.com/office/drawing/2014/main" id="{A90D623C-0E14-8CB3-264E-4035153D6F52}"/>
              </a:ext>
            </a:extLst>
          </p:cNvPr>
          <p:cNvSpPr>
            <a:spLocks noGrp="1"/>
          </p:cNvSpPr>
          <p:nvPr>
            <p:ph type="sldNum" sz="quarter" idx="4"/>
          </p:nvPr>
        </p:nvSpPr>
        <p:spPr>
          <a:xfrm>
            <a:off x="914400" y="7669385"/>
            <a:ext cx="228600" cy="228600"/>
          </a:xfrm>
          <a:prstGeom prst="rect">
            <a:avLst/>
          </a:prstGeom>
        </p:spPr>
        <p:txBody>
          <a:bodyPr vert="horz" wrap="none" lIns="0" tIns="0" rIns="0" bIns="0" rtlCol="0" anchor="ctr" anchorCtr="0"/>
          <a:lstStyle>
            <a:lvl1pPr algn="l">
              <a:defRPr sz="1200">
                <a:solidFill>
                  <a:schemeClr val="tx1"/>
                </a:solidFill>
              </a:defRPr>
            </a:lvl1pPr>
          </a:lstStyle>
          <a:p>
            <a:fld id="{2F654CB2-A295-A141-97CC-AE8F9784DE92}" type="slidenum">
              <a:rPr lang="en-CA" smtClean="0"/>
              <a:pPr/>
              <a:t>‹#›</a:t>
            </a:fld>
            <a:endParaRPr lang="en-CA" dirty="0"/>
          </a:p>
        </p:txBody>
      </p:sp>
      <p:sp>
        <p:nvSpPr>
          <p:cNvPr id="8" name="Footer">
            <a:extLst>
              <a:ext uri="{FF2B5EF4-FFF2-40B4-BE49-F238E27FC236}">
                <a16:creationId xmlns:a16="http://schemas.microsoft.com/office/drawing/2014/main" id="{81E8C808-AB5C-9BCA-0702-576532BB2673}"/>
              </a:ext>
            </a:extLst>
          </p:cNvPr>
          <p:cNvSpPr>
            <a:spLocks noGrp="1"/>
          </p:cNvSpPr>
          <p:nvPr>
            <p:ph type="ftr" sz="quarter" idx="3"/>
          </p:nvPr>
        </p:nvSpPr>
        <p:spPr>
          <a:xfrm>
            <a:off x="1236150" y="7669385"/>
            <a:ext cx="10972800" cy="228600"/>
          </a:xfrm>
          <a:prstGeom prst="rect">
            <a:avLst/>
          </a:prstGeom>
        </p:spPr>
        <p:txBody>
          <a:bodyPr vert="horz" wrap="none" lIns="0" tIns="0" rIns="0" bIns="0" rtlCol="0" anchor="ctr" anchorCtr="0"/>
          <a:lstStyle>
            <a:lvl1pPr algn="l">
              <a:defRPr sz="1200">
                <a:solidFill>
                  <a:schemeClr val="tx1"/>
                </a:solidFill>
              </a:defRPr>
            </a:lvl1pPr>
          </a:lstStyle>
          <a:p>
            <a:r>
              <a:rPr lang="en-CA" dirty="0"/>
              <a:t>Presentation title – Date</a:t>
            </a:r>
          </a:p>
        </p:txBody>
      </p:sp>
    </p:spTree>
    <p:extLst>
      <p:ext uri="{BB962C8B-B14F-4D97-AF65-F5344CB8AC3E}">
        <p14:creationId xmlns:p14="http://schemas.microsoft.com/office/powerpoint/2010/main" val="184862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3D52D4E-609A-41E6-9E02-F3EB38769835}"/>
              </a:ext>
            </a:extLst>
          </p:cNvPr>
          <p:cNvSpPr>
            <a:spLocks noGrp="1"/>
          </p:cNvSpPr>
          <p:nvPr userDrawn="1">
            <p:ph type="title"/>
          </p:nvPr>
        </p:nvSpPr>
        <p:spPr>
          <a:xfrm>
            <a:off x="914400" y="648182"/>
            <a:ext cx="12801600" cy="609398"/>
          </a:xfrm>
          <a:prstGeom prst="rect">
            <a:avLst/>
          </a:prstGeom>
        </p:spPr>
        <p:txBody>
          <a:bodyPr vert="horz" wrap="square" lIns="0" tIns="0" rIns="0" bIns="0" rtlCol="0" anchor="t" anchorCtr="0">
            <a:spAutoFit/>
          </a:bodyPr>
          <a:lstStyle/>
          <a:p>
            <a:r>
              <a:rPr lang="en-US" dirty="0"/>
              <a:t>Click to edit Master title style</a:t>
            </a:r>
            <a:endParaRPr lang="en-CA" dirty="0"/>
          </a:p>
        </p:txBody>
      </p:sp>
      <p:sp>
        <p:nvSpPr>
          <p:cNvPr id="3" name="Text">
            <a:extLst>
              <a:ext uri="{FF2B5EF4-FFF2-40B4-BE49-F238E27FC236}">
                <a16:creationId xmlns:a16="http://schemas.microsoft.com/office/drawing/2014/main" id="{38AB9C5B-B1B2-4CDD-AC20-55526EF149A7}"/>
              </a:ext>
            </a:extLst>
          </p:cNvPr>
          <p:cNvSpPr>
            <a:spLocks noGrp="1"/>
          </p:cNvSpPr>
          <p:nvPr userDrawn="1">
            <p:ph type="body" idx="1"/>
          </p:nvPr>
        </p:nvSpPr>
        <p:spPr>
          <a:xfrm>
            <a:off x="914400" y="2057400"/>
            <a:ext cx="12801600"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Slide Number">
            <a:extLst>
              <a:ext uri="{FF2B5EF4-FFF2-40B4-BE49-F238E27FC236}">
                <a16:creationId xmlns:a16="http://schemas.microsoft.com/office/drawing/2014/main" id="{C23562B0-1944-4930-A4AF-A3371E46E68D}"/>
              </a:ext>
            </a:extLst>
          </p:cNvPr>
          <p:cNvSpPr>
            <a:spLocks noGrp="1"/>
          </p:cNvSpPr>
          <p:nvPr>
            <p:ph type="sldNum" sz="quarter" idx="4"/>
          </p:nvPr>
        </p:nvSpPr>
        <p:spPr>
          <a:xfrm>
            <a:off x="914400" y="7669385"/>
            <a:ext cx="228600" cy="228600"/>
          </a:xfrm>
          <a:prstGeom prst="rect">
            <a:avLst/>
          </a:prstGeom>
        </p:spPr>
        <p:txBody>
          <a:bodyPr vert="horz" wrap="none" lIns="0" tIns="0" rIns="0" bIns="0" rtlCol="0" anchor="ctr" anchorCtr="0"/>
          <a:lstStyle>
            <a:lvl1pPr algn="l">
              <a:defRPr sz="1200">
                <a:solidFill>
                  <a:schemeClr val="tx1"/>
                </a:solidFill>
              </a:defRPr>
            </a:lvl1pPr>
          </a:lstStyle>
          <a:p>
            <a:fld id="{2F654CB2-A295-A141-97CC-AE8F9784DE92}" type="slidenum">
              <a:rPr lang="en-CA" smtClean="0"/>
              <a:pPr/>
              <a:t>‹#›</a:t>
            </a:fld>
            <a:endParaRPr lang="en-CA" dirty="0"/>
          </a:p>
        </p:txBody>
      </p:sp>
      <p:sp>
        <p:nvSpPr>
          <p:cNvPr id="5" name="Footer">
            <a:extLst>
              <a:ext uri="{FF2B5EF4-FFF2-40B4-BE49-F238E27FC236}">
                <a16:creationId xmlns:a16="http://schemas.microsoft.com/office/drawing/2014/main" id="{43A797B1-5D2B-40C9-A12D-B32876D05582}"/>
              </a:ext>
            </a:extLst>
          </p:cNvPr>
          <p:cNvSpPr>
            <a:spLocks noGrp="1"/>
          </p:cNvSpPr>
          <p:nvPr>
            <p:ph type="ftr" sz="quarter" idx="3"/>
          </p:nvPr>
        </p:nvSpPr>
        <p:spPr>
          <a:xfrm>
            <a:off x="1236150" y="7669385"/>
            <a:ext cx="10972800" cy="228600"/>
          </a:xfrm>
          <a:prstGeom prst="rect">
            <a:avLst/>
          </a:prstGeom>
        </p:spPr>
        <p:txBody>
          <a:bodyPr vert="horz" wrap="none" lIns="0" tIns="0" rIns="0" bIns="0" rtlCol="0" anchor="ctr" anchorCtr="0"/>
          <a:lstStyle>
            <a:lvl1pPr algn="l">
              <a:defRPr sz="1200">
                <a:solidFill>
                  <a:schemeClr val="tx1"/>
                </a:solidFill>
              </a:defRPr>
            </a:lvl1pPr>
          </a:lstStyle>
          <a:p>
            <a:r>
              <a:rPr lang="en-CA" dirty="0"/>
              <a:t>Presentation title – Date</a:t>
            </a:r>
          </a:p>
        </p:txBody>
      </p:sp>
      <p:pic>
        <p:nvPicPr>
          <p:cNvPr id="14" name="Logo">
            <a:extLst>
              <a:ext uri="{FF2B5EF4-FFF2-40B4-BE49-F238E27FC236}">
                <a16:creationId xmlns:a16="http://schemas.microsoft.com/office/drawing/2014/main" id="{DB99BBCB-176F-B54D-B45B-5B4164C8A1DB}"/>
              </a:ext>
              <a:ext uri="{C183D7F6-B498-43B3-948B-1728B52AA6E4}">
                <adec:decorative xmlns="" xmlns:adec="http://schemas.microsoft.com/office/drawing/2017/decorative" val="1"/>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3421719" y="7481531"/>
            <a:ext cx="904642" cy="464383"/>
          </a:xfrm>
          <a:prstGeom prst="rect">
            <a:avLst/>
          </a:prstGeom>
        </p:spPr>
      </p:pic>
    </p:spTree>
    <p:extLst>
      <p:ext uri="{BB962C8B-B14F-4D97-AF65-F5344CB8AC3E}">
        <p14:creationId xmlns:p14="http://schemas.microsoft.com/office/powerpoint/2010/main" val="753575855"/>
      </p:ext>
    </p:extLst>
  </p:cSld>
  <p:clrMap bg1="lt1" tx1="dk1" bg2="lt2" tx2="dk2" accent1="accent1" accent2="accent2" accent3="accent3" accent4="accent4" accent5="accent5" accent6="accent6" hlink="hlink" folHlink="folHlink"/>
  <p:sldLayoutIdLst>
    <p:sldLayoutId id="2147483709" r:id="rId1"/>
    <p:sldLayoutId id="2147483692" r:id="rId2"/>
    <p:sldLayoutId id="2147483691" r:id="rId3"/>
    <p:sldLayoutId id="2147483702" r:id="rId4"/>
    <p:sldLayoutId id="2147483683" r:id="rId5"/>
    <p:sldLayoutId id="2147483684" r:id="rId6"/>
    <p:sldLayoutId id="2147483708" r:id="rId7"/>
    <p:sldLayoutId id="2147483685" r:id="rId8"/>
    <p:sldLayoutId id="2147483686" r:id="rId9"/>
    <p:sldLayoutId id="2147483710" r:id="rId10"/>
    <p:sldLayoutId id="2147483711" r:id="rId11"/>
    <p:sldLayoutId id="2147483712" r:id="rId12"/>
    <p:sldLayoutId id="2147483713" r:id="rId13"/>
    <p:sldLayoutId id="2147483714" r:id="rId14"/>
    <p:sldLayoutId id="2147483715" r:id="rId15"/>
    <p:sldLayoutId id="2147483716" r:id="rId16"/>
  </p:sldLayoutIdLst>
  <p:hf hdr="0" dt="0"/>
  <p:txStyles>
    <p:titleStyle>
      <a:lvl1pPr algn="l" defTabSz="1097253" rtl="0" eaLnBrk="1" latinLnBrk="0" hangingPunct="1">
        <a:lnSpc>
          <a:spcPct val="90000"/>
        </a:lnSpc>
        <a:spcBef>
          <a:spcPct val="0"/>
        </a:spcBef>
        <a:buNone/>
        <a:defRPr sz="44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1097253" rtl="0" eaLnBrk="1" fontAlgn="ctr" latinLnBrk="0" hangingPunct="1">
        <a:lnSpc>
          <a:spcPct val="100000"/>
        </a:lnSpc>
        <a:spcBef>
          <a:spcPts val="1200"/>
        </a:spcBef>
        <a:buFontTx/>
        <a:buNone/>
        <a:defRPr sz="2400" kern="1200">
          <a:solidFill>
            <a:schemeClr val="tx1"/>
          </a:solidFill>
          <a:latin typeface="+mn-lt"/>
          <a:ea typeface="+mn-ea"/>
          <a:cs typeface="+mn-cs"/>
        </a:defRPr>
      </a:lvl1pPr>
      <a:lvl2pPr marL="457189" indent="-228594" algn="l" defTabSz="1097253" rtl="0" eaLnBrk="1" fontAlgn="ctr" latinLnBrk="0" hangingPunct="1">
        <a:lnSpc>
          <a:spcPct val="100000"/>
        </a:lnSpc>
        <a:spcBef>
          <a:spcPts val="600"/>
        </a:spcBef>
        <a:buSzPct val="65000"/>
        <a:buFont typeface="Lucida Grande"/>
        <a:buChar char="●"/>
        <a:defRPr sz="2400" kern="1200">
          <a:solidFill>
            <a:schemeClr val="tx1"/>
          </a:solidFill>
          <a:latin typeface="+mn-lt"/>
          <a:ea typeface="+mn-ea"/>
          <a:cs typeface="+mn-cs"/>
        </a:defRPr>
      </a:lvl2pPr>
      <a:lvl3pPr marL="914377" indent="-228594" algn="l" defTabSz="1097253" rtl="0" eaLnBrk="1" fontAlgn="ctr" latinLnBrk="0" hangingPunct="1">
        <a:lnSpc>
          <a:spcPct val="100000"/>
        </a:lnSpc>
        <a:spcBef>
          <a:spcPts val="600"/>
        </a:spcBef>
        <a:buSzPct val="65000"/>
        <a:buFont typeface="Arial" panose="020B0604020202020204" pitchFamily="34" charset="0"/>
        <a:buChar char="○"/>
        <a:defRPr sz="2400" kern="1200">
          <a:solidFill>
            <a:schemeClr val="tx1"/>
          </a:solidFill>
          <a:latin typeface="+mn-lt"/>
          <a:ea typeface="+mn-ea"/>
          <a:cs typeface="+mn-cs"/>
        </a:defRPr>
      </a:lvl3pPr>
      <a:lvl4pPr marL="1371566" indent="-228594" algn="l" defTabSz="1097253" rtl="0" eaLnBrk="1" fontAlgn="ctr" latinLnBrk="0" hangingPunct="1">
        <a:lnSpc>
          <a:spcPct val="100000"/>
        </a:lnSpc>
        <a:spcBef>
          <a:spcPts val="600"/>
        </a:spcBef>
        <a:buSzPct val="75000"/>
        <a:buFont typeface="Arial" panose="020B0604020202020204" pitchFamily="34" charset="0"/>
        <a:buChar char="–"/>
        <a:defRPr sz="2400" kern="1200">
          <a:solidFill>
            <a:schemeClr val="tx1"/>
          </a:solidFill>
          <a:latin typeface="+mn-lt"/>
          <a:ea typeface="+mn-ea"/>
          <a:cs typeface="+mn-cs"/>
        </a:defRPr>
      </a:lvl4pPr>
      <a:lvl5pPr marL="1828754" indent="-228594" algn="l" defTabSz="1097253" rtl="0" eaLnBrk="1" fontAlgn="ctr" latinLnBrk="0" hangingPunct="1">
        <a:lnSpc>
          <a:spcPct val="100000"/>
        </a:lnSpc>
        <a:spcBef>
          <a:spcPts val="600"/>
        </a:spcBef>
        <a:buSzPct val="75000"/>
        <a:buFont typeface="Arial" panose="020B0604020202020204" pitchFamily="34" charset="0"/>
        <a:buChar char="–"/>
        <a:defRPr sz="240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468" y="-112481"/>
            <a:ext cx="12579531" cy="5074531"/>
          </a:xfrm>
        </p:spPr>
        <p:txBody>
          <a:bodyPr/>
          <a:lstStyle/>
          <a:p>
            <a:r>
              <a:rPr lang="en-US" sz="5280" b="1" dirty="0"/>
              <a:t/>
            </a:r>
            <a:br>
              <a:rPr lang="en-US" sz="5280" b="1" dirty="0"/>
            </a:br>
            <a:r>
              <a:rPr lang="en-US" sz="5400" b="1" dirty="0" smtClean="0"/>
              <a:t>Update on AWCBC </a:t>
            </a:r>
            <a:r>
              <a:rPr lang="en-US" sz="5400" b="1" dirty="0"/>
              <a:t>Prevention Committee Goal#4:</a:t>
            </a:r>
            <a:r>
              <a:rPr lang="en-US" sz="5200" dirty="0"/>
              <a:t/>
            </a:r>
            <a:br>
              <a:rPr lang="en-US" sz="5200" dirty="0"/>
            </a:br>
            <a:r>
              <a:rPr lang="en-US" sz="5200" dirty="0"/>
              <a:t/>
            </a:r>
            <a:br>
              <a:rPr lang="en-US" sz="5200" dirty="0"/>
            </a:br>
            <a:r>
              <a:rPr lang="en-US" sz="3840" dirty="0"/>
              <a:t>Changing Workplaces: scan and the identification of gaps in prevention efforts - </a:t>
            </a:r>
            <a:r>
              <a:rPr lang="en-US" sz="3840" b="1" dirty="0"/>
              <a:t>trends related to workers</a:t>
            </a:r>
            <a:r>
              <a:rPr lang="en-US" sz="3840" dirty="0"/>
              <a:t> including but not limited to worker engagement, vulnerability, and equity/diversity/inclusion </a:t>
            </a:r>
          </a:p>
        </p:txBody>
      </p:sp>
    </p:spTree>
    <p:extLst>
      <p:ext uri="{BB962C8B-B14F-4D97-AF65-F5344CB8AC3E}">
        <p14:creationId xmlns:p14="http://schemas.microsoft.com/office/powerpoint/2010/main" val="4221134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b="1" dirty="0" smtClean="0"/>
              <a:t>Strengths</a:t>
            </a:r>
            <a:endParaRPr lang="en-US" b="1" dirty="0"/>
          </a:p>
        </p:txBody>
      </p:sp>
      <p:sp>
        <p:nvSpPr>
          <p:cNvPr id="7" name="Content Placeholder 6"/>
          <p:cNvSpPr>
            <a:spLocks noGrp="1"/>
          </p:cNvSpPr>
          <p:nvPr>
            <p:ph sz="half" idx="1"/>
          </p:nvPr>
        </p:nvSpPr>
        <p:spPr>
          <a:xfrm>
            <a:off x="5484771" y="1379702"/>
            <a:ext cx="8905009" cy="4572000"/>
          </a:xfrm>
        </p:spPr>
        <p:txBody>
          <a:bodyPr/>
          <a:lstStyle/>
          <a:p>
            <a:pPr marL="342900" indent="-342900">
              <a:buFont typeface="Arial" panose="020B0604020202020204" pitchFamily="34" charset="0"/>
              <a:buChar char="•"/>
            </a:pPr>
            <a:r>
              <a:rPr lang="en-US" sz="1800" dirty="0" smtClean="0"/>
              <a:t>There has been a</a:t>
            </a:r>
            <a:r>
              <a:rPr lang="en-US" sz="1800" dirty="0" smtClean="0"/>
              <a:t>ttention to specific vulnerabilities in sectors/vulnerable groups</a:t>
            </a:r>
            <a:r>
              <a:rPr lang="en-US" sz="1800" dirty="0" smtClean="0"/>
              <a:t>. We can learn from their experience in outreach, engagement</a:t>
            </a:r>
            <a:r>
              <a:rPr lang="en-US" sz="1800" dirty="0"/>
              <a:t> </a:t>
            </a:r>
            <a:r>
              <a:rPr lang="en-US" sz="1800" dirty="0" smtClean="0"/>
              <a:t>and resource development for example:</a:t>
            </a:r>
          </a:p>
          <a:p>
            <a:pPr marL="800089" lvl="1" indent="-342900">
              <a:buFont typeface="Arial" panose="020B0604020202020204" pitchFamily="34" charset="0"/>
              <a:buChar char="•"/>
            </a:pPr>
            <a:r>
              <a:rPr lang="en-US" sz="1800" dirty="0" smtClean="0"/>
              <a:t>Alberta’s </a:t>
            </a:r>
            <a:r>
              <a:rPr lang="en-US" sz="1800" i="1" dirty="0" smtClean="0"/>
              <a:t>Miyo </a:t>
            </a:r>
            <a:r>
              <a:rPr lang="en-US" sz="1800" i="1" dirty="0"/>
              <a:t>pimatisiwin health and safety tool </a:t>
            </a:r>
            <a:r>
              <a:rPr lang="en-US" sz="1800" i="1" dirty="0" smtClean="0"/>
              <a:t>kit</a:t>
            </a:r>
            <a:r>
              <a:rPr lang="en-US" sz="1800" i="1" dirty="0"/>
              <a:t> </a:t>
            </a:r>
            <a:r>
              <a:rPr lang="en-US" sz="1800" dirty="0" smtClean="0"/>
              <a:t>for indigenous employers and workers and the </a:t>
            </a:r>
            <a:r>
              <a:rPr lang="en-US" sz="1800" i="1" dirty="0"/>
              <a:t>Manitoba Aboriginal Health and Safety Initiative (MAHSI</a:t>
            </a:r>
            <a:r>
              <a:rPr lang="en-US" sz="1800" i="1" dirty="0" smtClean="0"/>
              <a:t>)</a:t>
            </a:r>
            <a:endParaRPr lang="en-US" sz="1800" dirty="0" smtClean="0"/>
          </a:p>
          <a:p>
            <a:pPr marL="800089" lvl="1" indent="-342900">
              <a:buFont typeface="Arial" panose="020B0604020202020204" pitchFamily="34" charset="0"/>
              <a:buChar char="•"/>
            </a:pPr>
            <a:r>
              <a:rPr lang="en-US" sz="1800" dirty="0" smtClean="0"/>
              <a:t>Resources for seasonal agricultural workers developed in BC and Ontario</a:t>
            </a:r>
          </a:p>
          <a:p>
            <a:pPr marL="800089" lvl="1" indent="-342900">
              <a:buFont typeface="Arial" panose="020B0604020202020204" pitchFamily="34" charset="0"/>
              <a:buChar char="•"/>
            </a:pPr>
            <a:r>
              <a:rPr lang="en-US" sz="1800" dirty="0" smtClean="0"/>
              <a:t>Immigration strategy and resources for newcomers developed in Quebec and Ontario</a:t>
            </a:r>
          </a:p>
          <a:p>
            <a:pPr marL="342900" indent="-342900">
              <a:buFont typeface="Arial" panose="020B0604020202020204" pitchFamily="34" charset="0"/>
              <a:buChar char="•"/>
            </a:pPr>
            <a:r>
              <a:rPr lang="en-US" sz="1800" dirty="0" smtClean="0"/>
              <a:t>Concept of vulnerability has good awareness within research community and prevention systems</a:t>
            </a:r>
          </a:p>
          <a:p>
            <a:pPr marL="342900" indent="-342900">
              <a:buFont typeface="Arial" panose="020B0604020202020204" pitchFamily="34" charset="0"/>
              <a:buChar char="•"/>
            </a:pPr>
            <a:r>
              <a:rPr lang="en-US" sz="1800" dirty="0" smtClean="0"/>
              <a:t>Availability of information:</a:t>
            </a:r>
          </a:p>
          <a:p>
            <a:pPr marL="800089" lvl="1" indent="-342900">
              <a:buFont typeface="Arial" panose="020B0604020202020204" pitchFamily="34" charset="0"/>
              <a:buChar char="•"/>
            </a:pPr>
            <a:r>
              <a:rPr lang="en-US" sz="1800" dirty="0" smtClean="0"/>
              <a:t>Lots </a:t>
            </a:r>
            <a:r>
              <a:rPr lang="en-US" sz="1800" dirty="0" smtClean="0"/>
              <a:t>of resources available for young and “new” </a:t>
            </a:r>
            <a:r>
              <a:rPr lang="en-US" sz="1800" dirty="0" smtClean="0"/>
              <a:t>workers </a:t>
            </a:r>
            <a:endParaRPr lang="en-US" sz="1800" dirty="0"/>
          </a:p>
          <a:p>
            <a:pPr marL="800089" lvl="1" indent="-342900">
              <a:buFont typeface="Arial" panose="020B0604020202020204" pitchFamily="34" charset="0"/>
              <a:buChar char="•"/>
            </a:pPr>
            <a:r>
              <a:rPr lang="en-US" sz="1800" dirty="0" smtClean="0"/>
              <a:t>There </a:t>
            </a:r>
            <a:r>
              <a:rPr lang="en-US" sz="1800" dirty="0" smtClean="0"/>
              <a:t>is ongoing </a:t>
            </a:r>
            <a:r>
              <a:rPr lang="en-US" sz="1800" dirty="0"/>
              <a:t>r</a:t>
            </a:r>
            <a:r>
              <a:rPr lang="en-US" sz="1800" dirty="0" smtClean="0"/>
              <a:t>esearch (e.g. IWH study) and resources available </a:t>
            </a:r>
            <a:r>
              <a:rPr lang="en-US" sz="1800" dirty="0" smtClean="0"/>
              <a:t>for </a:t>
            </a:r>
            <a:r>
              <a:rPr lang="en-US" sz="1800" dirty="0" smtClean="0"/>
              <a:t>immigrant populations in provinces</a:t>
            </a:r>
            <a:endParaRPr lang="en-US" sz="1800" dirty="0" smtClean="0"/>
          </a:p>
          <a:p>
            <a:pPr marL="342900" indent="-342900">
              <a:buFont typeface="Arial" panose="020B0604020202020204" pitchFamily="34" charset="0"/>
              <a:buChar char="•"/>
            </a:pPr>
            <a:r>
              <a:rPr lang="en-US" sz="1800" dirty="0" smtClean="0"/>
              <a:t>There have been efforts </a:t>
            </a:r>
            <a:r>
              <a:rPr lang="en-US" sz="1800" dirty="0" smtClean="0"/>
              <a:t>at </a:t>
            </a:r>
            <a:r>
              <a:rPr lang="en-US" sz="1800" dirty="0" smtClean="0"/>
              <a:t>translating OHS support resources </a:t>
            </a:r>
            <a:r>
              <a:rPr lang="en-US" sz="1800" dirty="0" smtClean="0"/>
              <a:t>– </a:t>
            </a:r>
            <a:r>
              <a:rPr lang="en-US" sz="1800" dirty="0" smtClean="0"/>
              <a:t>available </a:t>
            </a:r>
            <a:r>
              <a:rPr lang="en-US" sz="1800" dirty="0" smtClean="0"/>
              <a:t>in languages other than French and English</a:t>
            </a:r>
          </a:p>
          <a:p>
            <a:pPr marL="342900" indent="-342900">
              <a:buFont typeface="Arial" panose="020B0604020202020204" pitchFamily="34" charset="0"/>
              <a:buChar char="•"/>
            </a:pPr>
            <a:r>
              <a:rPr lang="en-US" sz="1800" dirty="0" smtClean="0"/>
              <a:t>A measure of vulnerability (IWH OHS </a:t>
            </a:r>
            <a:r>
              <a:rPr lang="en-US" sz="1800" dirty="0" smtClean="0"/>
              <a:t>Vulnerability </a:t>
            </a:r>
            <a:r>
              <a:rPr lang="en-US" sz="1800" dirty="0" smtClean="0"/>
              <a:t>Measure) exists for employers to identify whether they have vulnerabilities in their workplace that go beyond hazard identification </a:t>
            </a:r>
            <a:endParaRPr lang="en-US" sz="1800"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pic>
        <p:nvPicPr>
          <p:cNvPr id="18" name="Picture 1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2332379"/>
            <a:ext cx="5108028" cy="3405352"/>
          </a:xfrm>
          <a:prstGeom prst="rect">
            <a:avLst/>
          </a:prstGeom>
        </p:spPr>
      </p:pic>
      <p:pic>
        <p:nvPicPr>
          <p:cNvPr id="8" name="Picture 7" descr="Smiley face in blue">
            <a:extLst>
              <a:ext uri="{FF2B5EF4-FFF2-40B4-BE49-F238E27FC236}">
                <a16:creationId xmlns:a16="http://schemas.microsoft.com/office/drawing/2014/main" id="{DEB9C324-B55B-3B40-83AC-658E8F52BA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616930" y="526060"/>
            <a:ext cx="731520" cy="731520"/>
          </a:xfrm>
          <a:prstGeom prst="rect">
            <a:avLst/>
          </a:prstGeom>
          <a:ln>
            <a:noFill/>
          </a:ln>
        </p:spPr>
      </p:pic>
    </p:spTree>
    <p:extLst>
      <p:ext uri="{BB962C8B-B14F-4D97-AF65-F5344CB8AC3E}">
        <p14:creationId xmlns:p14="http://schemas.microsoft.com/office/powerpoint/2010/main" val="2452619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648182"/>
            <a:ext cx="12801600" cy="1218795"/>
          </a:xfrm>
        </p:spPr>
        <p:txBody>
          <a:bodyPr/>
          <a:lstStyle/>
          <a:p>
            <a:r>
              <a:rPr lang="en-US" b="1" dirty="0" smtClean="0"/>
              <a:t>Challenges and </a:t>
            </a:r>
            <a:r>
              <a:rPr lang="en-US" b="1" dirty="0" smtClean="0"/>
              <a:t>Gaps – Key Issues</a:t>
            </a:r>
            <a:br>
              <a:rPr lang="en-US" b="1" dirty="0" smtClean="0"/>
            </a:br>
            <a:endParaRPr lang="en-US" b="1" dirty="0"/>
          </a:p>
        </p:txBody>
      </p:sp>
      <p:sp>
        <p:nvSpPr>
          <p:cNvPr id="9" name="Content Placeholder 8"/>
          <p:cNvSpPr>
            <a:spLocks noGrp="1"/>
          </p:cNvSpPr>
          <p:nvPr>
            <p:ph sz="quarter" idx="1"/>
          </p:nvPr>
        </p:nvSpPr>
        <p:spPr>
          <a:xfrm>
            <a:off x="4000500" y="2619996"/>
            <a:ext cx="9715500" cy="5829300"/>
          </a:xfrm>
        </p:spPr>
        <p:txBody>
          <a:bodyPr/>
          <a:lstStyle/>
          <a:p>
            <a:pPr lvl="1"/>
            <a:r>
              <a:rPr lang="en-US" sz="2000" dirty="0"/>
              <a:t>A</a:t>
            </a:r>
            <a:r>
              <a:rPr lang="en-US" sz="2000" dirty="0" smtClean="0"/>
              <a:t>ccess to health and safety information/resources – while it may be available and in some cases in different languages, vulnerable groups don’t know what they don’t know and employers are not necessarily communicating either</a:t>
            </a:r>
            <a:endParaRPr lang="en-US" sz="2000" dirty="0" smtClean="0"/>
          </a:p>
          <a:p>
            <a:pPr lvl="1"/>
            <a:r>
              <a:rPr lang="en-US" sz="2000" dirty="0" smtClean="0"/>
              <a:t>Even </a:t>
            </a:r>
            <a:r>
              <a:rPr lang="en-US" sz="2000" dirty="0" smtClean="0"/>
              <a:t>if w</a:t>
            </a:r>
            <a:r>
              <a:rPr lang="en-US" sz="2000" dirty="0" smtClean="0"/>
              <a:t>orkers know about their rights and responsibilities they are not </a:t>
            </a:r>
            <a:r>
              <a:rPr lang="en-US" sz="2000" dirty="0" smtClean="0"/>
              <a:t>e</a:t>
            </a:r>
            <a:r>
              <a:rPr lang="en-US" sz="2000" dirty="0" smtClean="0"/>
              <a:t>mpowered to exercise them especially if they are psychologically unsafe environments or afraid of losing their jobs</a:t>
            </a:r>
          </a:p>
          <a:p>
            <a:pPr lvl="1"/>
            <a:r>
              <a:rPr lang="en-US" sz="2000" dirty="0" smtClean="0"/>
              <a:t>The impact of being part of a “vulnerable” group, the stigma associated with that and not being empowered impacts</a:t>
            </a:r>
            <a:r>
              <a:rPr lang="en-US" sz="2000" dirty="0"/>
              <a:t> </a:t>
            </a:r>
            <a:r>
              <a:rPr lang="en-US" sz="2000" dirty="0" smtClean="0"/>
              <a:t>mental health</a:t>
            </a:r>
            <a:r>
              <a:rPr lang="en-US" sz="2000" dirty="0" smtClean="0"/>
              <a:t>, and then the stigma associated with having mental health issues prevents workers from seeking help</a:t>
            </a:r>
          </a:p>
          <a:p>
            <a:pPr lvl="1"/>
            <a:r>
              <a:rPr lang="en-US" sz="2000" dirty="0"/>
              <a:t>Challenge to help employers see that understanding and improving both OHS and strengthening EDI will benefit them </a:t>
            </a:r>
            <a:r>
              <a:rPr lang="en-US" sz="2000" dirty="0" smtClean="0"/>
              <a:t>(e.g.. </a:t>
            </a:r>
            <a:r>
              <a:rPr lang="en-US" sz="2000" dirty="0"/>
              <a:t>reducing risk, improving RTW) rather than seeing it as another burden</a:t>
            </a:r>
          </a:p>
          <a:p>
            <a:pPr lvl="1"/>
            <a:endParaRPr lang="en-US" sz="2000"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4"/>
          </p:nvPr>
        </p:nvSpPr>
        <p:spPr/>
        <p:txBody>
          <a:bodyPr/>
          <a:lstStyle/>
          <a:p>
            <a:fld id="{F1789317-5566-624D-BF77-A54A52B775C6}" type="slidenum">
              <a:rPr lang="en-CA" smtClean="0"/>
              <a:pPr/>
              <a:t>11</a:t>
            </a:fld>
            <a:endParaRPr lang="en-CA"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73621"/>
            <a:ext cx="2758440" cy="4389120"/>
          </a:xfrm>
          <a:prstGeom prst="rect">
            <a:avLst/>
          </a:prstGeom>
          <a:noFill/>
          <a:ln>
            <a:noFill/>
          </a:ln>
        </p:spPr>
      </p:pic>
      <p:sp>
        <p:nvSpPr>
          <p:cNvPr id="6" name="TextBox 5"/>
          <p:cNvSpPr txBox="1"/>
          <p:nvPr/>
        </p:nvSpPr>
        <p:spPr>
          <a:xfrm>
            <a:off x="971203" y="1309711"/>
            <a:ext cx="12718473" cy="830997"/>
          </a:xfrm>
          <a:prstGeom prst="rect">
            <a:avLst/>
          </a:prstGeom>
          <a:solidFill>
            <a:srgbClr val="E5F1F8"/>
          </a:solidFill>
        </p:spPr>
        <p:txBody>
          <a:bodyPr wrap="square" rtlCol="0">
            <a:spAutoFit/>
          </a:bodyPr>
          <a:lstStyle/>
          <a:p>
            <a:r>
              <a:rPr lang="en-US" sz="2400" dirty="0" smtClean="0"/>
              <a:t>Vulnerability is a </a:t>
            </a:r>
            <a:r>
              <a:rPr lang="en-US" sz="2400" dirty="0"/>
              <a:t>complicated topic that impacts a broad </a:t>
            </a:r>
            <a:r>
              <a:rPr lang="en-US" sz="2400" dirty="0" smtClean="0"/>
              <a:t>audience and could branch out into many areas of </a:t>
            </a:r>
            <a:r>
              <a:rPr lang="en-US" sz="2400" dirty="0" smtClean="0"/>
              <a:t>focus</a:t>
            </a:r>
            <a:endParaRPr lang="en-US" sz="2400" dirty="0"/>
          </a:p>
        </p:txBody>
      </p:sp>
    </p:spTree>
    <p:extLst>
      <p:ext uri="{BB962C8B-B14F-4D97-AF65-F5344CB8AC3E}">
        <p14:creationId xmlns:p14="http://schemas.microsoft.com/office/powerpoint/2010/main" val="509044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648182"/>
            <a:ext cx="12801600" cy="1218795"/>
          </a:xfrm>
        </p:spPr>
        <p:txBody>
          <a:bodyPr/>
          <a:lstStyle/>
          <a:p>
            <a:r>
              <a:rPr lang="en-US" b="1" dirty="0" smtClean="0"/>
              <a:t>Challenges and </a:t>
            </a:r>
            <a:r>
              <a:rPr lang="en-US" b="1" dirty="0" smtClean="0"/>
              <a:t>Gaps – Key Issues Cont’d</a:t>
            </a:r>
            <a:br>
              <a:rPr lang="en-US" b="1" dirty="0" smtClean="0"/>
            </a:br>
            <a:endParaRPr lang="en-US" b="1" dirty="0"/>
          </a:p>
        </p:txBody>
      </p:sp>
      <p:sp>
        <p:nvSpPr>
          <p:cNvPr id="9" name="Content Placeholder 8"/>
          <p:cNvSpPr>
            <a:spLocks noGrp="1"/>
          </p:cNvSpPr>
          <p:nvPr>
            <p:ph sz="quarter" idx="1"/>
          </p:nvPr>
        </p:nvSpPr>
        <p:spPr>
          <a:xfrm>
            <a:off x="4000500" y="2266705"/>
            <a:ext cx="9715500" cy="5829300"/>
          </a:xfrm>
        </p:spPr>
        <p:txBody>
          <a:bodyPr/>
          <a:lstStyle/>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4"/>
          </p:nvPr>
        </p:nvSpPr>
        <p:spPr/>
        <p:txBody>
          <a:bodyPr/>
          <a:lstStyle/>
          <a:p>
            <a:fld id="{F1789317-5566-624D-BF77-A54A52B775C6}" type="slidenum">
              <a:rPr lang="en-CA" smtClean="0"/>
              <a:pPr/>
              <a:t>12</a:t>
            </a:fld>
            <a:endParaRPr lang="en-CA"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19237"/>
            <a:ext cx="2758440" cy="4389120"/>
          </a:xfrm>
          <a:prstGeom prst="rect">
            <a:avLst/>
          </a:prstGeom>
          <a:noFill/>
          <a:ln>
            <a:noFill/>
          </a:ln>
        </p:spPr>
      </p:pic>
      <p:sp>
        <p:nvSpPr>
          <p:cNvPr id="6" name="TextBox 5"/>
          <p:cNvSpPr txBox="1"/>
          <p:nvPr/>
        </p:nvSpPr>
        <p:spPr>
          <a:xfrm>
            <a:off x="971203" y="1309711"/>
            <a:ext cx="12718473" cy="830997"/>
          </a:xfrm>
          <a:prstGeom prst="rect">
            <a:avLst/>
          </a:prstGeom>
          <a:solidFill>
            <a:srgbClr val="E5F1F8"/>
          </a:solidFill>
        </p:spPr>
        <p:txBody>
          <a:bodyPr wrap="square" rtlCol="0">
            <a:spAutoFit/>
          </a:bodyPr>
          <a:lstStyle/>
          <a:p>
            <a:r>
              <a:rPr lang="en-US" sz="2400" dirty="0" smtClean="0"/>
              <a:t>Vulnerability is a </a:t>
            </a:r>
            <a:r>
              <a:rPr lang="en-US" sz="2400" dirty="0"/>
              <a:t>complicated topic that impacts a broad </a:t>
            </a:r>
            <a:r>
              <a:rPr lang="en-US" sz="2400" dirty="0" smtClean="0"/>
              <a:t>audience and could branch out into many areas of </a:t>
            </a:r>
            <a:r>
              <a:rPr lang="en-US" sz="2400" dirty="0" smtClean="0"/>
              <a:t>focus</a:t>
            </a:r>
            <a:endParaRPr lang="en-US" sz="2400" dirty="0"/>
          </a:p>
        </p:txBody>
      </p:sp>
      <p:sp>
        <p:nvSpPr>
          <p:cNvPr id="2" name="Rectangle 1"/>
          <p:cNvSpPr/>
          <p:nvPr/>
        </p:nvSpPr>
        <p:spPr>
          <a:xfrm>
            <a:off x="3673187" y="2174880"/>
            <a:ext cx="9517726" cy="5016758"/>
          </a:xfrm>
          <a:prstGeom prst="rect">
            <a:avLst/>
          </a:prstGeom>
        </p:spPr>
        <p:txBody>
          <a:bodyPr wrap="square">
            <a:spAutoFit/>
          </a:bodyPr>
          <a:lstStyle/>
          <a:p>
            <a:pPr marL="457135" lvl="1"/>
            <a:endParaRPr lang="en-US" sz="2000" dirty="0"/>
          </a:p>
          <a:p>
            <a:pPr marL="800035" lvl="1" indent="-342900">
              <a:buFont typeface="Arial" panose="020B0604020202020204" pitchFamily="34" charset="0"/>
              <a:buChar char="•"/>
            </a:pPr>
            <a:r>
              <a:rPr lang="en-US" sz="2000" dirty="0" smtClean="0"/>
              <a:t>With the growing interest in EDI, is “vulnerability</a:t>
            </a:r>
            <a:r>
              <a:rPr lang="en-US" sz="2000" dirty="0"/>
              <a:t>” a term that we should be </a:t>
            </a:r>
            <a:r>
              <a:rPr lang="en-US" sz="2000" dirty="0" smtClean="0"/>
              <a:t>using?</a:t>
            </a:r>
          </a:p>
          <a:p>
            <a:pPr marL="457135" lvl="1"/>
            <a:endParaRPr lang="en-US" sz="2000" dirty="0"/>
          </a:p>
          <a:p>
            <a:pPr marL="800035" lvl="1" indent="-342900">
              <a:buFont typeface="Arial" panose="020B0604020202020204" pitchFamily="34" charset="0"/>
              <a:buChar char="•"/>
            </a:pPr>
            <a:r>
              <a:rPr lang="en-US" sz="2000" dirty="0" smtClean="0"/>
              <a:t>There is a risk </a:t>
            </a:r>
            <a:r>
              <a:rPr lang="en-US" sz="2000" dirty="0"/>
              <a:t>of </a:t>
            </a:r>
            <a:r>
              <a:rPr lang="en-US" sz="2000" dirty="0" smtClean="0"/>
              <a:t>focusing primarily on vulnerable groups as it highlights what may be perceived as a deficit rather than having an increased risk of injury and illness. The challenge is that the identification of inequity and inclusion may be on top of an already be a poor health and safety environment in workplaces.</a:t>
            </a:r>
          </a:p>
          <a:p>
            <a:pPr marL="800035" lvl="1" indent="-342900">
              <a:buFont typeface="Arial" panose="020B0604020202020204" pitchFamily="34" charset="0"/>
              <a:buChar char="•"/>
            </a:pPr>
            <a:endParaRPr lang="en-US" sz="2000" dirty="0"/>
          </a:p>
          <a:p>
            <a:pPr marL="800035" lvl="1" indent="-342900">
              <a:buFont typeface="Arial" panose="020B0604020202020204" pitchFamily="34" charset="0"/>
              <a:buChar char="•"/>
            </a:pPr>
            <a:r>
              <a:rPr lang="en-US" sz="2000" dirty="0" smtClean="0"/>
              <a:t>There seems to be a lack of effectiveness studies on use of support resources </a:t>
            </a:r>
            <a:r>
              <a:rPr lang="en-US" sz="2000" dirty="0"/>
              <a:t>for groups identified as vulnerable </a:t>
            </a:r>
            <a:r>
              <a:rPr lang="en-US" sz="2000" dirty="0" smtClean="0"/>
              <a:t>– this is an emerging trend to look at ways of understanding and the best ways to communicate effectively with “vulnerable” groups</a:t>
            </a:r>
          </a:p>
          <a:p>
            <a:pPr marL="1348675" lvl="2" indent="-342900">
              <a:buFont typeface="Arial" panose="020B0604020202020204" pitchFamily="34" charset="0"/>
              <a:buChar char="•"/>
            </a:pPr>
            <a:r>
              <a:rPr lang="en-US" sz="2000" dirty="0" smtClean="0"/>
              <a:t>E.g. language, accessibility, communication methods like videos etc., working within communities and different types of outreach</a:t>
            </a:r>
            <a:endParaRPr lang="en-US" sz="2000" dirty="0"/>
          </a:p>
        </p:txBody>
      </p:sp>
    </p:spTree>
    <p:extLst>
      <p:ext uri="{BB962C8B-B14F-4D97-AF65-F5344CB8AC3E}">
        <p14:creationId xmlns:p14="http://schemas.microsoft.com/office/powerpoint/2010/main" val="1065052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588053" y="564651"/>
            <a:ext cx="5943600" cy="711487"/>
          </a:xfrm>
        </p:spPr>
        <p:txBody>
          <a:bodyPr/>
          <a:lstStyle/>
          <a:p>
            <a:r>
              <a:rPr lang="en-US" sz="2800" b="1" dirty="0" smtClean="0"/>
              <a:t>One idea to consider</a:t>
            </a:r>
            <a:endParaRPr lang="en-US" sz="2800" b="1" dirty="0"/>
          </a:p>
        </p:txBody>
      </p:sp>
      <p:sp>
        <p:nvSpPr>
          <p:cNvPr id="7" name="Content Placeholder 6"/>
          <p:cNvSpPr>
            <a:spLocks noGrp="1"/>
          </p:cNvSpPr>
          <p:nvPr>
            <p:ph sz="half" idx="2"/>
          </p:nvPr>
        </p:nvSpPr>
        <p:spPr>
          <a:xfrm>
            <a:off x="742554" y="1528484"/>
            <a:ext cx="5943600" cy="6047645"/>
          </a:xfrm>
        </p:spPr>
        <p:txBody>
          <a:bodyPr/>
          <a:lstStyle/>
          <a:p>
            <a:endParaRPr lang="en-US" dirty="0" smtClean="0"/>
          </a:p>
          <a:p>
            <a:pPr marL="411480" indent="-411480">
              <a:buFont typeface="Arial" panose="020B0604020202020204" pitchFamily="34" charset="0"/>
              <a:buChar char="•"/>
            </a:pPr>
            <a:endParaRPr lang="en-US" dirty="0"/>
          </a:p>
        </p:txBody>
      </p:sp>
      <p:sp>
        <p:nvSpPr>
          <p:cNvPr id="8" name="Text Placeholder 7"/>
          <p:cNvSpPr>
            <a:spLocks noGrp="1"/>
          </p:cNvSpPr>
          <p:nvPr>
            <p:ph type="body" sz="quarter" idx="3"/>
          </p:nvPr>
        </p:nvSpPr>
        <p:spPr>
          <a:xfrm>
            <a:off x="7212364" y="564650"/>
            <a:ext cx="5943600" cy="711487"/>
          </a:xfrm>
        </p:spPr>
        <p:txBody>
          <a:bodyPr/>
          <a:lstStyle/>
          <a:p>
            <a:r>
              <a:rPr lang="en-US" sz="2800" b="1" dirty="0" smtClean="0"/>
              <a:t>Threats</a:t>
            </a:r>
            <a:endParaRPr lang="en-US" sz="2800" b="1" dirty="0"/>
          </a:p>
        </p:txBody>
      </p:sp>
      <p:sp>
        <p:nvSpPr>
          <p:cNvPr id="9" name="Content Placeholder 8"/>
          <p:cNvSpPr>
            <a:spLocks noGrp="1"/>
          </p:cNvSpPr>
          <p:nvPr>
            <p:ph sz="quarter" idx="4"/>
          </p:nvPr>
        </p:nvSpPr>
        <p:spPr>
          <a:xfrm>
            <a:off x="7734562" y="1507192"/>
            <a:ext cx="5943600" cy="6047645"/>
          </a:xfrm>
        </p:spPr>
        <p:txBody>
          <a:bodyPr/>
          <a:lstStyle/>
          <a:p>
            <a:pPr marL="411480" indent="-411480">
              <a:buFont typeface="Arial" panose="020B0604020202020204" pitchFamily="34" charset="0"/>
              <a:buChar char="•"/>
            </a:pPr>
            <a:endParaRPr lang="en-US" dirty="0"/>
          </a:p>
          <a:p>
            <a:pPr marL="411480" indent="-411480">
              <a:buFont typeface="Arial" panose="020B0604020202020204" pitchFamily="34" charset="0"/>
              <a:buChar char="•"/>
            </a:pPr>
            <a:endParaRPr lang="en-US" dirty="0"/>
          </a:p>
        </p:txBody>
      </p:sp>
      <p:sp>
        <p:nvSpPr>
          <p:cNvPr id="5" name="Slide Number Placeholder 4"/>
          <p:cNvSpPr>
            <a:spLocks noGrp="1"/>
          </p:cNvSpPr>
          <p:nvPr>
            <p:ph type="sldNum" sz="quarter" idx="4294967295"/>
          </p:nvPr>
        </p:nvSpPr>
        <p:spPr>
          <a:xfrm>
            <a:off x="239636" y="7871329"/>
            <a:ext cx="228600" cy="228600"/>
          </a:xfrm>
        </p:spPr>
        <p:txBody>
          <a:bodyPr/>
          <a:lstStyle/>
          <a:p>
            <a:fld id="{F1789317-5566-624D-BF77-A54A52B775C6}" type="slidenum">
              <a:rPr lang="en-CA" smtClean="0"/>
              <a:pPr/>
              <a:t>13</a:t>
            </a:fld>
            <a:endParaRPr lang="en-CA" dirty="0"/>
          </a:p>
        </p:txBody>
      </p:sp>
      <p:sp>
        <p:nvSpPr>
          <p:cNvPr id="15" name="Rectangle 14"/>
          <p:cNvSpPr/>
          <p:nvPr/>
        </p:nvSpPr>
        <p:spPr>
          <a:xfrm>
            <a:off x="7087674" y="1449649"/>
            <a:ext cx="6992008" cy="5632311"/>
          </a:xfrm>
          <a:prstGeom prst="rect">
            <a:avLst/>
          </a:prstGeom>
        </p:spPr>
        <p:txBody>
          <a:bodyPr wrap="square">
            <a:spAutoFit/>
          </a:bodyPr>
          <a:lstStyle/>
          <a:p>
            <a:pPr marL="342900" indent="-342900">
              <a:buFont typeface="Arial" panose="020B0604020202020204" pitchFamily="34" charset="0"/>
              <a:buChar char="•"/>
            </a:pPr>
            <a:r>
              <a:rPr lang="en-US" sz="2400" dirty="0" smtClean="0"/>
              <a:t>Acknowledgement that </a:t>
            </a:r>
          </a:p>
          <a:p>
            <a:pPr marL="891540" lvl="1" indent="-342900">
              <a:buFont typeface="Arial" panose="020B0604020202020204" pitchFamily="34" charset="0"/>
              <a:buChar char="•"/>
            </a:pPr>
            <a:r>
              <a:rPr lang="en-US" sz="2400" dirty="0" smtClean="0"/>
              <a:t>involving partners outside of prevention system e.g. immigration, may be a challenge if health and safety is not a priority item</a:t>
            </a:r>
            <a:endParaRPr lang="en-US" sz="2400" dirty="0"/>
          </a:p>
          <a:p>
            <a:pPr marL="891540" lvl="1" indent="-342900">
              <a:buFont typeface="Arial" panose="020B0604020202020204" pitchFamily="34" charset="0"/>
              <a:buChar char="•"/>
            </a:pPr>
            <a:r>
              <a:rPr lang="en-US" sz="2400" dirty="0" smtClean="0"/>
              <a:t>certain risk factors cannot be controlled e.g. </a:t>
            </a:r>
            <a:r>
              <a:rPr lang="en-US" sz="2400" dirty="0"/>
              <a:t>p</a:t>
            </a:r>
            <a:r>
              <a:rPr lang="en-US" sz="2400" dirty="0" smtClean="0"/>
              <a:t>revention systems </a:t>
            </a:r>
            <a:r>
              <a:rPr lang="en-US" sz="2400" dirty="0" smtClean="0"/>
              <a:t>will not change:</a:t>
            </a:r>
            <a:endParaRPr lang="en-US" sz="2400" dirty="0"/>
          </a:p>
          <a:p>
            <a:pPr marL="1440180" lvl="2" indent="-342900">
              <a:buFont typeface="Courier New" panose="02070309020205020404" pitchFamily="49" charset="0"/>
              <a:buChar char="o"/>
            </a:pPr>
            <a:r>
              <a:rPr lang="en-US" sz="2400" dirty="0"/>
              <a:t>e</a:t>
            </a:r>
            <a:r>
              <a:rPr lang="en-US" sz="2400" dirty="0" smtClean="0"/>
              <a:t>conomic and social status of vulnerable workers</a:t>
            </a:r>
          </a:p>
          <a:p>
            <a:pPr marL="1440180" lvl="2" indent="-342900">
              <a:buFont typeface="Courier New" panose="02070309020205020404" pitchFamily="49" charset="0"/>
              <a:buChar char="o"/>
            </a:pPr>
            <a:r>
              <a:rPr lang="en-US" sz="2400" dirty="0" smtClean="0"/>
              <a:t>vulnerable </a:t>
            </a:r>
            <a:r>
              <a:rPr lang="en-US" sz="2400" dirty="0"/>
              <a:t>populations especially newcomers, migrant workers and young </a:t>
            </a:r>
            <a:r>
              <a:rPr lang="en-US" sz="2400" dirty="0" smtClean="0"/>
              <a:t>workers working engaging in precarious work</a:t>
            </a:r>
            <a:endParaRPr lang="en-US" sz="2400" dirty="0"/>
          </a:p>
          <a:p>
            <a:pPr marL="342900" indent="-342900">
              <a:buFont typeface="Arial" panose="020B0604020202020204" pitchFamily="34" charset="0"/>
              <a:buChar char="•"/>
            </a:pPr>
            <a:r>
              <a:rPr lang="en-US" sz="2400" dirty="0"/>
              <a:t>Cost of </a:t>
            </a:r>
            <a:r>
              <a:rPr lang="en-US" sz="2400" dirty="0" smtClean="0"/>
              <a:t>outreach and measurement of uptake for products developed by WCBs/AWCBC</a:t>
            </a:r>
            <a:endParaRPr lang="en-US" sz="2400" dirty="0"/>
          </a:p>
        </p:txBody>
      </p:sp>
      <p:sp>
        <p:nvSpPr>
          <p:cNvPr id="10" name="Rectangle 9"/>
          <p:cNvSpPr/>
          <p:nvPr/>
        </p:nvSpPr>
        <p:spPr>
          <a:xfrm>
            <a:off x="468236" y="1640812"/>
            <a:ext cx="6183235" cy="4524315"/>
          </a:xfrm>
          <a:prstGeom prst="rect">
            <a:avLst/>
          </a:prstGeom>
        </p:spPr>
        <p:txBody>
          <a:bodyPr wrap="square">
            <a:spAutoFit/>
          </a:bodyPr>
          <a:lstStyle/>
          <a:p>
            <a:pPr marL="342900" indent="-342900">
              <a:buFont typeface="Arial" panose="020B0604020202020204" pitchFamily="34" charset="0"/>
              <a:buChar char="•"/>
            </a:pPr>
            <a:r>
              <a:rPr lang="en-US" sz="2400" dirty="0" smtClean="0"/>
              <a:t>Design </a:t>
            </a:r>
            <a:r>
              <a:rPr lang="en-US" sz="2400" dirty="0" smtClean="0"/>
              <a:t>supports </a:t>
            </a:r>
            <a:r>
              <a:rPr lang="en-US" sz="2400" dirty="0" smtClean="0"/>
              <a:t>that would help </a:t>
            </a:r>
            <a:r>
              <a:rPr lang="en-US" sz="2400" dirty="0"/>
              <a:t>employers </a:t>
            </a:r>
            <a:r>
              <a:rPr lang="en-US" sz="2400" dirty="0" smtClean="0"/>
              <a:t>to improve </a:t>
            </a:r>
            <a:r>
              <a:rPr lang="en-US" sz="2400" dirty="0"/>
              <a:t>their health and safety by identifying where they have OHS vulnerabilities using a measurement tool and how to apply a lens of equity, diversity and inclusion (ensure minority representation and </a:t>
            </a:r>
            <a:r>
              <a:rPr lang="en-US" sz="2400" dirty="0" smtClean="0"/>
              <a:t>understanding)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a:t>
            </a:r>
            <a:r>
              <a:rPr lang="en-US" sz="2400" dirty="0" smtClean="0"/>
              <a:t>rovide practical advice on what to do if vulnerabilities exist (both OHS and EDI) including building a psychologically safe workplace</a:t>
            </a:r>
            <a:endParaRPr lang="en-US" sz="2400" dirty="0"/>
          </a:p>
        </p:txBody>
      </p:sp>
      <p:cxnSp>
        <p:nvCxnSpPr>
          <p:cNvPr id="12" name="Straight Connector 11"/>
          <p:cNvCxnSpPr/>
          <p:nvPr/>
        </p:nvCxnSpPr>
        <p:spPr>
          <a:xfrm>
            <a:off x="6759035" y="498764"/>
            <a:ext cx="45755" cy="70773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939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E96A1D8-2B5B-1643-9A28-9EBEB54286BD}"/>
              </a:ext>
            </a:extLst>
          </p:cNvPr>
          <p:cNvSpPr>
            <a:spLocks noGrp="1"/>
          </p:cNvSpPr>
          <p:nvPr>
            <p:ph type="title"/>
          </p:nvPr>
        </p:nvSpPr>
        <p:spPr/>
        <p:txBody>
          <a:bodyPr/>
          <a:lstStyle/>
          <a:p>
            <a:r>
              <a:rPr lang="en-US" b="1" dirty="0"/>
              <a:t>Proposed next steps</a:t>
            </a:r>
          </a:p>
        </p:txBody>
      </p:sp>
      <p:cxnSp>
        <p:nvCxnSpPr>
          <p:cNvPr id="31" name="Line 1">
            <a:extLst>
              <a:ext uri="{FF2B5EF4-FFF2-40B4-BE49-F238E27FC236}">
                <a16:creationId xmlns:a16="http://schemas.microsoft.com/office/drawing/2014/main" id="{4465E439-7C1E-2B44-ACC5-F54650E7E606}"/>
              </a:ext>
              <a:ext uri="{C183D7F6-B498-43B3-948B-1728B52AA6E4}">
                <adec:decorative xmlns="" xmlns:adec="http://schemas.microsoft.com/office/drawing/2017/decorative" val="1"/>
              </a:ext>
            </a:extLst>
          </p:cNvPr>
          <p:cNvCxnSpPr>
            <a:cxnSpLocks/>
          </p:cNvCxnSpPr>
          <p:nvPr/>
        </p:nvCxnSpPr>
        <p:spPr>
          <a:xfrm>
            <a:off x="5080437" y="1952567"/>
            <a:ext cx="0" cy="46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Line 2">
            <a:extLst>
              <a:ext uri="{FF2B5EF4-FFF2-40B4-BE49-F238E27FC236}">
                <a16:creationId xmlns:a16="http://schemas.microsoft.com/office/drawing/2014/main" id="{208F2080-1592-AD40-B6F6-5A1CAB202400}"/>
              </a:ext>
              <a:ext uri="{C183D7F6-B498-43B3-948B-1728B52AA6E4}">
                <adec:decorative xmlns="" xmlns:adec="http://schemas.microsoft.com/office/drawing/2017/decorative" val="1"/>
              </a:ext>
            </a:extLst>
          </p:cNvPr>
          <p:cNvCxnSpPr>
            <a:cxnSpLocks/>
          </p:cNvCxnSpPr>
          <p:nvPr/>
        </p:nvCxnSpPr>
        <p:spPr>
          <a:xfrm>
            <a:off x="9335217" y="1952567"/>
            <a:ext cx="0" cy="468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a:extLst>
              <a:ext uri="{FF2B5EF4-FFF2-40B4-BE49-F238E27FC236}">
                <a16:creationId xmlns:a16="http://schemas.microsoft.com/office/drawing/2014/main" id="{1ECCEC20-87C0-0640-AD4E-A55B42F2B3CF}"/>
              </a:ext>
            </a:extLst>
          </p:cNvPr>
          <p:cNvSpPr>
            <a:spLocks noGrp="1"/>
          </p:cNvSpPr>
          <p:nvPr>
            <p:ph type="sldNum" sz="quarter" idx="4"/>
          </p:nvPr>
        </p:nvSpPr>
        <p:spPr/>
        <p:txBody>
          <a:bodyPr/>
          <a:lstStyle/>
          <a:p>
            <a:fld id="{F1789317-5566-624D-BF77-A54A52B775C6}" type="slidenum">
              <a:rPr lang="en-CA" smtClean="0"/>
              <a:pPr/>
              <a:t>14</a:t>
            </a:fld>
            <a:endParaRPr lang="en-CA" dirty="0"/>
          </a:p>
        </p:txBody>
      </p:sp>
      <p:pic>
        <p:nvPicPr>
          <p:cNvPr id="15" name="Picture 14" descr="360 degrees">
            <a:extLst>
              <a:ext uri="{FF2B5EF4-FFF2-40B4-BE49-F238E27FC236}">
                <a16:creationId xmlns:a16="http://schemas.microsoft.com/office/drawing/2014/main" id="{D4659265-062C-8544-B038-FB08362E9C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296078" y="5805456"/>
            <a:ext cx="745435" cy="745435"/>
          </a:xfrm>
          <a:prstGeom prst="rect">
            <a:avLst/>
          </a:prstGeom>
        </p:spPr>
      </p:pic>
      <p:pic>
        <p:nvPicPr>
          <p:cNvPr id="16" name="Picture 15" descr="Magnifying glass">
            <a:extLst>
              <a:ext uri="{FF2B5EF4-FFF2-40B4-BE49-F238E27FC236}">
                <a16:creationId xmlns:a16="http://schemas.microsoft.com/office/drawing/2014/main" id="{BB95B721-752B-6A43-90BC-4FCA55C938E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64762" y="5887132"/>
            <a:ext cx="745435" cy="745435"/>
          </a:xfrm>
          <a:prstGeom prst="rect">
            <a:avLst/>
          </a:prstGeom>
        </p:spPr>
      </p:pic>
      <p:pic>
        <p:nvPicPr>
          <p:cNvPr id="17" name="Picture 16" descr="Target with arrow behind three people">
            <a:extLst>
              <a:ext uri="{FF2B5EF4-FFF2-40B4-BE49-F238E27FC236}">
                <a16:creationId xmlns:a16="http://schemas.microsoft.com/office/drawing/2014/main" id="{CC993F0A-58F3-5349-B7B8-FE146847826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510983" y="5691156"/>
            <a:ext cx="745435" cy="745435"/>
          </a:xfrm>
          <a:prstGeom prst="rect">
            <a:avLst/>
          </a:prstGeom>
        </p:spPr>
      </p:pic>
      <p:sp>
        <p:nvSpPr>
          <p:cNvPr id="10" name="TextBox 9"/>
          <p:cNvSpPr txBox="1"/>
          <p:nvPr/>
        </p:nvSpPr>
        <p:spPr>
          <a:xfrm>
            <a:off x="987136" y="2327564"/>
            <a:ext cx="3588358" cy="3339530"/>
          </a:xfrm>
          <a:prstGeom prst="rect">
            <a:avLst/>
          </a:prstGeom>
          <a:noFill/>
        </p:spPr>
        <p:txBody>
          <a:bodyPr wrap="square" rtlCol="0">
            <a:spAutoFit/>
          </a:bodyPr>
          <a:lstStyle/>
          <a:p>
            <a:endParaRPr lang="en-US" dirty="0"/>
          </a:p>
        </p:txBody>
      </p:sp>
      <p:sp>
        <p:nvSpPr>
          <p:cNvPr id="11" name="TextBox 10"/>
          <p:cNvSpPr txBox="1"/>
          <p:nvPr/>
        </p:nvSpPr>
        <p:spPr>
          <a:xfrm>
            <a:off x="888770" y="1924326"/>
            <a:ext cx="3588358" cy="5410712"/>
          </a:xfrm>
          <a:prstGeom prst="rect">
            <a:avLst/>
          </a:prstGeom>
          <a:noFill/>
        </p:spPr>
        <p:txBody>
          <a:bodyPr wrap="square" rtlCol="0">
            <a:spAutoFit/>
          </a:bodyPr>
          <a:lstStyle/>
          <a:p>
            <a:pPr marL="342900" indent="-342900">
              <a:buFont typeface="Arial" panose="020B0604020202020204" pitchFamily="34" charset="0"/>
              <a:buChar char="•"/>
            </a:pPr>
            <a:r>
              <a:rPr lang="en-US" dirty="0" smtClean="0"/>
              <a:t>Continue to develop draft report and review with PEI/Quebec</a:t>
            </a:r>
          </a:p>
          <a:p>
            <a:pPr marL="891540" lvl="1" indent="-342900">
              <a:buFont typeface="Arial" panose="020B0604020202020204" pitchFamily="34" charset="0"/>
              <a:buChar char="•"/>
            </a:pPr>
            <a:r>
              <a:rPr lang="en-US" dirty="0"/>
              <a:t>What’s missing?</a:t>
            </a:r>
          </a:p>
          <a:p>
            <a:pPr marL="891540" lvl="1" indent="-342900">
              <a:buFont typeface="Arial" panose="020B0604020202020204" pitchFamily="34" charset="0"/>
              <a:buChar char="•"/>
            </a:pPr>
            <a:r>
              <a:rPr lang="en-US" dirty="0"/>
              <a:t>Does it need further work?</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Discuss options for finalizing report e.g. contributor recognition, sharing report beyond committee</a:t>
            </a: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Finalize draft report</a:t>
            </a:r>
          </a:p>
          <a:p>
            <a:endParaRPr lang="en-US" dirty="0"/>
          </a:p>
          <a:p>
            <a:endParaRPr lang="en-US" dirty="0"/>
          </a:p>
        </p:txBody>
      </p:sp>
      <p:sp>
        <p:nvSpPr>
          <p:cNvPr id="14" name="TextBox 13"/>
          <p:cNvSpPr txBox="1"/>
          <p:nvPr/>
        </p:nvSpPr>
        <p:spPr>
          <a:xfrm>
            <a:off x="5579273" y="1952567"/>
            <a:ext cx="3588358" cy="3416320"/>
          </a:xfrm>
          <a:prstGeom prst="rect">
            <a:avLst/>
          </a:prstGeom>
          <a:noFill/>
        </p:spPr>
        <p:txBody>
          <a:bodyPr wrap="square" rtlCol="0">
            <a:spAutoFit/>
          </a:bodyPr>
          <a:lstStyle/>
          <a:p>
            <a:pPr marL="342900" indent="-342900">
              <a:buFont typeface="Arial" panose="020B0604020202020204" pitchFamily="34" charset="0"/>
              <a:buChar char="•"/>
            </a:pPr>
            <a:r>
              <a:rPr lang="en-US" dirty="0"/>
              <a:t>Share </a:t>
            </a:r>
            <a:r>
              <a:rPr lang="en-US" dirty="0" smtClean="0"/>
              <a:t>draft report </a:t>
            </a:r>
            <a:r>
              <a:rPr lang="en-US" dirty="0"/>
              <a:t>with interviewees for feedback</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Committee to review report and </a:t>
            </a:r>
            <a:r>
              <a:rPr lang="en-US" dirty="0" smtClean="0"/>
              <a:t>provide feedback</a:t>
            </a:r>
            <a:endParaRPr lang="en-US" dirty="0" smtClean="0"/>
          </a:p>
          <a:p>
            <a:endParaRPr lang="en-US" dirty="0" smtClean="0"/>
          </a:p>
          <a:p>
            <a:endParaRPr lang="en-US" dirty="0"/>
          </a:p>
          <a:p>
            <a:endParaRPr lang="en-US" dirty="0"/>
          </a:p>
        </p:txBody>
      </p:sp>
      <p:sp>
        <p:nvSpPr>
          <p:cNvPr id="18" name="TextBox 17"/>
          <p:cNvSpPr txBox="1"/>
          <p:nvPr/>
        </p:nvSpPr>
        <p:spPr>
          <a:xfrm>
            <a:off x="10001639" y="1924325"/>
            <a:ext cx="3588358" cy="5078313"/>
          </a:xfrm>
          <a:prstGeom prst="rect">
            <a:avLst/>
          </a:prstGeom>
          <a:noFill/>
        </p:spPr>
        <p:txBody>
          <a:bodyPr wrap="square" rtlCol="0">
            <a:spAutoFit/>
          </a:bodyPr>
          <a:lstStyle/>
          <a:p>
            <a:r>
              <a:rPr lang="en-US" dirty="0" smtClean="0"/>
              <a:t>Consider:</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Whether </a:t>
            </a:r>
            <a:r>
              <a:rPr lang="en-US" dirty="0"/>
              <a:t>the final report should focus on one or two key themes?</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Is there an opportunity for national focus? </a:t>
            </a: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How can </a:t>
            </a:r>
            <a:r>
              <a:rPr lang="en-US" dirty="0" smtClean="0"/>
              <a:t>this </a:t>
            </a:r>
            <a:r>
              <a:rPr lang="en-US" dirty="0" smtClean="0"/>
              <a:t>report support each province</a:t>
            </a:r>
            <a:r>
              <a:rPr lang="en-US" dirty="0" smtClean="0"/>
              <a:t> with their current vulnerability work?</a:t>
            </a:r>
            <a:endParaRPr lang="en-US" dirty="0" smtClean="0"/>
          </a:p>
          <a:p>
            <a:endParaRPr lang="en-US" dirty="0"/>
          </a:p>
          <a:p>
            <a:endParaRPr lang="en-US" dirty="0"/>
          </a:p>
        </p:txBody>
      </p:sp>
    </p:spTree>
    <p:extLst>
      <p:ext uri="{BB962C8B-B14F-4D97-AF65-F5344CB8AC3E}">
        <p14:creationId xmlns:p14="http://schemas.microsoft.com/office/powerpoint/2010/main" val="2757863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1A28-A09C-A64F-B090-7B711159FD7A}"/>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195685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lumMod val="50000"/>
                  </a:schemeClr>
                </a:solidFill>
              </a:rPr>
              <a:t>Updated timeline and activities</a:t>
            </a:r>
            <a:endParaRPr lang="en-US" dirty="0">
              <a:solidFill>
                <a:schemeClr val="tx1">
                  <a:lumMod val="50000"/>
                </a:schemeClr>
              </a:solidFill>
            </a:endParaRPr>
          </a:p>
        </p:txBody>
      </p:sp>
      <p:sp>
        <p:nvSpPr>
          <p:cNvPr id="6" name="Slide Number Placeholder 5"/>
          <p:cNvSpPr>
            <a:spLocks noGrp="1"/>
          </p:cNvSpPr>
          <p:nvPr>
            <p:ph type="sldNum" sz="quarter" idx="4"/>
          </p:nvPr>
        </p:nvSpPr>
        <p:spPr/>
        <p:txBody>
          <a:bodyPr/>
          <a:lstStyle/>
          <a:p>
            <a:fld id="{5C4C9B5F-EC26-5544-9EA5-5140FCBDB226}" type="slidenum">
              <a:rPr lang="en-CA" smtClean="0"/>
              <a:pPr/>
              <a:t>2</a:t>
            </a:fld>
            <a:endParaRPr lang="en-CA"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92377028"/>
              </p:ext>
            </p:extLst>
          </p:nvPr>
        </p:nvGraphicFramePr>
        <p:xfrm>
          <a:off x="1143003" y="1702676"/>
          <a:ext cx="12680203" cy="5662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5158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for information collection</a:t>
            </a:r>
            <a:endParaRPr lang="en-US" dirty="0"/>
          </a:p>
        </p:txBody>
      </p:sp>
    </p:spTree>
    <p:extLst>
      <p:ext uri="{BB962C8B-B14F-4D97-AF65-F5344CB8AC3E}">
        <p14:creationId xmlns:p14="http://schemas.microsoft.com/office/powerpoint/2010/main" val="2160192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Scans</a:t>
            </a:r>
            <a:endParaRPr lang="en-US" dirty="0"/>
          </a:p>
        </p:txBody>
      </p:sp>
      <p:sp>
        <p:nvSpPr>
          <p:cNvPr id="3" name="Content Placeholder 2"/>
          <p:cNvSpPr>
            <a:spLocks noGrp="1"/>
          </p:cNvSpPr>
          <p:nvPr>
            <p:ph idx="1"/>
          </p:nvPr>
        </p:nvSpPr>
        <p:spPr/>
        <p:txBody>
          <a:bodyPr/>
          <a:lstStyle/>
          <a:p>
            <a:r>
              <a:rPr lang="en-US" dirty="0" smtClean="0"/>
              <a:t>Google </a:t>
            </a:r>
            <a:r>
              <a:rPr lang="en-US" dirty="0"/>
              <a:t>Scholar, and PubMed and websites of academic research organizations and international agencies who have published information </a:t>
            </a:r>
            <a:r>
              <a:rPr lang="en-US" dirty="0" smtClean="0"/>
              <a:t>in 2020-2022 on </a:t>
            </a:r>
            <a:r>
              <a:rPr lang="en-US" dirty="0"/>
              <a:t>the topic of worker trends related to vulnerability etc. were </a:t>
            </a:r>
            <a:r>
              <a:rPr lang="en-US" dirty="0" smtClean="0"/>
              <a:t>searched:</a:t>
            </a:r>
          </a:p>
          <a:p>
            <a:pPr marL="548640" indent="-548640">
              <a:buAutoNum type="alphaLcParenR"/>
            </a:pPr>
            <a:r>
              <a:rPr lang="en-US" dirty="0" smtClean="0"/>
              <a:t>current </a:t>
            </a:r>
            <a:r>
              <a:rPr lang="en-US" dirty="0"/>
              <a:t>trends related to “workers” found in peer-reviewed literature </a:t>
            </a:r>
            <a:endParaRPr lang="en-US" dirty="0" smtClean="0"/>
          </a:p>
          <a:p>
            <a:pPr marL="548640" indent="-548640">
              <a:buAutoNum type="alphaLcParenR"/>
            </a:pPr>
            <a:r>
              <a:rPr lang="en-US" dirty="0" smtClean="0"/>
              <a:t>existing </a:t>
            </a:r>
            <a:r>
              <a:rPr lang="en-US" dirty="0"/>
              <a:t>definitions of worker populations especially related to vulnerable populations </a:t>
            </a:r>
          </a:p>
          <a:p>
            <a:pPr marL="548640" indent="-548640">
              <a:buAutoNum type="alphaLcParenR"/>
            </a:pPr>
            <a:r>
              <a:rPr lang="en-US" dirty="0" smtClean="0"/>
              <a:t>existing </a:t>
            </a:r>
            <a:r>
              <a:rPr lang="en-US" dirty="0"/>
              <a:t>frameworks and programs related to the worker experience </a:t>
            </a:r>
            <a:r>
              <a:rPr lang="en-US" dirty="0" smtClean="0"/>
              <a:t>from. </a:t>
            </a:r>
            <a:r>
              <a:rPr lang="en-US" dirty="0"/>
              <a:t>The methodology used in the literature search can be found in the Appendices</a:t>
            </a:r>
            <a:r>
              <a:rPr lang="en-US" dirty="0" smtClean="0"/>
              <a:t>.</a:t>
            </a:r>
          </a:p>
          <a:p>
            <a:pPr marL="548640" indent="-548640">
              <a:buAutoNum type="alphaLcParenR"/>
            </a:pPr>
            <a:r>
              <a:rPr lang="en-US" dirty="0" smtClean="0"/>
              <a:t>Articles published by SMEs </a:t>
            </a:r>
            <a:endParaRPr lang="en-US" dirty="0"/>
          </a:p>
          <a:p>
            <a:r>
              <a:rPr lang="en-US" dirty="0"/>
              <a:t> </a:t>
            </a:r>
          </a:p>
        </p:txBody>
      </p:sp>
      <p:sp>
        <p:nvSpPr>
          <p:cNvPr id="5" name="Slide Number Placeholder 4"/>
          <p:cNvSpPr>
            <a:spLocks noGrp="1"/>
          </p:cNvSpPr>
          <p:nvPr>
            <p:ph type="sldNum" sz="quarter" idx="4"/>
          </p:nvPr>
        </p:nvSpPr>
        <p:spPr/>
        <p:txBody>
          <a:bodyPr/>
          <a:lstStyle/>
          <a:p>
            <a:fld id="{F1789317-5566-624D-BF77-A54A52B775C6}" type="slidenum">
              <a:rPr lang="en-CA" smtClean="0"/>
              <a:pPr/>
              <a:t>4</a:t>
            </a:fld>
            <a:endParaRPr lang="en-CA" dirty="0"/>
          </a:p>
        </p:txBody>
      </p:sp>
    </p:spTree>
    <p:extLst>
      <p:ext uri="{BB962C8B-B14F-4D97-AF65-F5344CB8AC3E}">
        <p14:creationId xmlns:p14="http://schemas.microsoft.com/office/powerpoint/2010/main" val="324421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103F5701-0211-5D40-8DFB-09C8948FEFC0}"/>
              </a:ext>
            </a:extLst>
          </p:cNvPr>
          <p:cNvSpPr txBox="1"/>
          <p:nvPr/>
        </p:nvSpPr>
        <p:spPr>
          <a:xfrm>
            <a:off x="1578218" y="2048121"/>
            <a:ext cx="2497016" cy="2313726"/>
          </a:xfrm>
          <a:prstGeom prst="rect">
            <a:avLst/>
          </a:prstGeom>
          <a:noFill/>
          <a:ln w="28575">
            <a:solidFill>
              <a:schemeClr val="accent3"/>
            </a:solidFill>
          </a:ln>
        </p:spPr>
        <p:txBody>
          <a:bodyPr wrap="square" tIns="251999" bIns="46800" rtlCol="0" anchor="t">
            <a:noAutofit/>
          </a:bodyPr>
          <a:lstStyle/>
          <a:p>
            <a:pPr algn="ctr"/>
            <a:r>
              <a:rPr lang="en-US" sz="2400" dirty="0">
                <a:solidFill>
                  <a:schemeClr val="tx1">
                    <a:lumMod val="50000"/>
                  </a:schemeClr>
                </a:solidFill>
              </a:rPr>
              <a:t>Definitions of “vulnerable workers”</a:t>
            </a:r>
          </a:p>
        </p:txBody>
      </p:sp>
      <p:sp>
        <p:nvSpPr>
          <p:cNvPr id="33" name="TextBox 32">
            <a:extLst>
              <a:ext uri="{FF2B5EF4-FFF2-40B4-BE49-F238E27FC236}">
                <a16:creationId xmlns:a16="http://schemas.microsoft.com/office/drawing/2014/main" id="{1ABF7F66-A655-6A41-854E-47CAA90804DC}"/>
              </a:ext>
            </a:extLst>
          </p:cNvPr>
          <p:cNvSpPr txBox="1"/>
          <p:nvPr/>
        </p:nvSpPr>
        <p:spPr>
          <a:xfrm>
            <a:off x="4541226" y="2048120"/>
            <a:ext cx="2497016" cy="2313728"/>
          </a:xfrm>
          <a:prstGeom prst="rect">
            <a:avLst/>
          </a:prstGeom>
          <a:noFill/>
          <a:ln w="28575">
            <a:solidFill>
              <a:schemeClr val="accent3"/>
            </a:solidFill>
          </a:ln>
        </p:spPr>
        <p:txBody>
          <a:bodyPr wrap="square" tIns="251999" bIns="46800" rtlCol="0" anchor="t">
            <a:noAutofit/>
          </a:bodyPr>
          <a:lstStyle/>
          <a:p>
            <a:pPr algn="ctr"/>
            <a:r>
              <a:rPr lang="en-US" sz="2400" dirty="0">
                <a:solidFill>
                  <a:schemeClr val="tx1">
                    <a:lumMod val="50000"/>
                  </a:schemeClr>
                </a:solidFill>
              </a:rPr>
              <a:t>“Vulnerable workers” data</a:t>
            </a:r>
          </a:p>
        </p:txBody>
      </p:sp>
      <p:sp>
        <p:nvSpPr>
          <p:cNvPr id="36" name="TextBox 35">
            <a:extLst>
              <a:ext uri="{FF2B5EF4-FFF2-40B4-BE49-F238E27FC236}">
                <a16:creationId xmlns:a16="http://schemas.microsoft.com/office/drawing/2014/main" id="{95F1F078-6695-6B4E-904E-D4D01E862B32}"/>
              </a:ext>
            </a:extLst>
          </p:cNvPr>
          <p:cNvSpPr txBox="1"/>
          <p:nvPr/>
        </p:nvSpPr>
        <p:spPr>
          <a:xfrm>
            <a:off x="7504233" y="2048120"/>
            <a:ext cx="2497016" cy="2313728"/>
          </a:xfrm>
          <a:prstGeom prst="rect">
            <a:avLst/>
          </a:prstGeom>
          <a:noFill/>
          <a:ln w="28575">
            <a:solidFill>
              <a:schemeClr val="accent3"/>
            </a:solidFill>
          </a:ln>
        </p:spPr>
        <p:txBody>
          <a:bodyPr wrap="square" tIns="251999" bIns="46800" rtlCol="0" anchor="t">
            <a:noAutofit/>
          </a:bodyPr>
          <a:lstStyle/>
          <a:p>
            <a:pPr algn="ctr"/>
            <a:r>
              <a:rPr lang="en-US" sz="2400" dirty="0">
                <a:solidFill>
                  <a:schemeClr val="tx1">
                    <a:lumMod val="50000"/>
                  </a:schemeClr>
                </a:solidFill>
              </a:rPr>
              <a:t>Funded research</a:t>
            </a:r>
          </a:p>
        </p:txBody>
      </p:sp>
      <p:sp>
        <p:nvSpPr>
          <p:cNvPr id="39" name="TextBox 38">
            <a:extLst>
              <a:ext uri="{FF2B5EF4-FFF2-40B4-BE49-F238E27FC236}">
                <a16:creationId xmlns:a16="http://schemas.microsoft.com/office/drawing/2014/main" id="{90B81A4F-986F-EF40-9FAE-6045CBCDBF25}"/>
              </a:ext>
            </a:extLst>
          </p:cNvPr>
          <p:cNvSpPr txBox="1"/>
          <p:nvPr/>
        </p:nvSpPr>
        <p:spPr>
          <a:xfrm>
            <a:off x="10467243" y="2048120"/>
            <a:ext cx="2497016" cy="2313728"/>
          </a:xfrm>
          <a:prstGeom prst="rect">
            <a:avLst/>
          </a:prstGeom>
          <a:noFill/>
          <a:ln w="28575">
            <a:solidFill>
              <a:schemeClr val="accent3"/>
            </a:solidFill>
          </a:ln>
        </p:spPr>
        <p:txBody>
          <a:bodyPr wrap="square" tIns="251999" bIns="46800" rtlCol="0" anchor="t">
            <a:noAutofit/>
          </a:bodyPr>
          <a:lstStyle/>
          <a:p>
            <a:pPr algn="ctr"/>
            <a:r>
              <a:rPr lang="en-US" sz="2400" dirty="0">
                <a:solidFill>
                  <a:schemeClr val="tx1">
                    <a:lumMod val="50000"/>
                  </a:schemeClr>
                </a:solidFill>
              </a:rPr>
              <a:t>Recommended SMEs</a:t>
            </a:r>
          </a:p>
        </p:txBody>
      </p:sp>
      <p:sp>
        <p:nvSpPr>
          <p:cNvPr id="3" name="Title 2">
            <a:extLst>
              <a:ext uri="{FF2B5EF4-FFF2-40B4-BE49-F238E27FC236}">
                <a16:creationId xmlns:a16="http://schemas.microsoft.com/office/drawing/2014/main" id="{83C220F2-2A13-784F-8DCF-79E4FED92A8A}"/>
              </a:ext>
            </a:extLst>
          </p:cNvPr>
          <p:cNvSpPr>
            <a:spLocks noGrp="1"/>
          </p:cNvSpPr>
          <p:nvPr>
            <p:ph type="title"/>
          </p:nvPr>
        </p:nvSpPr>
        <p:spPr/>
        <p:txBody>
          <a:bodyPr>
            <a:normAutofit fontScale="90000"/>
          </a:bodyPr>
          <a:lstStyle/>
          <a:p>
            <a:r>
              <a:rPr lang="en-US" dirty="0" smtClean="0">
                <a:solidFill>
                  <a:schemeClr val="tx1">
                    <a:lumMod val="50000"/>
                  </a:schemeClr>
                </a:solidFill>
              </a:rPr>
              <a:t>Jurisdictional scan components</a:t>
            </a:r>
            <a:br>
              <a:rPr lang="en-US" dirty="0" smtClean="0">
                <a:solidFill>
                  <a:schemeClr val="tx1">
                    <a:lumMod val="50000"/>
                  </a:schemeClr>
                </a:solidFill>
              </a:rPr>
            </a:br>
            <a:endParaRPr lang="en-US" dirty="0">
              <a:solidFill>
                <a:schemeClr val="tx1">
                  <a:lumMod val="50000"/>
                </a:schemeClr>
              </a:solidFill>
            </a:endParaRPr>
          </a:p>
        </p:txBody>
      </p:sp>
      <p:sp>
        <p:nvSpPr>
          <p:cNvPr id="17" name="TextBox 16">
            <a:extLst>
              <a:ext uri="{FF2B5EF4-FFF2-40B4-BE49-F238E27FC236}">
                <a16:creationId xmlns:a16="http://schemas.microsoft.com/office/drawing/2014/main" id="{103F5701-0211-5D40-8DFB-09C8948FEFC0}"/>
              </a:ext>
            </a:extLst>
          </p:cNvPr>
          <p:cNvSpPr txBox="1"/>
          <p:nvPr/>
        </p:nvSpPr>
        <p:spPr>
          <a:xfrm>
            <a:off x="2737947" y="4599514"/>
            <a:ext cx="2497016" cy="2313726"/>
          </a:xfrm>
          <a:prstGeom prst="rect">
            <a:avLst/>
          </a:prstGeom>
          <a:noFill/>
          <a:ln w="28575">
            <a:solidFill>
              <a:schemeClr val="accent3"/>
            </a:solidFill>
          </a:ln>
        </p:spPr>
        <p:txBody>
          <a:bodyPr wrap="square" tIns="251999" bIns="46800" rtlCol="0" anchor="t">
            <a:noAutofit/>
          </a:bodyPr>
          <a:lstStyle/>
          <a:p>
            <a:pPr algn="ctr"/>
            <a:r>
              <a:rPr lang="en-US" sz="2400" dirty="0">
                <a:solidFill>
                  <a:schemeClr val="tx1">
                    <a:lumMod val="50000"/>
                  </a:schemeClr>
                </a:solidFill>
              </a:rPr>
              <a:t>General programs and supports </a:t>
            </a:r>
          </a:p>
        </p:txBody>
      </p:sp>
      <p:sp>
        <p:nvSpPr>
          <p:cNvPr id="18" name="TextBox 17">
            <a:extLst>
              <a:ext uri="{FF2B5EF4-FFF2-40B4-BE49-F238E27FC236}">
                <a16:creationId xmlns:a16="http://schemas.microsoft.com/office/drawing/2014/main" id="{1ABF7F66-A655-6A41-854E-47CAA90804DC}"/>
              </a:ext>
            </a:extLst>
          </p:cNvPr>
          <p:cNvSpPr txBox="1"/>
          <p:nvPr/>
        </p:nvSpPr>
        <p:spPr>
          <a:xfrm>
            <a:off x="5700955" y="4599513"/>
            <a:ext cx="2497016" cy="2313728"/>
          </a:xfrm>
          <a:prstGeom prst="rect">
            <a:avLst/>
          </a:prstGeom>
          <a:noFill/>
          <a:ln w="28575">
            <a:solidFill>
              <a:schemeClr val="accent3"/>
            </a:solidFill>
          </a:ln>
        </p:spPr>
        <p:txBody>
          <a:bodyPr wrap="square" tIns="251999" bIns="46800" rtlCol="0" anchor="t">
            <a:noAutofit/>
          </a:bodyPr>
          <a:lstStyle/>
          <a:p>
            <a:pPr algn="ctr"/>
            <a:r>
              <a:rPr lang="en-US" sz="2400" dirty="0">
                <a:solidFill>
                  <a:schemeClr val="tx1">
                    <a:lumMod val="50000"/>
                  </a:schemeClr>
                </a:solidFill>
              </a:rPr>
              <a:t>Data on specific vulnerable populations</a:t>
            </a:r>
          </a:p>
        </p:txBody>
      </p:sp>
      <p:sp>
        <p:nvSpPr>
          <p:cNvPr id="19" name="TextBox 18">
            <a:extLst>
              <a:ext uri="{FF2B5EF4-FFF2-40B4-BE49-F238E27FC236}">
                <a16:creationId xmlns:a16="http://schemas.microsoft.com/office/drawing/2014/main" id="{95F1F078-6695-6B4E-904E-D4D01E862B32}"/>
              </a:ext>
            </a:extLst>
          </p:cNvPr>
          <p:cNvSpPr txBox="1"/>
          <p:nvPr/>
        </p:nvSpPr>
        <p:spPr>
          <a:xfrm>
            <a:off x="8663962" y="4599513"/>
            <a:ext cx="2497016" cy="2313728"/>
          </a:xfrm>
          <a:prstGeom prst="rect">
            <a:avLst/>
          </a:prstGeom>
          <a:noFill/>
          <a:ln w="28575">
            <a:solidFill>
              <a:schemeClr val="accent3"/>
            </a:solidFill>
          </a:ln>
        </p:spPr>
        <p:txBody>
          <a:bodyPr wrap="square" tIns="251999" bIns="46800" rtlCol="0" anchor="t">
            <a:noAutofit/>
          </a:bodyPr>
          <a:lstStyle/>
          <a:p>
            <a:pPr algn="ctr"/>
            <a:r>
              <a:rPr lang="en-US" sz="2400" dirty="0">
                <a:solidFill>
                  <a:schemeClr val="tx1">
                    <a:lumMod val="50000"/>
                  </a:schemeClr>
                </a:solidFill>
              </a:rPr>
              <a:t>Specific programs and supports</a:t>
            </a:r>
          </a:p>
        </p:txBody>
      </p:sp>
    </p:spTree>
    <p:extLst>
      <p:ext uri="{BB962C8B-B14F-4D97-AF65-F5344CB8AC3E}">
        <p14:creationId xmlns:p14="http://schemas.microsoft.com/office/powerpoint/2010/main" val="4020225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Matter Expert </a:t>
            </a:r>
            <a:r>
              <a:rPr lang="en-US" dirty="0"/>
              <a:t>i</a:t>
            </a:r>
            <a:r>
              <a:rPr lang="en-US" dirty="0" smtClean="0"/>
              <a:t>nterviews</a:t>
            </a:r>
            <a:endParaRPr lang="en-US" dirty="0"/>
          </a:p>
        </p:txBody>
      </p:sp>
      <p:sp>
        <p:nvSpPr>
          <p:cNvPr id="3" name="Content Placeholder 2"/>
          <p:cNvSpPr>
            <a:spLocks noGrp="1"/>
          </p:cNvSpPr>
          <p:nvPr>
            <p:ph idx="1"/>
          </p:nvPr>
        </p:nvSpPr>
        <p:spPr>
          <a:xfrm>
            <a:off x="1365293" y="3733564"/>
            <a:ext cx="3108960" cy="1247052"/>
          </a:xfrm>
        </p:spPr>
        <p:txBody>
          <a:bodyPr/>
          <a:lstStyle/>
          <a:p>
            <a:pPr algn="ctr"/>
            <a:r>
              <a:rPr lang="en-US" dirty="0"/>
              <a:t>21 interviews completed which explored</a:t>
            </a:r>
          </a:p>
        </p:txBody>
      </p:sp>
      <p:sp>
        <p:nvSpPr>
          <p:cNvPr id="5" name="Slide Number Placeholder 4"/>
          <p:cNvSpPr>
            <a:spLocks noGrp="1"/>
          </p:cNvSpPr>
          <p:nvPr>
            <p:ph type="sldNum" sz="quarter" idx="4"/>
          </p:nvPr>
        </p:nvSpPr>
        <p:spPr>
          <a:xfrm>
            <a:off x="685800" y="7694609"/>
            <a:ext cx="228600" cy="228600"/>
          </a:xfrm>
        </p:spPr>
        <p:txBody>
          <a:bodyPr/>
          <a:lstStyle/>
          <a:p>
            <a:fld id="{F1789317-5566-624D-BF77-A54A52B775C6}" type="slidenum">
              <a:rPr lang="en-CA" smtClean="0"/>
              <a:pPr/>
              <a:t>6</a:t>
            </a:fld>
            <a:endParaRPr lang="en-CA" dirty="0"/>
          </a:p>
        </p:txBody>
      </p:sp>
      <p:sp>
        <p:nvSpPr>
          <p:cNvPr id="6" name="Rectangle 5"/>
          <p:cNvSpPr/>
          <p:nvPr/>
        </p:nvSpPr>
        <p:spPr>
          <a:xfrm>
            <a:off x="5839548" y="1640869"/>
            <a:ext cx="8790853" cy="5638210"/>
          </a:xfrm>
          <a:prstGeom prst="rect">
            <a:avLst/>
          </a:prstGeom>
        </p:spPr>
        <p:txBody>
          <a:bodyPr wrap="square">
            <a:spAutoFit/>
          </a:bodyPr>
          <a:lstStyle/>
          <a:p>
            <a:pPr fontAlgn="base">
              <a:lnSpc>
                <a:spcPct val="150000"/>
              </a:lnSpc>
              <a:spcAft>
                <a:spcPts val="720"/>
              </a:spcAft>
            </a:pPr>
            <a:r>
              <a:rPr lang="en-US" sz="2400" dirty="0">
                <a:ea typeface="Times New Roman" panose="02020603050405020304" pitchFamily="18" charset="0"/>
                <a:cs typeface="Times New Roman" panose="02020603050405020304" pitchFamily="18" charset="0"/>
              </a:rPr>
              <a:t>Defining and identifying vulnerability</a:t>
            </a:r>
            <a:endParaRPr lang="en-US" sz="2400" dirty="0">
              <a:ea typeface="Calibri" panose="020F0502020204030204" pitchFamily="34" charset="0"/>
              <a:cs typeface="Times New Roman" panose="02020603050405020304" pitchFamily="18" charset="0"/>
            </a:endParaRPr>
          </a:p>
          <a:p>
            <a:pPr fontAlgn="base">
              <a:lnSpc>
                <a:spcPct val="150000"/>
              </a:lnSpc>
              <a:spcAft>
                <a:spcPts val="720"/>
              </a:spcAft>
            </a:pPr>
            <a:r>
              <a:rPr lang="en-US" sz="2400" dirty="0">
                <a:ea typeface="Times New Roman" panose="02020603050405020304" pitchFamily="18" charset="0"/>
                <a:cs typeface="Times New Roman" panose="02020603050405020304" pitchFamily="18" charset="0"/>
              </a:rPr>
              <a:t>Research or work related to topic</a:t>
            </a:r>
            <a:endParaRPr lang="en-US" sz="2400" dirty="0">
              <a:ea typeface="Calibri" panose="020F0502020204030204" pitchFamily="34" charset="0"/>
              <a:cs typeface="Times New Roman" panose="02020603050405020304" pitchFamily="18" charset="0"/>
            </a:endParaRPr>
          </a:p>
          <a:p>
            <a:pPr fontAlgn="base">
              <a:lnSpc>
                <a:spcPct val="150000"/>
              </a:lnSpc>
              <a:spcAft>
                <a:spcPts val="720"/>
              </a:spcAft>
            </a:pPr>
            <a:r>
              <a:rPr lang="en-US" sz="2400" dirty="0">
                <a:ea typeface="Times New Roman" panose="02020603050405020304" pitchFamily="18" charset="0"/>
                <a:cs typeface="Times New Roman" panose="02020603050405020304" pitchFamily="18" charset="0"/>
              </a:rPr>
              <a:t>Why topic of vulnerable workers is important</a:t>
            </a:r>
            <a:endParaRPr lang="en-US" sz="2400" dirty="0">
              <a:ea typeface="Calibri" panose="020F0502020204030204" pitchFamily="34" charset="0"/>
              <a:cs typeface="Times New Roman" panose="02020603050405020304" pitchFamily="18" charset="0"/>
            </a:endParaRPr>
          </a:p>
          <a:p>
            <a:pPr>
              <a:lnSpc>
                <a:spcPct val="150000"/>
              </a:lnSpc>
              <a:spcAft>
                <a:spcPts val="720"/>
              </a:spcAft>
            </a:pPr>
            <a:r>
              <a:rPr lang="en-US" sz="2400" dirty="0">
                <a:ea typeface="Times New Roman" panose="02020603050405020304" pitchFamily="18" charset="0"/>
                <a:cs typeface="Times New Roman" panose="02020603050405020304" pitchFamily="18" charset="0"/>
              </a:rPr>
              <a:t>Common misperceptions</a:t>
            </a:r>
          </a:p>
          <a:p>
            <a:pPr>
              <a:lnSpc>
                <a:spcPct val="150000"/>
              </a:lnSpc>
              <a:spcAft>
                <a:spcPts val="720"/>
              </a:spcAft>
            </a:pPr>
            <a:r>
              <a:rPr lang="en-US" sz="2400" dirty="0">
                <a:ea typeface="Times New Roman" panose="02020603050405020304" pitchFamily="18" charset="0"/>
                <a:cs typeface="Times New Roman" panose="02020603050405020304" pitchFamily="18" charset="0"/>
              </a:rPr>
              <a:t>Biggest challenges or gaps in the system</a:t>
            </a:r>
            <a:endParaRPr lang="en-US" sz="2400" dirty="0">
              <a:ea typeface="Calibri" panose="020F0502020204030204" pitchFamily="34" charset="0"/>
              <a:cs typeface="Times New Roman" panose="02020603050405020304" pitchFamily="18" charset="0"/>
            </a:endParaRPr>
          </a:p>
          <a:p>
            <a:pPr fontAlgn="base">
              <a:lnSpc>
                <a:spcPct val="150000"/>
              </a:lnSpc>
              <a:spcAft>
                <a:spcPts val="720"/>
              </a:spcAft>
            </a:pPr>
            <a:r>
              <a:rPr lang="en-US" sz="2400" dirty="0">
                <a:ea typeface="Calibri" panose="020F0502020204030204" pitchFamily="34" charset="0"/>
                <a:cs typeface="Times New Roman" panose="02020603050405020304" pitchFamily="18" charset="0"/>
              </a:rPr>
              <a:t>Supports available</a:t>
            </a:r>
          </a:p>
          <a:p>
            <a:pPr fontAlgn="base">
              <a:lnSpc>
                <a:spcPct val="150000"/>
              </a:lnSpc>
              <a:spcAft>
                <a:spcPts val="720"/>
              </a:spcAft>
            </a:pPr>
            <a:r>
              <a:rPr lang="en-US" sz="2400" dirty="0">
                <a:ea typeface="Times New Roman" panose="02020603050405020304" pitchFamily="18" charset="0"/>
                <a:cs typeface="Times New Roman" panose="02020603050405020304" pitchFamily="18" charset="0"/>
              </a:rPr>
              <a:t>What needs to change</a:t>
            </a:r>
            <a:endParaRPr lang="en-US" sz="2400" dirty="0">
              <a:ea typeface="Calibri" panose="020F0502020204030204" pitchFamily="34" charset="0"/>
              <a:cs typeface="Times New Roman" panose="02020603050405020304" pitchFamily="18" charset="0"/>
            </a:endParaRPr>
          </a:p>
          <a:p>
            <a:pPr fontAlgn="base">
              <a:lnSpc>
                <a:spcPct val="150000"/>
              </a:lnSpc>
              <a:spcAft>
                <a:spcPts val="720"/>
              </a:spcAft>
            </a:pPr>
            <a:r>
              <a:rPr lang="en-US" sz="2400" dirty="0">
                <a:ea typeface="Times New Roman" panose="02020603050405020304" pitchFamily="18" charset="0"/>
                <a:cs typeface="Times New Roman" panose="02020603050405020304" pitchFamily="18" charset="0"/>
              </a:rPr>
              <a:t>Opportunities are there for future work in research, policy, and education</a:t>
            </a:r>
            <a:endParaRPr lang="en-US" sz="2400" dirty="0">
              <a:ea typeface="Calibri" panose="020F0502020204030204" pitchFamily="34" charset="0"/>
              <a:cs typeface="Times New Roman" panose="02020603050405020304" pitchFamily="18" charset="0"/>
            </a:endParaRPr>
          </a:p>
        </p:txBody>
      </p:sp>
      <p:sp>
        <p:nvSpPr>
          <p:cNvPr id="7" name="Right Brace 6"/>
          <p:cNvSpPr/>
          <p:nvPr/>
        </p:nvSpPr>
        <p:spPr>
          <a:xfrm>
            <a:off x="4925146" y="1640868"/>
            <a:ext cx="409904" cy="5459921"/>
          </a:xfrm>
          <a:prstGeom prst="righ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592" dirty="0"/>
          </a:p>
        </p:txBody>
      </p:sp>
    </p:spTree>
    <p:extLst>
      <p:ext uri="{BB962C8B-B14F-4D97-AF65-F5344CB8AC3E}">
        <p14:creationId xmlns:p14="http://schemas.microsoft.com/office/powerpoint/2010/main" val="3634031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Findings</a:t>
            </a:r>
            <a:endParaRPr lang="en-US" dirty="0"/>
          </a:p>
        </p:txBody>
      </p:sp>
    </p:spTree>
    <p:extLst>
      <p:ext uri="{BB962C8B-B14F-4D97-AF65-F5344CB8AC3E}">
        <p14:creationId xmlns:p14="http://schemas.microsoft.com/office/powerpoint/2010/main" val="1146929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a:t>
            </a:r>
            <a:r>
              <a:rPr lang="en-US" b="1" dirty="0" smtClean="0"/>
              <a:t>findings</a:t>
            </a:r>
            <a:endParaRPr lang="en-US" b="1" dirty="0"/>
          </a:p>
        </p:txBody>
      </p:sp>
      <p:sp>
        <p:nvSpPr>
          <p:cNvPr id="5" name="Slide Number Placeholder 4"/>
          <p:cNvSpPr>
            <a:spLocks noGrp="1"/>
          </p:cNvSpPr>
          <p:nvPr>
            <p:ph type="sldNum" sz="quarter" idx="4"/>
          </p:nvPr>
        </p:nvSpPr>
        <p:spPr>
          <a:xfrm>
            <a:off x="571324" y="7745059"/>
            <a:ext cx="228600" cy="228600"/>
          </a:xfrm>
        </p:spPr>
        <p:txBody>
          <a:bodyPr/>
          <a:lstStyle/>
          <a:p>
            <a:fld id="{F1789317-5566-624D-BF77-A54A52B775C6}" type="slidenum">
              <a:rPr lang="en-CA" smtClean="0"/>
              <a:pPr/>
              <a:t>8</a:t>
            </a:fld>
            <a:endParaRPr lang="en-CA" dirty="0"/>
          </a:p>
        </p:txBody>
      </p:sp>
      <p:sp>
        <p:nvSpPr>
          <p:cNvPr id="4" name="TextBox 3"/>
          <p:cNvSpPr txBox="1"/>
          <p:nvPr/>
        </p:nvSpPr>
        <p:spPr>
          <a:xfrm>
            <a:off x="914399" y="1584217"/>
            <a:ext cx="12341248" cy="6370975"/>
          </a:xfrm>
          <a:prstGeom prst="rect">
            <a:avLst/>
          </a:prstGeom>
          <a:noFill/>
        </p:spPr>
        <p:txBody>
          <a:bodyPr wrap="square" rtlCol="0">
            <a:spAutoFit/>
          </a:bodyPr>
          <a:lstStyle/>
          <a:p>
            <a:pPr marL="411480" indent="-411480">
              <a:buFont typeface="Arial" panose="020B0604020202020204" pitchFamily="34" charset="0"/>
              <a:buChar char="•"/>
            </a:pPr>
            <a:r>
              <a:rPr lang="en-US" sz="2400" dirty="0" smtClean="0"/>
              <a:t>A lot of the recent focus has been based on circumstance and political environment e.g. migrant workers during the pandemic, increased mental stress in first responders and healthcare, indigenous populations and related work on occupational health and safety is relatively new even though topic of “vulnerability” is not new</a:t>
            </a:r>
          </a:p>
          <a:p>
            <a:pPr marL="411480" indent="-411480">
              <a:buFont typeface="Arial" panose="020B0604020202020204" pitchFamily="34" charset="0"/>
              <a:buChar char="•"/>
            </a:pPr>
            <a:endParaRPr lang="en-US" sz="2400" dirty="0"/>
          </a:p>
          <a:p>
            <a:pPr marL="411480" indent="-411480">
              <a:buFont typeface="Arial" panose="020B0604020202020204" pitchFamily="34" charset="0"/>
              <a:buChar char="•"/>
            </a:pPr>
            <a:r>
              <a:rPr lang="en-US" sz="2400" dirty="0" smtClean="0"/>
              <a:t>Using a lens of equity, diversity and inclusion in lieu of vulnerability is an emerging trend</a:t>
            </a:r>
            <a:endParaRPr lang="en-US" sz="2400" dirty="0"/>
          </a:p>
          <a:p>
            <a:endParaRPr lang="en-US" sz="2400" dirty="0" smtClean="0"/>
          </a:p>
          <a:p>
            <a:pPr marL="411480" indent="-411480">
              <a:buFont typeface="Arial" panose="020B0604020202020204" pitchFamily="34" charset="0"/>
              <a:buChar char="•"/>
            </a:pPr>
            <a:r>
              <a:rPr lang="en-US" sz="2400" dirty="0" smtClean="0"/>
              <a:t>When identifying workers at risk, prevention systems should firstly </a:t>
            </a:r>
            <a:r>
              <a:rPr lang="en-US" sz="2400" dirty="0" smtClean="0"/>
              <a:t>consider a </a:t>
            </a:r>
            <a:r>
              <a:rPr lang="en-US" sz="2400" dirty="0" smtClean="0"/>
              <a:t>focus on </a:t>
            </a:r>
            <a:r>
              <a:rPr lang="en-US" sz="2400" dirty="0"/>
              <a:t>the situation in which the worker finds </a:t>
            </a:r>
            <a:r>
              <a:rPr lang="en-US" sz="2400" dirty="0" smtClean="0"/>
              <a:t>themselves and then look to </a:t>
            </a:r>
            <a:r>
              <a:rPr lang="en-US" sz="2400" dirty="0"/>
              <a:t>secondary characteristics of the </a:t>
            </a:r>
            <a:r>
              <a:rPr lang="en-US" sz="2400" dirty="0" smtClean="0"/>
              <a:t>worker such as age, new to the workplace, immigrant status that may make these “vulnerable” groups </a:t>
            </a:r>
            <a:r>
              <a:rPr lang="en-US" sz="2400" dirty="0"/>
              <a:t>even more at risk within those </a:t>
            </a:r>
            <a:r>
              <a:rPr lang="en-US" sz="2400" dirty="0" smtClean="0"/>
              <a:t>environments due to issues of equity</a:t>
            </a:r>
            <a:r>
              <a:rPr lang="en-US" sz="2400" dirty="0"/>
              <a:t>, diversity and inclusion</a:t>
            </a:r>
          </a:p>
          <a:p>
            <a:pPr marL="960120" lvl="1" indent="-411480">
              <a:buFont typeface="Arial" panose="020B0604020202020204" pitchFamily="34" charset="0"/>
              <a:buChar char="•"/>
            </a:pPr>
            <a:endParaRPr lang="en-US" sz="2400" dirty="0"/>
          </a:p>
          <a:p>
            <a:pPr marL="411480" indent="-411480">
              <a:buFont typeface="Arial" panose="020B0604020202020204" pitchFamily="34" charset="0"/>
              <a:buChar char="•"/>
            </a:pPr>
            <a:r>
              <a:rPr lang="en-US" sz="2400" dirty="0"/>
              <a:t>Employers </a:t>
            </a:r>
            <a:r>
              <a:rPr lang="en-US" sz="2400" dirty="0" smtClean="0"/>
              <a:t>could </a:t>
            </a:r>
            <a:r>
              <a:rPr lang="en-US" sz="2400" dirty="0" smtClean="0"/>
              <a:t>benefit from prevention systems helping them understand why it’s important to measure and identify whether they have both OHS and EDI vulnerabilities and provide supports to reduce their health and safety risks.</a:t>
            </a:r>
            <a:endParaRPr lang="en-US" sz="2400" dirty="0"/>
          </a:p>
        </p:txBody>
      </p:sp>
    </p:spTree>
    <p:extLst>
      <p:ext uri="{BB962C8B-B14F-4D97-AF65-F5344CB8AC3E}">
        <p14:creationId xmlns:p14="http://schemas.microsoft.com/office/powerpoint/2010/main" val="10038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1" title="Summary box – 1x4 – Style 2a">
            <a:extLst>
              <a:ext uri="{FF2B5EF4-FFF2-40B4-BE49-F238E27FC236}">
                <a16:creationId xmlns:a16="http://schemas.microsoft.com/office/drawing/2014/main" id="{3D09EF8D-9C15-D842-BBEA-2C29147396BB}"/>
              </a:ext>
            </a:extLst>
          </p:cNvPr>
          <p:cNvSpPr txBox="1">
            <a:spLocks/>
          </p:cNvSpPr>
          <p:nvPr/>
        </p:nvSpPr>
        <p:spPr>
          <a:xfrm>
            <a:off x="914400" y="2494668"/>
            <a:ext cx="3785482" cy="2504835"/>
          </a:xfrm>
          <a:prstGeom prst="rect">
            <a:avLst/>
          </a:prstGeom>
          <a:noFill/>
        </p:spPr>
        <p:txBody>
          <a:bodyPr vert="horz" wrap="square" lIns="0" tIns="0" rIns="0" bIns="0" rtlCol="0" anchor="t" anchorCtr="0"/>
          <a:lstStyle>
            <a:defPPr>
              <a:defRPr lang="en-US"/>
            </a:defPPr>
            <a:lvl1pPr marL="0" algn="l" defTabSz="1097280" rtl="0" eaLnBrk="1" latinLnBrk="0" hangingPunct="1">
              <a:defRPr sz="2400" b="0" i="0" kern="1200">
                <a:solidFill>
                  <a:schemeClr val="bg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457135" lvl="1"/>
            <a:r>
              <a:rPr lang="en-US" b="1" dirty="0" smtClean="0"/>
              <a:t>Demographics</a:t>
            </a:r>
          </a:p>
          <a:p>
            <a:pPr marL="457135" lvl="1"/>
            <a:endParaRPr lang="en-US" b="1" dirty="0" smtClean="0"/>
          </a:p>
          <a:p>
            <a:pPr marL="868615" lvl="1" indent="-411480">
              <a:lnSpc>
                <a:spcPct val="118000"/>
              </a:lnSpc>
              <a:buFont typeface="Arial" panose="020B0604020202020204" pitchFamily="34" charset="0"/>
              <a:buChar char="•"/>
            </a:pPr>
            <a:r>
              <a:rPr lang="en-US" dirty="0" smtClean="0"/>
              <a:t>Young </a:t>
            </a:r>
            <a:r>
              <a:rPr lang="en-US" dirty="0" smtClean="0"/>
              <a:t>workers (some older age mentions)</a:t>
            </a:r>
            <a:endParaRPr lang="en-US" dirty="0"/>
          </a:p>
          <a:p>
            <a:pPr marL="868615" lvl="1" indent="-411480">
              <a:lnSpc>
                <a:spcPct val="118000"/>
              </a:lnSpc>
              <a:buFont typeface="Arial" panose="020B0604020202020204" pitchFamily="34" charset="0"/>
              <a:buChar char="•"/>
            </a:pPr>
            <a:r>
              <a:rPr lang="en-US" dirty="0"/>
              <a:t>Indigenous populations</a:t>
            </a:r>
          </a:p>
          <a:p>
            <a:pPr marL="868615" lvl="1" indent="-411480">
              <a:lnSpc>
                <a:spcPct val="118000"/>
              </a:lnSpc>
              <a:buFont typeface="Arial" panose="020B0604020202020204" pitchFamily="34" charset="0"/>
              <a:buChar char="•"/>
            </a:pPr>
            <a:r>
              <a:rPr lang="en-US" dirty="0"/>
              <a:t>Newcomers/immigrants</a:t>
            </a:r>
          </a:p>
          <a:p>
            <a:pPr marL="868615" lvl="1" indent="-411480">
              <a:lnSpc>
                <a:spcPct val="118000"/>
              </a:lnSpc>
              <a:buFont typeface="Arial" panose="020B0604020202020204" pitchFamily="34" charset="0"/>
              <a:buChar char="•"/>
            </a:pPr>
            <a:r>
              <a:rPr lang="en-US" dirty="0"/>
              <a:t>Migrant workers</a:t>
            </a:r>
          </a:p>
          <a:p>
            <a:pPr marL="868615" lvl="1" indent="-411480">
              <a:lnSpc>
                <a:spcPct val="118000"/>
              </a:lnSpc>
              <a:buFont typeface="Arial" panose="020B0604020202020204" pitchFamily="34" charset="0"/>
              <a:buChar char="•"/>
            </a:pPr>
            <a:r>
              <a:rPr lang="en-US" dirty="0" smtClean="0"/>
              <a:t>Intersectionality with age, gender, immigrant status, sectors</a:t>
            </a:r>
            <a:endParaRPr lang="en-US" dirty="0"/>
          </a:p>
        </p:txBody>
      </p:sp>
      <p:sp>
        <p:nvSpPr>
          <p:cNvPr id="6" name="Text 2" title="Summary box – 1x4 – Style 2b">
            <a:extLst>
              <a:ext uri="{FF2B5EF4-FFF2-40B4-BE49-F238E27FC236}">
                <a16:creationId xmlns:a16="http://schemas.microsoft.com/office/drawing/2014/main" id="{CB0F0ADD-9679-D04B-A598-C44BCD6548AF}"/>
              </a:ext>
            </a:extLst>
          </p:cNvPr>
          <p:cNvSpPr txBox="1">
            <a:spLocks/>
          </p:cNvSpPr>
          <p:nvPr/>
        </p:nvSpPr>
        <p:spPr>
          <a:xfrm>
            <a:off x="5514381" y="2494668"/>
            <a:ext cx="3749040" cy="2504835"/>
          </a:xfrm>
          <a:prstGeom prst="rect">
            <a:avLst/>
          </a:prstGeom>
          <a:noFill/>
        </p:spPr>
        <p:txBody>
          <a:bodyPr vert="horz" wrap="square" lIns="0" tIns="0" rIns="0" bIns="0" rtlCol="0" anchor="t" anchorCtr="0"/>
          <a:lstStyle>
            <a:defPPr>
              <a:defRPr lang="en-US"/>
            </a:defPPr>
            <a:lvl1pPr marL="0" algn="l" defTabSz="1097280" rtl="0" eaLnBrk="1" latinLnBrk="0" hangingPunct="1">
              <a:defRPr sz="2400" b="0" i="0" kern="1200">
                <a:solidFill>
                  <a:schemeClr val="bg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lvl="1" indent="0">
              <a:buNone/>
            </a:pPr>
            <a:r>
              <a:rPr lang="en-US" b="1" dirty="0" smtClean="0"/>
              <a:t>Factors</a:t>
            </a:r>
          </a:p>
          <a:p>
            <a:pPr lvl="1" indent="0">
              <a:buNone/>
            </a:pPr>
            <a:endParaRPr lang="en-US" b="1" dirty="0"/>
          </a:p>
          <a:p>
            <a:pPr marL="868615" lvl="1" indent="-411480">
              <a:lnSpc>
                <a:spcPct val="118000"/>
              </a:lnSpc>
              <a:buFont typeface="Arial" panose="020B0604020202020204" pitchFamily="34" charset="0"/>
              <a:buChar char="•"/>
            </a:pPr>
            <a:r>
              <a:rPr lang="en-US" dirty="0"/>
              <a:t>Equity</a:t>
            </a:r>
          </a:p>
          <a:p>
            <a:pPr marL="868615" lvl="1" indent="-411480">
              <a:lnSpc>
                <a:spcPct val="118000"/>
              </a:lnSpc>
              <a:buFont typeface="Arial" panose="020B0604020202020204" pitchFamily="34" charset="0"/>
              <a:buChar char="•"/>
            </a:pPr>
            <a:r>
              <a:rPr lang="en-US" dirty="0" smtClean="0"/>
              <a:t>Empowerment</a:t>
            </a:r>
          </a:p>
          <a:p>
            <a:pPr marL="868615" lvl="1" indent="-411480">
              <a:lnSpc>
                <a:spcPct val="118000"/>
              </a:lnSpc>
              <a:buFont typeface="Arial" panose="020B0604020202020204" pitchFamily="34" charset="0"/>
              <a:buChar char="•"/>
            </a:pPr>
            <a:r>
              <a:rPr lang="en-US" dirty="0" smtClean="0"/>
              <a:t>Precarious </a:t>
            </a:r>
            <a:r>
              <a:rPr lang="en-US" dirty="0"/>
              <a:t>work/Three Ds</a:t>
            </a:r>
          </a:p>
          <a:p>
            <a:pPr marL="868615" lvl="1" indent="-411480">
              <a:lnSpc>
                <a:spcPct val="118000"/>
              </a:lnSpc>
              <a:buFont typeface="Arial" panose="020B0604020202020204" pitchFamily="34" charset="0"/>
              <a:buChar char="•"/>
            </a:pPr>
            <a:r>
              <a:rPr lang="en-US" dirty="0"/>
              <a:t>Stigma</a:t>
            </a:r>
          </a:p>
          <a:p>
            <a:pPr marL="868615" lvl="1" indent="-411480">
              <a:lnSpc>
                <a:spcPct val="118000"/>
              </a:lnSpc>
              <a:buFont typeface="Arial" panose="020B0604020202020204" pitchFamily="34" charset="0"/>
              <a:buChar char="•"/>
            </a:pPr>
            <a:r>
              <a:rPr lang="en-US" dirty="0"/>
              <a:t>Mental health</a:t>
            </a:r>
          </a:p>
        </p:txBody>
      </p:sp>
      <p:sp>
        <p:nvSpPr>
          <p:cNvPr id="7" name="Text 3" title="Summary box – 1x4 – Style 2c">
            <a:extLst>
              <a:ext uri="{FF2B5EF4-FFF2-40B4-BE49-F238E27FC236}">
                <a16:creationId xmlns:a16="http://schemas.microsoft.com/office/drawing/2014/main" id="{23182147-D1BC-7A41-8CB6-565276D2BBC3}"/>
              </a:ext>
            </a:extLst>
          </p:cNvPr>
          <p:cNvSpPr txBox="1">
            <a:spLocks/>
          </p:cNvSpPr>
          <p:nvPr/>
        </p:nvSpPr>
        <p:spPr>
          <a:xfrm>
            <a:off x="10136678" y="2494668"/>
            <a:ext cx="3749040" cy="2504835"/>
          </a:xfrm>
          <a:prstGeom prst="rect">
            <a:avLst/>
          </a:prstGeom>
          <a:noFill/>
        </p:spPr>
        <p:txBody>
          <a:bodyPr vert="horz" wrap="square" lIns="0" tIns="0" rIns="0" bIns="0" rtlCol="0" anchor="t" anchorCtr="0"/>
          <a:lstStyle>
            <a:defPPr>
              <a:defRPr lang="en-US"/>
            </a:defPPr>
            <a:lvl1pPr marL="0" algn="l" defTabSz="1097280" rtl="0" eaLnBrk="1" latinLnBrk="0" hangingPunct="1">
              <a:defRPr sz="2400" b="0" i="0" kern="1200">
                <a:solidFill>
                  <a:schemeClr val="bg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lvl="1" indent="0">
              <a:buNone/>
            </a:pPr>
            <a:r>
              <a:rPr lang="en-US" b="1" dirty="0" smtClean="0"/>
              <a:t>Approaches</a:t>
            </a:r>
          </a:p>
          <a:p>
            <a:pPr lvl="1" indent="0">
              <a:buNone/>
            </a:pPr>
            <a:endParaRPr lang="en-US" b="1" dirty="0"/>
          </a:p>
          <a:p>
            <a:pPr marL="868615" lvl="1" indent="-411480">
              <a:lnSpc>
                <a:spcPct val="118000"/>
              </a:lnSpc>
              <a:buFont typeface="Arial" panose="020B0604020202020204" pitchFamily="34" charset="0"/>
              <a:buChar char="•"/>
            </a:pPr>
            <a:r>
              <a:rPr lang="en-US" dirty="0"/>
              <a:t>Two-way communication </a:t>
            </a:r>
          </a:p>
          <a:p>
            <a:pPr marL="868615" lvl="1" indent="-411480">
              <a:lnSpc>
                <a:spcPct val="118000"/>
              </a:lnSpc>
              <a:buFont typeface="Arial" panose="020B0604020202020204" pitchFamily="34" charset="0"/>
              <a:buChar char="•"/>
            </a:pPr>
            <a:r>
              <a:rPr lang="en-US" dirty="0"/>
              <a:t>Outreach</a:t>
            </a:r>
          </a:p>
          <a:p>
            <a:pPr marL="868615" lvl="1" indent="-411480">
              <a:lnSpc>
                <a:spcPct val="118000"/>
              </a:lnSpc>
              <a:buFont typeface="Arial" panose="020B0604020202020204" pitchFamily="34" charset="0"/>
              <a:buChar char="•"/>
            </a:pPr>
            <a:r>
              <a:rPr lang="en-US" dirty="0"/>
              <a:t>Language and understanding</a:t>
            </a:r>
          </a:p>
          <a:p>
            <a:r>
              <a:rPr lang="en-US" dirty="0"/>
              <a:t>  </a:t>
            </a:r>
          </a:p>
        </p:txBody>
      </p:sp>
      <p:sp>
        <p:nvSpPr>
          <p:cNvPr id="4" name="Slide Number">
            <a:extLst>
              <a:ext uri="{FF2B5EF4-FFF2-40B4-BE49-F238E27FC236}">
                <a16:creationId xmlns:a16="http://schemas.microsoft.com/office/drawing/2014/main" id="{726DD2B8-CA33-0249-BA78-34D828B239A1}"/>
              </a:ext>
            </a:extLst>
          </p:cNvPr>
          <p:cNvSpPr>
            <a:spLocks noGrp="1"/>
          </p:cNvSpPr>
          <p:nvPr>
            <p:ph type="sldNum" sz="quarter" idx="4"/>
          </p:nvPr>
        </p:nvSpPr>
        <p:spPr/>
        <p:txBody>
          <a:bodyPr/>
          <a:lstStyle/>
          <a:p>
            <a:fld id="{A91E3FD0-3040-AB4F-B9AC-1F031CD249A2}" type="slidenum">
              <a:rPr lang="en-CA" smtClean="0"/>
              <a:pPr/>
              <a:t>9</a:t>
            </a:fld>
            <a:endParaRPr lang="en-CA" dirty="0"/>
          </a:p>
        </p:txBody>
      </p:sp>
      <p:sp>
        <p:nvSpPr>
          <p:cNvPr id="21" name="Title 1"/>
          <p:cNvSpPr txBox="1">
            <a:spLocks/>
          </p:cNvSpPr>
          <p:nvPr/>
        </p:nvSpPr>
        <p:spPr>
          <a:xfrm>
            <a:off x="1066800" y="800582"/>
            <a:ext cx="12801600" cy="609398"/>
          </a:xfrm>
          <a:prstGeom prst="rect">
            <a:avLst/>
          </a:prstGeom>
        </p:spPr>
        <p:txBody>
          <a:bodyPr vert="horz" wrap="square" lIns="0" tIns="0" rIns="0" bIns="0" rtlCol="0" anchor="t" anchorCtr="0">
            <a:spAutoFit/>
          </a:bodyPr>
          <a:lstStyle>
            <a:lvl1pPr algn="l" defTabSz="1097253" rtl="0" eaLnBrk="1" latinLnBrk="0" hangingPunct="1">
              <a:lnSpc>
                <a:spcPct val="90000"/>
              </a:lnSpc>
              <a:spcBef>
                <a:spcPct val="0"/>
              </a:spcBef>
              <a:buNone/>
              <a:defRPr sz="44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Prevalent themes from </a:t>
            </a:r>
            <a:r>
              <a:rPr lang="en-US" b="1" dirty="0" smtClean="0"/>
              <a:t>interviews</a:t>
            </a:r>
            <a:endParaRPr lang="en-US" b="1" dirty="0"/>
          </a:p>
        </p:txBody>
      </p:sp>
      <p:cxnSp>
        <p:nvCxnSpPr>
          <p:cNvPr id="14" name="Straight Connector 13"/>
          <p:cNvCxnSpPr/>
          <p:nvPr/>
        </p:nvCxnSpPr>
        <p:spPr>
          <a:xfrm>
            <a:off x="5101936" y="2234045"/>
            <a:ext cx="10391" cy="4665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493827" y="2234045"/>
            <a:ext cx="10391" cy="466551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751846"/>
      </p:ext>
    </p:extLst>
  </p:cSld>
  <p:clrMapOvr>
    <a:masterClrMapping/>
  </p:clrMapOvr>
</p:sld>
</file>

<file path=ppt/theme/theme1.xml><?xml version="1.0" encoding="utf-8"?>
<a:theme xmlns:a="http://schemas.openxmlformats.org/drawingml/2006/main" name="wsib--template_16x9_Option12022">
  <a:themeElements>
    <a:clrScheme name="June29">
      <a:dk1>
        <a:srgbClr val="333333"/>
      </a:dk1>
      <a:lt1>
        <a:srgbClr val="FFFFFF"/>
      </a:lt1>
      <a:dk2>
        <a:srgbClr val="5E6971"/>
      </a:dk2>
      <a:lt2>
        <a:srgbClr val="FFFFFF"/>
      </a:lt2>
      <a:accent1>
        <a:srgbClr val="003359"/>
      </a:accent1>
      <a:accent2>
        <a:srgbClr val="0076BF"/>
      </a:accent2>
      <a:accent3>
        <a:srgbClr val="00A851"/>
      </a:accent3>
      <a:accent4>
        <a:srgbClr val="7DC241"/>
      </a:accent4>
      <a:accent5>
        <a:srgbClr val="3FCFD5"/>
      </a:accent5>
      <a:accent6>
        <a:srgbClr val="68859B"/>
      </a:accent6>
      <a:hlink>
        <a:srgbClr val="0076BF"/>
      </a:hlink>
      <a:folHlink>
        <a:srgbClr val="8C348A"/>
      </a:folHlink>
    </a:clrScheme>
    <a:fontScheme name="WSIB">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SIB">
      <a:fillStyleLst>
        <a:solidFill>
          <a:schemeClr val="phClr"/>
        </a:solidFill>
        <a:solidFill>
          <a:schemeClr val="phClr"/>
        </a:solidFill>
        <a:solidFill>
          <a:schemeClr val="phClr"/>
        </a:solidFill>
      </a:fillStyleLst>
      <a:lnStyleLst>
        <a:ln w="6350"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accent2"/>
        </a:solidFill>
        <a:blipFill rotWithShape="1">
          <a:blip xmlns:r="http://schemas.openxmlformats.org/officeDocument/2006/relationships"/>
          <a:stretch/>
        </a:blipFill>
      </a:bgFillStyleLst>
    </a:fmtScheme>
  </a:themeElements>
  <a:objectDefaults/>
  <a:extraClrSchemeLst/>
  <a:extLst>
    <a:ext uri="{05A4C25C-085E-4340-85A3-A5531E510DB2}">
      <thm15:themeFamily xmlns:thm15="http://schemas.microsoft.com/office/thememl/2012/main" name="wsib--template_16x9.potx" id="{1D08AB7D-8A93-4A86-95C6-79C315699F8D}" vid="{A67BB039-1222-4264-AC76-CCF3A409CD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4778C57EDD2B4C96BD0D5F8FEEE701" ma:contentTypeVersion="2" ma:contentTypeDescription="Create a new document." ma:contentTypeScope="" ma:versionID="64a858dadbfd8050534365dbe5db2be3">
  <xsd:schema xmlns:xsd="http://www.w3.org/2001/XMLSchema" xmlns:xs="http://www.w3.org/2001/XMLSchema" xmlns:p="http://schemas.microsoft.com/office/2006/metadata/properties" xmlns:ns2="163368df-c520-4f0a-b95a-9c02678ea698" targetNamespace="http://schemas.microsoft.com/office/2006/metadata/properties" ma:root="true" ma:fieldsID="2335b3eab012a1ecee9ee0e7e96fd018" ns2:_="">
    <xsd:import namespace="163368df-c520-4f0a-b95a-9c02678ea69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3368df-c520-4f0a-b95a-9c02678ea6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08CA14-5646-407F-B5F3-22D42E054F46}">
  <ds:schemaRefs>
    <ds:schemaRef ds:uri="http://schemas.openxmlformats.org/package/2006/metadata/core-properties"/>
    <ds:schemaRef ds:uri="163368df-c520-4f0a-b95a-9c02678ea698"/>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9D94B4B-451C-45DE-95CE-575D99B84F85}">
  <ds:schemaRefs>
    <ds:schemaRef ds:uri="http://schemas.microsoft.com/sharepoint/v3/contenttype/forms"/>
  </ds:schemaRefs>
</ds:datastoreItem>
</file>

<file path=customXml/itemProps3.xml><?xml version="1.0" encoding="utf-8"?>
<ds:datastoreItem xmlns:ds="http://schemas.openxmlformats.org/officeDocument/2006/customXml" ds:itemID="{EE23CE1B-ECB7-4FF6-BADA-B3F576FFED39}">
  <ds:schemaRefs>
    <ds:schemaRef ds:uri="163368df-c520-4f0a-b95a-9c02678ea6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13243</TotalTime>
  <Words>1361</Words>
  <Application>Microsoft Office PowerPoint</Application>
  <PresentationFormat>Custom</PresentationFormat>
  <Paragraphs>162</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Lucida Grande</vt:lpstr>
      <vt:lpstr>Times New Roman</vt:lpstr>
      <vt:lpstr>wsib--template_16x9_Option12022</vt:lpstr>
      <vt:lpstr> Update on AWCBC Prevention Committee Goal#4:  Changing Workplaces: scan and the identification of gaps in prevention efforts - trends related to workers including but not limited to worker engagement, vulnerability, and equity/diversity/inclusion </vt:lpstr>
      <vt:lpstr>Updated timeline and activities</vt:lpstr>
      <vt:lpstr>Methodology for information collection</vt:lpstr>
      <vt:lpstr>Literature Scans</vt:lpstr>
      <vt:lpstr>Jurisdictional scan components </vt:lpstr>
      <vt:lpstr>Subject Matter Expert interviews</vt:lpstr>
      <vt:lpstr>Preliminary Findings</vt:lpstr>
      <vt:lpstr>Key findings</vt:lpstr>
      <vt:lpstr>PowerPoint Presentation</vt:lpstr>
      <vt:lpstr>Strengths</vt:lpstr>
      <vt:lpstr>Challenges and Gaps – Key Issues </vt:lpstr>
      <vt:lpstr>Challenges and Gaps – Key Issues Cont’d </vt:lpstr>
      <vt:lpstr>PowerPoint Presentation</vt:lpstr>
      <vt:lpstr>Proposed next steps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Title slide option 1.  Presenter’s name / title, date</dc:title>
  <dc:creator>Microsoft Office User</dc:creator>
  <cp:lastModifiedBy>Vanessa Blount</cp:lastModifiedBy>
  <cp:revision>470</cp:revision>
  <cp:lastPrinted>2018-07-06T14:56:21Z</cp:lastPrinted>
  <dcterms:created xsi:type="dcterms:W3CDTF">2018-06-29T15:36:01Z</dcterms:created>
  <dcterms:modified xsi:type="dcterms:W3CDTF">2023-05-12T17:11:54Z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0x010100914778C57EDD2B4C96BD0D5F8FEEE701</vt:lpwstr>
  </property>
</Properties>
</file>