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88" r:id="rId5"/>
    <p:sldId id="260" r:id="rId6"/>
    <p:sldId id="262" r:id="rId7"/>
    <p:sldId id="266" r:id="rId8"/>
    <p:sldId id="263" r:id="rId9"/>
    <p:sldId id="268" r:id="rId10"/>
    <p:sldId id="271" r:id="rId11"/>
    <p:sldId id="273" r:id="rId12"/>
    <p:sldId id="287" r:id="rId13"/>
    <p:sldId id="281" r:id="rId14"/>
    <p:sldId id="275" r:id="rId15"/>
    <p:sldId id="279" r:id="rId16"/>
    <p:sldId id="282" r:id="rId17"/>
    <p:sldId id="283" r:id="rId18"/>
    <p:sldId id="286" r:id="rId19"/>
    <p:sldId id="276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88" autoAdjust="0"/>
  </p:normalViewPr>
  <p:slideViewPr>
    <p:cSldViewPr>
      <p:cViewPr varScale="1">
        <p:scale>
          <a:sx n="66" d="100"/>
          <a:sy n="66" d="100"/>
        </p:scale>
        <p:origin x="6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01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Jfilesrv\Coady\Stats\Incidence%20Rates%201990-2011.Updated.2012.04.1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800" b="0" dirty="0">
                <a:solidFill>
                  <a:schemeClr val="tx1"/>
                </a:solidFill>
              </a:rPr>
              <a:t>Lost Time Incidence Rate per 100 </a:t>
            </a:r>
            <a:r>
              <a:rPr lang="en-US" sz="1800" b="0" dirty="0" smtClean="0">
                <a:solidFill>
                  <a:schemeClr val="tx1"/>
                </a:solidFill>
              </a:rPr>
              <a:t>Workers </a:t>
            </a:r>
            <a:r>
              <a:rPr lang="en-US" sz="1800" b="0" dirty="0">
                <a:solidFill>
                  <a:schemeClr val="tx1"/>
                </a:solidFill>
              </a:rPr>
              <a:t>and </a:t>
            </a:r>
            <a:r>
              <a:rPr lang="en-US" sz="1800" b="0" dirty="0" smtClean="0">
                <a:solidFill>
                  <a:schemeClr val="tx1"/>
                </a:solidFill>
              </a:rPr>
              <a:t>Employment</a:t>
            </a:r>
            <a:r>
              <a:rPr lang="en-US" sz="1800" b="0" dirty="0">
                <a:solidFill>
                  <a:schemeClr val="tx1"/>
                </a:solidFill>
              </a:rPr>
              <a:t>
Newfoundland </a:t>
            </a:r>
            <a:r>
              <a:rPr lang="en-US" sz="1800" b="0" dirty="0" smtClean="0">
                <a:solidFill>
                  <a:schemeClr val="tx1"/>
                </a:solidFill>
              </a:rPr>
              <a:t>and Labrador 1951 – 2013</a:t>
            </a:r>
            <a:endParaRPr lang="en-US" sz="1800" b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551588379038828"/>
          <c:y val="3.74144187899810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7250601027812704E-2"/>
          <c:y val="0.1326530612244898"/>
          <c:w val="0.86486545799422132"/>
          <c:h val="0.68221574344023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'Actual Employment and Claims'!$B$28</c:f>
              <c:strCache>
                <c:ptCount val="1"/>
                <c:pt idx="0">
                  <c:v>Year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17000">
                  <a:srgbClr val="9CB86E"/>
                </a:gs>
                <a:gs pos="100000">
                  <a:srgbClr val="156B13"/>
                </a:gs>
              </a:gsLst>
              <a:lin ang="5400000" scaled="1"/>
              <a:tileRect/>
            </a:gradFill>
            <a:ln w="12700"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rgbClr val="DDEBCF"/>
                  </a:gs>
                  <a:gs pos="17000">
                    <a:srgbClr val="9CB86E"/>
                  </a:gs>
                  <a:gs pos="100000">
                    <a:srgbClr val="156B13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rot="-5400000" vert="horz" anchor="b" anchorCtr="1"/>
              <a:lstStyle/>
              <a:p>
                <a:pPr>
                  <a:defRPr sz="65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'Actual Employment and Claims'!$B$29:$B$90</c:f>
              <c:numCache>
                <c:formatCode>General</c:formatCode>
                <c:ptCount val="62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</c:numCache>
            </c:numRef>
          </c:cat>
          <c:val>
            <c:numRef>
              <c:f>'Actual Employment and Claims'!$B$29:$B$91</c:f>
              <c:numCache>
                <c:formatCode>General</c:formatCode>
                <c:ptCount val="63"/>
                <c:pt idx="0">
                  <c:v>1951</c:v>
                </c:pt>
                <c:pt idx="1">
                  <c:v>1952</c:v>
                </c:pt>
                <c:pt idx="2">
                  <c:v>1953</c:v>
                </c:pt>
                <c:pt idx="3">
                  <c:v>1954</c:v>
                </c:pt>
                <c:pt idx="4">
                  <c:v>1955</c:v>
                </c:pt>
                <c:pt idx="5">
                  <c:v>1956</c:v>
                </c:pt>
                <c:pt idx="6">
                  <c:v>1957</c:v>
                </c:pt>
                <c:pt idx="7">
                  <c:v>1958</c:v>
                </c:pt>
                <c:pt idx="8">
                  <c:v>1959</c:v>
                </c:pt>
                <c:pt idx="9">
                  <c:v>1960</c:v>
                </c:pt>
                <c:pt idx="10">
                  <c:v>1961</c:v>
                </c:pt>
                <c:pt idx="11">
                  <c:v>1962</c:v>
                </c:pt>
                <c:pt idx="12">
                  <c:v>1963</c:v>
                </c:pt>
                <c:pt idx="13">
                  <c:v>1964</c:v>
                </c:pt>
                <c:pt idx="14">
                  <c:v>1965</c:v>
                </c:pt>
                <c:pt idx="15">
                  <c:v>1966</c:v>
                </c:pt>
                <c:pt idx="16">
                  <c:v>1967</c:v>
                </c:pt>
                <c:pt idx="17">
                  <c:v>1968</c:v>
                </c:pt>
                <c:pt idx="18">
                  <c:v>1969</c:v>
                </c:pt>
                <c:pt idx="19">
                  <c:v>1970</c:v>
                </c:pt>
                <c:pt idx="20">
                  <c:v>1971</c:v>
                </c:pt>
                <c:pt idx="21">
                  <c:v>1972</c:v>
                </c:pt>
                <c:pt idx="22">
                  <c:v>1973</c:v>
                </c:pt>
                <c:pt idx="23">
                  <c:v>1974</c:v>
                </c:pt>
                <c:pt idx="24">
                  <c:v>1975</c:v>
                </c:pt>
                <c:pt idx="25">
                  <c:v>1976</c:v>
                </c:pt>
                <c:pt idx="26">
                  <c:v>1977</c:v>
                </c:pt>
                <c:pt idx="27">
                  <c:v>1978</c:v>
                </c:pt>
                <c:pt idx="28">
                  <c:v>1979</c:v>
                </c:pt>
                <c:pt idx="29">
                  <c:v>1980</c:v>
                </c:pt>
                <c:pt idx="30">
                  <c:v>1981</c:v>
                </c:pt>
                <c:pt idx="31">
                  <c:v>1982</c:v>
                </c:pt>
                <c:pt idx="32">
                  <c:v>1983</c:v>
                </c:pt>
                <c:pt idx="33">
                  <c:v>1984</c:v>
                </c:pt>
                <c:pt idx="34">
                  <c:v>1985</c:v>
                </c:pt>
                <c:pt idx="35">
                  <c:v>1986</c:v>
                </c:pt>
                <c:pt idx="36">
                  <c:v>1987</c:v>
                </c:pt>
                <c:pt idx="37">
                  <c:v>1988</c:v>
                </c:pt>
                <c:pt idx="38">
                  <c:v>1989</c:v>
                </c:pt>
                <c:pt idx="39">
                  <c:v>1990</c:v>
                </c:pt>
                <c:pt idx="40">
                  <c:v>1991</c:v>
                </c:pt>
                <c:pt idx="41">
                  <c:v>1992</c:v>
                </c:pt>
                <c:pt idx="42">
                  <c:v>1993</c:v>
                </c:pt>
                <c:pt idx="43">
                  <c:v>1994</c:v>
                </c:pt>
                <c:pt idx="44">
                  <c:v>1995</c:v>
                </c:pt>
                <c:pt idx="45">
                  <c:v>1996</c:v>
                </c:pt>
                <c:pt idx="46">
                  <c:v>1997</c:v>
                </c:pt>
                <c:pt idx="47">
                  <c:v>1998</c:v>
                </c:pt>
                <c:pt idx="48">
                  <c:v>1999</c:v>
                </c:pt>
                <c:pt idx="49">
                  <c:v>2000</c:v>
                </c:pt>
                <c:pt idx="50">
                  <c:v>2001</c:v>
                </c:pt>
                <c:pt idx="51">
                  <c:v>2002</c:v>
                </c:pt>
                <c:pt idx="52">
                  <c:v>2003</c:v>
                </c:pt>
                <c:pt idx="53">
                  <c:v>2004</c:v>
                </c:pt>
                <c:pt idx="54">
                  <c:v>2005</c:v>
                </c:pt>
                <c:pt idx="55">
                  <c:v>2006</c:v>
                </c:pt>
                <c:pt idx="56">
                  <c:v>2007</c:v>
                </c:pt>
                <c:pt idx="57">
                  <c:v>2008</c:v>
                </c:pt>
                <c:pt idx="58">
                  <c:v>2009</c:v>
                </c:pt>
                <c:pt idx="59">
                  <c:v>2010</c:v>
                </c:pt>
                <c:pt idx="60">
                  <c:v>2011</c:v>
                </c:pt>
                <c:pt idx="61">
                  <c:v>2012</c:v>
                </c:pt>
                <c:pt idx="62">
                  <c:v>2013</c:v>
                </c:pt>
              </c:numCache>
            </c:numRef>
          </c:val>
        </c:ser>
        <c:ser>
          <c:idx val="3"/>
          <c:order val="1"/>
          <c:tx>
            <c:strRef>
              <c:f>'Actual Employment and Claims'!$C$28</c:f>
              <c:strCache>
                <c:ptCount val="1"/>
                <c:pt idx="0">
                  <c:v>Annual Average Employment*</c:v>
                </c:pt>
              </c:strCache>
            </c:strRef>
          </c:tx>
          <c:spPr>
            <a:solidFill>
              <a:srgbClr val="92D050"/>
            </a:solidFill>
            <a:ln w="19050"/>
          </c:spPr>
          <c:invertIfNegative val="0"/>
          <c:val>
            <c:numRef>
              <c:f>'Actual Employment and Claims'!$C$29:$C$91</c:f>
              <c:numCache>
                <c:formatCode>#,##0</c:formatCode>
                <c:ptCount val="63"/>
                <c:pt idx="0">
                  <c:v>95000</c:v>
                </c:pt>
                <c:pt idx="1">
                  <c:v>95000</c:v>
                </c:pt>
                <c:pt idx="2">
                  <c:v>96000</c:v>
                </c:pt>
                <c:pt idx="3">
                  <c:v>94000</c:v>
                </c:pt>
                <c:pt idx="4">
                  <c:v>97000</c:v>
                </c:pt>
                <c:pt idx="5">
                  <c:v>99000</c:v>
                </c:pt>
                <c:pt idx="6">
                  <c:v>99000</c:v>
                </c:pt>
                <c:pt idx="7">
                  <c:v>90000</c:v>
                </c:pt>
                <c:pt idx="8">
                  <c:v>93000</c:v>
                </c:pt>
                <c:pt idx="9">
                  <c:v>97000</c:v>
                </c:pt>
                <c:pt idx="10">
                  <c:v>97000</c:v>
                </c:pt>
                <c:pt idx="11">
                  <c:v>104000</c:v>
                </c:pt>
                <c:pt idx="12">
                  <c:v>115000</c:v>
                </c:pt>
                <c:pt idx="13">
                  <c:v>112000</c:v>
                </c:pt>
                <c:pt idx="14">
                  <c:v>119000</c:v>
                </c:pt>
                <c:pt idx="15">
                  <c:v>123000</c:v>
                </c:pt>
                <c:pt idx="16">
                  <c:v>126000</c:v>
                </c:pt>
                <c:pt idx="17">
                  <c:v>126000</c:v>
                </c:pt>
                <c:pt idx="18">
                  <c:v>127000</c:v>
                </c:pt>
                <c:pt idx="19">
                  <c:v>129000</c:v>
                </c:pt>
                <c:pt idx="20">
                  <c:v>135000</c:v>
                </c:pt>
                <c:pt idx="21">
                  <c:v>140000</c:v>
                </c:pt>
                <c:pt idx="22">
                  <c:v>151000</c:v>
                </c:pt>
                <c:pt idx="23">
                  <c:v>149000</c:v>
                </c:pt>
                <c:pt idx="24">
                  <c:v>152000</c:v>
                </c:pt>
                <c:pt idx="25">
                  <c:v>158800</c:v>
                </c:pt>
                <c:pt idx="26">
                  <c:v>160900</c:v>
                </c:pt>
                <c:pt idx="27">
                  <c:v>166100</c:v>
                </c:pt>
                <c:pt idx="28">
                  <c:v>176700</c:v>
                </c:pt>
                <c:pt idx="29">
                  <c:v>182600</c:v>
                </c:pt>
                <c:pt idx="30">
                  <c:v>186100</c:v>
                </c:pt>
                <c:pt idx="31">
                  <c:v>180800</c:v>
                </c:pt>
                <c:pt idx="32">
                  <c:v>180800</c:v>
                </c:pt>
                <c:pt idx="33">
                  <c:v>179000</c:v>
                </c:pt>
                <c:pt idx="34">
                  <c:v>182500</c:v>
                </c:pt>
                <c:pt idx="35">
                  <c:v>187100</c:v>
                </c:pt>
                <c:pt idx="36">
                  <c:v>190300</c:v>
                </c:pt>
                <c:pt idx="37">
                  <c:v>199700</c:v>
                </c:pt>
                <c:pt idx="38">
                  <c:v>206300</c:v>
                </c:pt>
                <c:pt idx="39">
                  <c:v>206900</c:v>
                </c:pt>
                <c:pt idx="40">
                  <c:v>204700</c:v>
                </c:pt>
                <c:pt idx="41">
                  <c:v>194900</c:v>
                </c:pt>
                <c:pt idx="42">
                  <c:v>193800</c:v>
                </c:pt>
                <c:pt idx="43">
                  <c:v>193500</c:v>
                </c:pt>
                <c:pt idx="44">
                  <c:v>194400</c:v>
                </c:pt>
                <c:pt idx="45">
                  <c:v>188800</c:v>
                </c:pt>
                <c:pt idx="46">
                  <c:v>189600</c:v>
                </c:pt>
                <c:pt idx="47">
                  <c:v>193700</c:v>
                </c:pt>
                <c:pt idx="48">
                  <c:v>201900</c:v>
                </c:pt>
                <c:pt idx="49">
                  <c:v>198800</c:v>
                </c:pt>
                <c:pt idx="50">
                  <c:v>204900</c:v>
                </c:pt>
                <c:pt idx="51">
                  <c:v>207500</c:v>
                </c:pt>
                <c:pt idx="52">
                  <c:v>211800</c:v>
                </c:pt>
                <c:pt idx="53">
                  <c:v>213700</c:v>
                </c:pt>
                <c:pt idx="54">
                  <c:v>213000</c:v>
                </c:pt>
                <c:pt idx="55">
                  <c:v>214800</c:v>
                </c:pt>
                <c:pt idx="56">
                  <c:v>216500</c:v>
                </c:pt>
                <c:pt idx="57">
                  <c:v>218700</c:v>
                </c:pt>
                <c:pt idx="58">
                  <c:v>212300</c:v>
                </c:pt>
                <c:pt idx="59">
                  <c:v>219400</c:v>
                </c:pt>
                <c:pt idx="60">
                  <c:v>225400</c:v>
                </c:pt>
                <c:pt idx="61">
                  <c:v>230500</c:v>
                </c:pt>
                <c:pt idx="62" formatCode="General">
                  <c:v>232800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54"/>
        <c:axId val="124643688"/>
        <c:axId val="124642512"/>
      </c:barChart>
      <c:lineChart>
        <c:grouping val="standard"/>
        <c:varyColors val="0"/>
        <c:ser>
          <c:idx val="1"/>
          <c:order val="2"/>
          <c:tx>
            <c:strRef>
              <c:f>'Actual Employment and Claims'!$E$28</c:f>
              <c:strCache>
                <c:ptCount val="1"/>
                <c:pt idx="0">
                  <c:v>Lost-time Incidence Rate</c:v>
                </c:pt>
              </c:strCache>
            </c:strRef>
          </c:tx>
          <c:spPr>
            <a:ln>
              <a:solidFill>
                <a:srgbClr val="CB0731"/>
              </a:solidFill>
            </a:ln>
          </c:spPr>
          <c:marker>
            <c:symbol val="square"/>
            <c:size val="4"/>
            <c:spPr>
              <a:solidFill>
                <a:srgbClr val="CB073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600" b="1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'Actual Employment and Claims'!$E$29:$E$91</c:f>
              <c:numCache>
                <c:formatCode>0.00</c:formatCode>
                <c:ptCount val="63"/>
                <c:pt idx="0" formatCode="#,##0.00">
                  <c:v>3.8245614035087714</c:v>
                </c:pt>
                <c:pt idx="1">
                  <c:v>4.2789473684210524</c:v>
                </c:pt>
                <c:pt idx="2">
                  <c:v>4.1375000000000002</c:v>
                </c:pt>
                <c:pt idx="3">
                  <c:v>4.0148936170212766</c:v>
                </c:pt>
                <c:pt idx="4">
                  <c:v>4.3226804123711338</c:v>
                </c:pt>
                <c:pt idx="5">
                  <c:v>4.8797979797979796</c:v>
                </c:pt>
                <c:pt idx="6">
                  <c:v>4.0646464646464642</c:v>
                </c:pt>
                <c:pt idx="7">
                  <c:v>3.7888888888888888</c:v>
                </c:pt>
                <c:pt idx="8">
                  <c:v>4.4451612903225808</c:v>
                </c:pt>
                <c:pt idx="9">
                  <c:v>4.9721649484536083</c:v>
                </c:pt>
                <c:pt idx="10">
                  <c:v>4.2618556701030927</c:v>
                </c:pt>
                <c:pt idx="11">
                  <c:v>4.039423076923077</c:v>
                </c:pt>
                <c:pt idx="12">
                  <c:v>3.620869565217391</c:v>
                </c:pt>
                <c:pt idx="13">
                  <c:v>3.8312499999999998</c:v>
                </c:pt>
                <c:pt idx="14">
                  <c:v>3.6126050420168068</c:v>
                </c:pt>
                <c:pt idx="15">
                  <c:v>4.0390243902439025</c:v>
                </c:pt>
                <c:pt idx="16">
                  <c:v>4.147619047619048</c:v>
                </c:pt>
                <c:pt idx="17">
                  <c:v>4.0626984126984134</c:v>
                </c:pt>
                <c:pt idx="18">
                  <c:v>3.55748031496063</c:v>
                </c:pt>
                <c:pt idx="19">
                  <c:v>3.8697674418604651</c:v>
                </c:pt>
                <c:pt idx="20">
                  <c:v>3.7140740740740736</c:v>
                </c:pt>
                <c:pt idx="21">
                  <c:v>4.3642857142857139</c:v>
                </c:pt>
                <c:pt idx="22">
                  <c:v>4.3251655629139076</c:v>
                </c:pt>
                <c:pt idx="23">
                  <c:v>4.7899328859060404</c:v>
                </c:pt>
                <c:pt idx="24">
                  <c:v>3.9947368421052634</c:v>
                </c:pt>
                <c:pt idx="25">
                  <c:v>4.0352644836272038</c:v>
                </c:pt>
                <c:pt idx="26">
                  <c:v>3.9005593536357983</c:v>
                </c:pt>
                <c:pt idx="27">
                  <c:v>3.6014449127031911</c:v>
                </c:pt>
                <c:pt idx="28">
                  <c:v>4.343520090548953</c:v>
                </c:pt>
                <c:pt idx="29">
                  <c:v>3.8691128148959475</c:v>
                </c:pt>
                <c:pt idx="30">
                  <c:v>3.5201504567436861</c:v>
                </c:pt>
                <c:pt idx="31">
                  <c:v>4.4961283185840708</c:v>
                </c:pt>
                <c:pt idx="32">
                  <c:v>4.4148230088495577</c:v>
                </c:pt>
                <c:pt idx="33">
                  <c:v>4.8608938547486034</c:v>
                </c:pt>
                <c:pt idx="34">
                  <c:v>4.7320547945205478</c:v>
                </c:pt>
                <c:pt idx="35">
                  <c:v>4.6648850881881341</c:v>
                </c:pt>
                <c:pt idx="36">
                  <c:v>4.7703625853914868</c:v>
                </c:pt>
                <c:pt idx="37">
                  <c:v>4.9909864797195791</c:v>
                </c:pt>
                <c:pt idx="38">
                  <c:v>5.1585070285991277</c:v>
                </c:pt>
                <c:pt idx="39">
                  <c:v>5.0285161913968102</c:v>
                </c:pt>
                <c:pt idx="40">
                  <c:v>4.5940400586223742</c:v>
                </c:pt>
                <c:pt idx="41">
                  <c:v>3.9861467419189327</c:v>
                </c:pt>
                <c:pt idx="42">
                  <c:v>3.2094943240454072</c:v>
                </c:pt>
                <c:pt idx="43">
                  <c:v>3.3901808785529717</c:v>
                </c:pt>
                <c:pt idx="44">
                  <c:v>3.1213991769547325</c:v>
                </c:pt>
                <c:pt idx="45">
                  <c:v>2.7155720338983049</c:v>
                </c:pt>
                <c:pt idx="46">
                  <c:v>2.6524261603375527</c:v>
                </c:pt>
                <c:pt idx="47">
                  <c:v>2.8600929272070212</c:v>
                </c:pt>
                <c:pt idx="48">
                  <c:v>3.2664685487865284</c:v>
                </c:pt>
                <c:pt idx="49">
                  <c:v>3.2902414486921527</c:v>
                </c:pt>
                <c:pt idx="50">
                  <c:v>2.9926793557833089</c:v>
                </c:pt>
                <c:pt idx="51">
                  <c:v>2.6501204819277109</c:v>
                </c:pt>
                <c:pt idx="52">
                  <c:v>2.4612842304060436</c:v>
                </c:pt>
                <c:pt idx="53">
                  <c:v>2.2433317735142722</c:v>
                </c:pt>
                <c:pt idx="54">
                  <c:v>2.2474178403755869</c:v>
                </c:pt>
                <c:pt idx="55">
                  <c:v>2.1266294227188083</c:v>
                </c:pt>
                <c:pt idx="56">
                  <c:v>2.0106235565819861</c:v>
                </c:pt>
                <c:pt idx="57">
                  <c:v>1.9455875628715136</c:v>
                </c:pt>
                <c:pt idx="58">
                  <c:v>1.8836552048987283</c:v>
                </c:pt>
                <c:pt idx="59">
                  <c:v>1.8286235186873292</c:v>
                </c:pt>
                <c:pt idx="60">
                  <c:v>1.8056787932564329</c:v>
                </c:pt>
                <c:pt idx="61">
                  <c:v>1.6234273318872017</c:v>
                </c:pt>
                <c:pt idx="62">
                  <c:v>1.63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756336"/>
        <c:axId val="207757120"/>
      </c:lineChart>
      <c:catAx>
        <c:axId val="12464368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>
                    <a:solidFill>
                      <a:schemeClr val="tx1"/>
                    </a:solidFill>
                  </a:rPr>
                  <a:t>Injury </a:t>
                </a:r>
                <a:r>
                  <a:rPr lang="en-US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4832168069508554"/>
              <c:y val="0.869775388000352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crossAx val="124642512"/>
        <c:crosses val="autoZero"/>
        <c:auto val="0"/>
        <c:lblAlgn val="ctr"/>
        <c:lblOffset val="100"/>
        <c:noMultiLvlLbl val="0"/>
      </c:catAx>
      <c:valAx>
        <c:axId val="124642512"/>
        <c:scaling>
          <c:orientation val="minMax"/>
          <c:max val="240000"/>
          <c:min val="60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r>
                  <a:rPr lang="en-CA" b="1" dirty="0" smtClean="0">
                    <a:solidFill>
                      <a:schemeClr val="tx1"/>
                    </a:solidFill>
                  </a:rPr>
                  <a:t>Employment</a:t>
                </a:r>
                <a:endParaRPr lang="en-CA" b="1" dirty="0">
                  <a:solidFill>
                    <a:schemeClr val="tx1"/>
                  </a:solidFill>
                </a:endParaRP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4643688"/>
        <c:crosses val="autoZero"/>
        <c:crossBetween val="between"/>
        <c:majorUnit val="40000"/>
        <c:minorUnit val="20000"/>
      </c:valAx>
      <c:valAx>
        <c:axId val="207757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r>
                  <a:rPr lang="en-CA" b="1" dirty="0" smtClean="0">
                    <a:solidFill>
                      <a:schemeClr val="tx1"/>
                    </a:solidFill>
                  </a:rPr>
                  <a:t>Lost-time Incidence Rate per 100 Workers</a:t>
                </a:r>
                <a:endParaRPr lang="en-CA" b="1" dirty="0">
                  <a:solidFill>
                    <a:schemeClr val="tx1"/>
                  </a:solidFill>
                </a:endParaRPr>
              </a:p>
            </c:rich>
          </c:tx>
          <c:overlay val="0"/>
        </c:title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/>
                </a:solidFill>
              </a:defRPr>
            </a:pPr>
            <a:endParaRPr lang="en-US"/>
          </a:p>
        </c:txPr>
        <c:crossAx val="207756336"/>
        <c:crosses val="max"/>
        <c:crossBetween val="between"/>
      </c:valAx>
      <c:catAx>
        <c:axId val="207756336"/>
        <c:scaling>
          <c:orientation val="minMax"/>
        </c:scaling>
        <c:delete val="1"/>
        <c:axPos val="b"/>
        <c:majorTickMark val="out"/>
        <c:minorTickMark val="none"/>
        <c:tickLblPos val="nextTo"/>
        <c:crossAx val="207757120"/>
        <c:crosses val="autoZero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DADADA">
        <a:alpha val="0"/>
      </a:srgbClr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230F-7245-48AC-A77F-99B2B2648D39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B4477-DCF0-46A9-8F9A-3FABEEF86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0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7170F-887F-4FF8-BC2B-1E9549CF84AE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3732-3BC7-429A-8986-3789BCE08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6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659B8E-4CE7-4445-B76B-877C447F258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7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F21E-9DF3-41E0-9617-6916AF87261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8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NLCSA established in 1996 </a:t>
            </a:r>
          </a:p>
          <a:p>
            <a:endParaRPr lang="en-US" dirty="0" smtClean="0"/>
          </a:p>
          <a:p>
            <a:r>
              <a:rPr lang="en-US" dirty="0" smtClean="0"/>
              <a:t>FSANL 2009</a:t>
            </a:r>
          </a:p>
          <a:p>
            <a:endParaRPr lang="en-US" dirty="0" smtClean="0"/>
          </a:p>
          <a:p>
            <a:r>
              <a:rPr lang="en-US" dirty="0" smtClean="0"/>
              <a:t>NLFHSA 2012</a:t>
            </a:r>
          </a:p>
          <a:p>
            <a:r>
              <a:rPr lang="en-US" dirty="0" smtClean="0"/>
              <a:t>MSCNL established in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3732-3BC7-429A-8986-3789BCE08C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 smtClean="0">
                <a:latin typeface="Calibri" pitchFamily="34" charset="0"/>
              </a:rPr>
              <a:t>Awareness </a:t>
            </a:r>
            <a:r>
              <a:rPr lang="en-US" sz="4100" dirty="0" smtClean="0">
                <a:latin typeface="Calibri" pitchFamily="34" charset="0"/>
              </a:rPr>
              <a:t>- Focus on five key health hazards: Asbestos,</a:t>
            </a:r>
            <a:r>
              <a:rPr lang="en-US" sz="4100" baseline="0" dirty="0" smtClean="0">
                <a:latin typeface="Calibri" pitchFamily="34" charset="0"/>
              </a:rPr>
              <a:t> </a:t>
            </a:r>
            <a:r>
              <a:rPr lang="en-US" sz="4100" dirty="0" smtClean="0">
                <a:latin typeface="Calibri" pitchFamily="34" charset="0"/>
              </a:rPr>
              <a:t>Silica, Chemicals,</a:t>
            </a:r>
            <a:r>
              <a:rPr lang="en-US" sz="4100" baseline="0" dirty="0" smtClean="0">
                <a:latin typeface="Calibri" pitchFamily="34" charset="0"/>
              </a:rPr>
              <a:t> </a:t>
            </a:r>
            <a:r>
              <a:rPr lang="en-US" sz="4100" dirty="0" smtClean="0">
                <a:latin typeface="Calibri" pitchFamily="34" charset="0"/>
              </a:rPr>
              <a:t>Fumes,</a:t>
            </a:r>
            <a:r>
              <a:rPr lang="en-US" sz="4100" baseline="0" dirty="0" smtClean="0">
                <a:latin typeface="Calibri" pitchFamily="34" charset="0"/>
              </a:rPr>
              <a:t> </a:t>
            </a:r>
            <a:r>
              <a:rPr lang="en-US" sz="4100" dirty="0" smtClean="0">
                <a:latin typeface="Calibri" pitchFamily="34" charset="0"/>
              </a:rPr>
              <a:t>Noise, Print and Radio ads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dirty="0" smtClean="0">
                <a:latin typeface="Calibri" pitchFamily="34" charset="0"/>
              </a:rPr>
              <a:t>Two waves completed in 2013/14, 6 week duration per wave</a:t>
            </a:r>
          </a:p>
          <a:p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Education</a:t>
            </a:r>
            <a:r>
              <a:rPr lang="en-US" dirty="0" smtClean="0"/>
              <a:t> - </a:t>
            </a:r>
            <a:r>
              <a:rPr lang="en-US" sz="2400" dirty="0" smtClean="0">
                <a:latin typeface="Calibri" pitchFamily="34" charset="0"/>
              </a:rPr>
              <a:t>Fact Sheet Development:</a:t>
            </a:r>
            <a:r>
              <a:rPr lang="en-US" sz="2400" baseline="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Noise, PPE and Hearing Loss, Heat Stress, WHMIS,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alibri" pitchFamily="34" charset="0"/>
              </a:rPr>
              <a:t>New curricula for Workplace Safety 3220 high school course, Occupational Health, Hearing Conservation, Mental Health, WHMIS</a:t>
            </a:r>
          </a:p>
          <a:p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alibri" pitchFamily="34" charset="0"/>
              </a:rPr>
              <a:t>Hosted National Conference on Occupational Disease Prevention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alibri" pitchFamily="34" charset="0"/>
              </a:rPr>
              <a:t>St. John’s, October 1-3, 2012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Calibri" pitchFamily="34" charset="0"/>
              </a:rPr>
              <a:t>Partnered with COHNA and AOHNNL, 190 delegates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Calibri" pitchFamily="34" charset="0"/>
              </a:rPr>
              <a:t>Workshops - </a:t>
            </a:r>
            <a:r>
              <a:rPr lang="en-US" sz="2400" dirty="0" smtClean="0"/>
              <a:t>Occupational Disease Prevention: The Fundamentals, </a:t>
            </a:r>
            <a:r>
              <a:rPr lang="en-CA" sz="2400" dirty="0" smtClean="0"/>
              <a:t>Noise Induced Hearing Loss at Work: Implement a Hearing Conservation Program, </a:t>
            </a:r>
            <a:r>
              <a:rPr lang="en-US" sz="2400" dirty="0" smtClean="0"/>
              <a:t>Work-Related Asthma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Known Occupational Disease in our Workplace:  How to Protect Yourself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Calibri" pitchFamily="34" charset="0"/>
              </a:rPr>
              <a:t>Webinars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 smtClean="0"/>
              <a:t>Skin Disorders in the Workplace – Investigating Occupational Dermatitis, Determining acceptable exposure limits when working with chemicals, Carbon Monoxide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 smtClean="0"/>
              <a:t>Mould in the Workplace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Chemical Exposure in the Workplace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 smtClean="0">
                <a:latin typeface="Calibri" pitchFamily="34" charset="0"/>
              </a:rPr>
              <a:t>Commission hired Epidemiologist and Industrial Hygienist in 2012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 smtClean="0">
                <a:latin typeface="Calibri" pitchFamily="34" charset="0"/>
              </a:rPr>
              <a:t>Outreach Program to employers with high rates of occupational disease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 smtClean="0">
                <a:latin typeface="Calibri" pitchFamily="34" charset="0"/>
              </a:rPr>
              <a:t>Work with research agencies i.e. IRSST, SafetyNet, </a:t>
            </a:r>
            <a:r>
              <a:rPr lang="en-CA" sz="2400" dirty="0" err="1" smtClean="0">
                <a:latin typeface="Calibri" pitchFamily="34" charset="0"/>
              </a:rPr>
              <a:t>WorkSafeBC</a:t>
            </a:r>
            <a:endParaRPr lang="en-CA" sz="2400" dirty="0" smtClean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 smtClean="0">
                <a:latin typeface="Calibri" pitchFamily="34" charset="0"/>
              </a:rPr>
              <a:t>Data quality and quality assurance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400" dirty="0" smtClean="0">
                <a:latin typeface="Calibri" pitchFamily="34" charset="0"/>
              </a:rPr>
              <a:t>Injury trending, mortality and morbidity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2400" dirty="0" smtClean="0"/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3732-3BC7-429A-8986-3789BCE08C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5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4BC6-5F38-41D3-A8C3-FBAD5BA97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62E69-462E-45A7-A67A-095E48BCC18B}" type="datetimeFigureOut">
              <a:rPr lang="en-US" smtClean="0"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69700-A69F-4C90-8072-A66814E28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75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oleObject" Target="../embeddings/Microsoft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Excel_97-2003_Worksheet2.xls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9129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80298" cy="210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391891" cy="29226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2139492" cy="3022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904" y="4195039"/>
            <a:ext cx="2686050" cy="1518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" y="3972224"/>
            <a:ext cx="3574269" cy="2862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18564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-5787"/>
            <a:ext cx="2819400" cy="2114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410" y="3987975"/>
            <a:ext cx="2593390" cy="19323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827580"/>
            <a:ext cx="1327500" cy="2030419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722051" y="4207616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 a Prevention Plan in Newfoundland and Labrador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9" descr="safeworklogoBOTcrop White cop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04" y="5678016"/>
            <a:ext cx="261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37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00" b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Calibri" pitchFamily="34" charset="0"/>
              </a:rPr>
              <a:t>Year </a:t>
            </a:r>
            <a:r>
              <a:rPr lang="en-US" sz="2400" b="1" u="sng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Calibri" pitchFamily="34" charset="0"/>
              </a:rPr>
              <a:t>One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200" dirty="0">
                <a:latin typeface="Calibri" pitchFamily="34" charset="0"/>
              </a:rPr>
              <a:t>	Build safety partnerships to plan ways to provide education on the prevention of known occupational </a:t>
            </a:r>
            <a:r>
              <a:rPr lang="en-US" sz="2200" dirty="0" smtClean="0">
                <a:latin typeface="Calibri" pitchFamily="34" charset="0"/>
              </a:rPr>
              <a:t>disease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00" dirty="0" smtClean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Year Two</a:t>
            </a:r>
            <a:r>
              <a:rPr lang="en-US" sz="2000" dirty="0" smtClean="0">
                <a:latin typeface="Calibri" pitchFamily="34" charset="0"/>
              </a:rPr>
              <a:t>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200" dirty="0" smtClean="0">
                <a:latin typeface="Calibri" pitchFamily="34" charset="0"/>
              </a:rPr>
              <a:t>     Implement targeted education and awareness initiatives about occupational hazards and exposures that can cause occupational disease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00" dirty="0" smtClean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>
                      <a:alpha val="49000"/>
                    </a:srgbClr>
                  </a:outerShdw>
                </a:effectLst>
                <a:latin typeface="Calibri" pitchFamily="34" charset="0"/>
              </a:rPr>
              <a:t>Year Three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 smtClean="0">
                <a:latin typeface="Calibri" pitchFamily="34" charset="0"/>
              </a:rPr>
              <a:t>	</a:t>
            </a:r>
            <a:r>
              <a:rPr lang="en-US" sz="2200" dirty="0" smtClean="0">
                <a:latin typeface="Calibri" pitchFamily="34" charset="0"/>
              </a:rPr>
              <a:t>Continually monitor progress in order to set future directions for the prevention of occupational disease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 smtClean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marL="640080"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5410200"/>
            <a:ext cx="9144000" cy="17526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en-US" sz="1800">
              <a:latin typeface="Arial" pitchFamily="34" charset="0"/>
            </a:endParaRPr>
          </a:p>
        </p:txBody>
      </p:sp>
      <p:pic>
        <p:nvPicPr>
          <p:cNvPr id="44036" name="Picture 4" descr="safeworklogoBOTcrop White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562600"/>
            <a:ext cx="26193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99349-434E-4301-AEA8-D361D6CF9DED}" type="slidenum">
              <a:rPr lang="en-US" sz="10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>
                <a:defRPr/>
              </a:pPr>
              <a:t>10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</a:rPr>
              <a:t>Development of an Occupational Disease Strategy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6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3429000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000" b="1" u="sng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rgbClr val="000000">
                    <a:alpha val="49000"/>
                  </a:srgbClr>
                </a:outerShdw>
              </a:effectLst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 smtClean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100" dirty="0"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marL="640080"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433887" y="5181600"/>
            <a:ext cx="1905000" cy="1220072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sz="4000" dirty="0">
                <a:solidFill>
                  <a:srgbClr val="FFC000"/>
                </a:solidFill>
              </a:rPr>
              <a:t>Education</a:t>
            </a:r>
            <a:endParaRPr lang="en-US" altLang="en-US" sz="4000" dirty="0"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59F50-2050-4693-A5A2-AA139E47F77D}" type="slidenum">
              <a:rPr lang="en-US" sz="100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pPr>
                <a:defRPr/>
              </a:pPr>
              <a:t>11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11042"/>
            <a:ext cx="2895600" cy="1143000"/>
          </a:xfrm>
        </p:spPr>
        <p:txBody>
          <a:bodyPr>
            <a:normAutofit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C000"/>
                </a:solidFill>
                <a:latin typeface="Rockwell" panose="02060603020205020403" pitchFamily="18" charset="0"/>
              </a:rPr>
              <a:t>Awareness</a:t>
            </a:r>
            <a:endParaRPr lang="en-US" sz="4000" dirty="0">
              <a:solidFill>
                <a:srgbClr val="FFC000"/>
              </a:solidFill>
              <a:latin typeface="Rockwell" panose="02060603020205020403" pitchFamily="18" charset="0"/>
            </a:endParaRPr>
          </a:p>
        </p:txBody>
      </p:sp>
      <p:pic>
        <p:nvPicPr>
          <p:cNvPr id="460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"/>
            <a:ext cx="2095500" cy="319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48091"/>
            <a:ext cx="2619375" cy="28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36" y="3872194"/>
            <a:ext cx="3203078" cy="228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606308"/>
            <a:ext cx="1861887" cy="41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2625"/>
            <a:ext cx="188595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CEO Safety Charter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effectLst/>
              </a:rPr>
              <a:t>CEO Safety Charter - Leaders in Safety – established in 2007</a:t>
            </a:r>
          </a:p>
          <a:p>
            <a:endParaRPr lang="en-US" b="1" dirty="0"/>
          </a:p>
          <a:p>
            <a:r>
              <a:rPr lang="en-US" dirty="0" smtClean="0">
                <a:effectLst/>
              </a:rPr>
              <a:t>Supports the continuous improvement of healthy and safe workplaces throughout our province. </a:t>
            </a:r>
          </a:p>
          <a:p>
            <a:endParaRPr lang="en-US" dirty="0"/>
          </a:p>
          <a:p>
            <a:r>
              <a:rPr lang="en-US" dirty="0" smtClean="0">
                <a:effectLst/>
              </a:rPr>
              <a:t>Ambassadors for safer workplaces demonstrate their commitment to the prevention of accidents and promotion of health and safety in the workplace. 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811605" cy="3352800"/>
          </a:xfrm>
        </p:spPr>
      </p:pic>
    </p:spTree>
    <p:extLst>
      <p:ext uri="{BB962C8B-B14F-4D97-AF65-F5344CB8AC3E}">
        <p14:creationId xmlns:p14="http://schemas.microsoft.com/office/powerpoint/2010/main" val="105093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4143" y="1981200"/>
            <a:ext cx="67818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C000"/>
                </a:solidFill>
              </a:rPr>
              <a:t>We’re building a culture of safety in Newfoundland and Labrador</a:t>
            </a:r>
          </a:p>
        </p:txBody>
      </p:sp>
    </p:spTree>
    <p:extLst>
      <p:ext uri="{BB962C8B-B14F-4D97-AF65-F5344CB8AC3E}">
        <p14:creationId xmlns:p14="http://schemas.microsoft.com/office/powerpoint/2010/main" val="397664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solidFill>
                  <a:srgbClr val="FFC000"/>
                </a:solidFill>
              </a:rPr>
              <a:t>In the past 10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Employer satisfaction has increased by 31%.  It’s now at 79%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 average assessment rate has decreased from $3.24 to $2.45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 2014, 99.8% of employers will see a decrease in their assessment rates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 There has been an increasing investment in on-line services and programs for employers</a:t>
            </a:r>
          </a:p>
        </p:txBody>
      </p:sp>
    </p:spTree>
    <p:extLst>
      <p:ext uri="{BB962C8B-B14F-4D97-AF65-F5344CB8AC3E}">
        <p14:creationId xmlns:p14="http://schemas.microsoft.com/office/powerpoint/2010/main" val="314441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Chart 1"/>
          <p:cNvGraphicFramePr>
            <a:graphicFrameLocks/>
          </p:cNvGraphicFramePr>
          <p:nvPr/>
        </p:nvGraphicFramePr>
        <p:xfrm>
          <a:off x="4475163" y="457200"/>
          <a:ext cx="4089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8711939" imgH="4980864" progId="Excel.Chart.8">
                  <p:embed/>
                </p:oleObj>
              </mc:Choice>
              <mc:Fallback>
                <p:oleObj r:id="rId4" imgW="8711939" imgH="498086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57200"/>
                        <a:ext cx="40894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4648200"/>
            <a:ext cx="66294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91% of employers are injury free </a:t>
            </a:r>
          </a:p>
        </p:txBody>
      </p:sp>
    </p:spTree>
    <p:extLst>
      <p:ext uri="{BB962C8B-B14F-4D97-AF65-F5344CB8AC3E}">
        <p14:creationId xmlns:p14="http://schemas.microsoft.com/office/powerpoint/2010/main" val="10813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Chart 2"/>
          <p:cNvGraphicFramePr>
            <a:graphicFrameLocks/>
          </p:cNvGraphicFramePr>
          <p:nvPr/>
        </p:nvGraphicFramePr>
        <p:xfrm>
          <a:off x="3390900" y="2819400"/>
          <a:ext cx="54737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4" imgW="8559526" imgH="4901609" progId="Excel.Chart.8">
                  <p:embed/>
                </p:oleObj>
              </mc:Choice>
              <mc:Fallback>
                <p:oleObj r:id="rId4" imgW="8559526" imgH="490160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2819400"/>
                        <a:ext cx="54737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09600" y="563880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473075">
              <a:buClr>
                <a:srgbClr val="0000C2"/>
              </a:buClr>
              <a:buSzPct val="90000"/>
              <a:buFont typeface="Monotype Sorts" pitchFamily="2" charset="2"/>
              <a:buNone/>
              <a:defRPr/>
            </a:pPr>
            <a:endParaRPr lang="en-US" sz="3200" dirty="0">
              <a:solidFill>
                <a:srgbClr val="96969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90900" y="457200"/>
            <a:ext cx="5600700" cy="167640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are leading the way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it comes to safety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province with a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lost-time incident rate of 1.4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1013"/>
            <a:ext cx="340995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image001.png@01CF606D.485140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00959" cy="536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1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932451"/>
              </p:ext>
            </p:extLst>
          </p:nvPr>
        </p:nvGraphicFramePr>
        <p:xfrm>
          <a:off x="136358" y="533400"/>
          <a:ext cx="8991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FFC000"/>
                </a:solidFill>
              </a:rPr>
              <a:t>The number of occupational health and safety committees have tripled in the past 10 years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 smtClean="0">
              <a:solidFill>
                <a:srgbClr val="FFC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FFC000"/>
                </a:solidFill>
              </a:rPr>
              <a:t>New standards have been developed in traffic control, fall protection and confined space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686800" cy="1143000"/>
          </a:xfrm>
        </p:spPr>
        <p:txBody>
          <a:bodyPr/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US" sz="60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Vision</a:t>
            </a:r>
            <a:endParaRPr lang="en-US" sz="6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667000"/>
            <a:ext cx="8305800" cy="24384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altLang="en-US" sz="2800" smtClean="0">
                <a:latin typeface="Arial" charset="0"/>
                <a:cs typeface="Arial" charset="0"/>
              </a:rPr>
              <a:t>Safe and healthy workplaces within a viable and sustainable insurance system which reduces the impact of workplace injuries by providing the highest level of service to workers and employers.</a:t>
            </a:r>
            <a:endParaRPr lang="en-US" altLang="en-US" sz="2800" dirty="0" smtClean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4F4A2-67DC-4A67-B50D-10CCCA0208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2291" name="AutoShape 2" descr="http://www.google.ca/url?sa=i&amp;source=images&amp;cd=&amp;docid=tbZtuHofkJoziM&amp;tbnid=gamMohrCQr1UdM:&amp;ved=0CAUQjBw&amp;url=http%3A%2F%2Fwww.newfoundlandlabrador.com%2FImageHandler%2FView%3Fimg%3Dblogs%2F2011%2F01%2F00the-edge.jpg%26width%3D500%26height%3D375&amp;ei=yZFAU4DRPOSgsAStjYC4DA&amp;psig=AFQjCNFujU6UAKfo63D36QyofwAULAutXA&amp;ust=139682695406478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CA" altLang="en-US" sz="1800">
              <a:latin typeface="Arial" pitchFamily="34" charset="0"/>
            </a:endParaRPr>
          </a:p>
        </p:txBody>
      </p:sp>
      <p:sp>
        <p:nvSpPr>
          <p:cNvPr id="12292" name="AutoShape 4" descr="http://www.google.ca/url?sa=i&amp;source=images&amp;cd=&amp;docid=tbZtuHofkJoziM&amp;tbnid=gamMohrCQr1UdM:&amp;ved=0CAUQjBw&amp;url=http%3A%2F%2Fwww.newfoundlandlabrador.com%2FImageHandler%2FView%3Fimg%3Dblogs%2F2011%2F01%2F00the-edge.jpg%26width%3D500%26height%3D375&amp;ei=yZFAU4DRPOSgsAStjYC4DA&amp;psig=AFQjCNFujU6UAKfo63D36QyofwAULAutXA&amp;ust=1396826954064787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CA" altLang="en-US" sz="1800">
              <a:latin typeface="Arial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" y="15874"/>
            <a:ext cx="913227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90188" y="3244334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Aharoni" pitchFamily="2" charset="-79"/>
                <a:cs typeface="Aharoni" pitchFamily="2" charset="-79"/>
              </a:rPr>
              <a:t>Starts with Me</a:t>
            </a:r>
            <a:endParaRPr lang="en-US" altLang="en-US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29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21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With a </a:t>
            </a:r>
            <a:r>
              <a:rPr lang="en-US" sz="4800" dirty="0" smtClean="0">
                <a:solidFill>
                  <a:srgbClr val="FFC000"/>
                </a:solidFill>
              </a:rPr>
              <a:t>dedicated</a:t>
            </a:r>
            <a:r>
              <a:rPr lang="en-US" sz="4800" dirty="0" smtClean="0"/>
              <a:t> staff </a:t>
            </a:r>
            <a:r>
              <a:rPr lang="en-US" dirty="0" smtClean="0"/>
              <a:t>of </a:t>
            </a:r>
            <a:r>
              <a:rPr lang="en-US" sz="5400" dirty="0" smtClean="0">
                <a:solidFill>
                  <a:srgbClr val="FFC000"/>
                </a:solidFill>
              </a:rPr>
              <a:t>390</a:t>
            </a:r>
            <a:r>
              <a:rPr lang="en-US" dirty="0" smtClean="0"/>
              <a:t> people,</a:t>
            </a:r>
          </a:p>
          <a:p>
            <a:pPr marL="0" indent="0" algn="ctr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sz="4800" dirty="0" smtClean="0"/>
              <a:t>Commission</a:t>
            </a:r>
            <a:r>
              <a:rPr lang="en-US" dirty="0" smtClean="0"/>
              <a:t> covers </a:t>
            </a:r>
            <a:r>
              <a:rPr lang="en-US" sz="5200" dirty="0" smtClean="0">
                <a:solidFill>
                  <a:srgbClr val="FFC000"/>
                </a:solidFill>
              </a:rPr>
              <a:t>98%</a:t>
            </a:r>
            <a:r>
              <a:rPr lang="en-US" sz="5200" dirty="0" smtClean="0"/>
              <a:t> </a:t>
            </a:r>
            <a:r>
              <a:rPr lang="en-US" dirty="0" smtClean="0"/>
              <a:t>of the </a:t>
            </a:r>
            <a:r>
              <a:rPr lang="en-US" sz="5200" dirty="0" smtClean="0"/>
              <a:t>working population,</a:t>
            </a:r>
            <a:r>
              <a:rPr lang="en-US" sz="3300" dirty="0" smtClean="0"/>
              <a:t> </a:t>
            </a:r>
            <a:r>
              <a:rPr lang="en-US" dirty="0" smtClean="0"/>
              <a:t>serves over </a:t>
            </a:r>
            <a:r>
              <a:rPr lang="en-US" sz="5400" dirty="0" smtClean="0">
                <a:solidFill>
                  <a:srgbClr val="FFC000"/>
                </a:solidFill>
              </a:rPr>
              <a:t>19,000</a:t>
            </a:r>
            <a:r>
              <a:rPr lang="en-US" dirty="0" smtClean="0"/>
              <a:t> </a:t>
            </a:r>
            <a:r>
              <a:rPr lang="en-US" sz="4800" dirty="0" smtClean="0"/>
              <a:t>employers</a:t>
            </a:r>
            <a:r>
              <a:rPr lang="en-US" dirty="0" smtClean="0"/>
              <a:t>, </a:t>
            </a:r>
            <a:r>
              <a:rPr lang="en-US" sz="5400" dirty="0" smtClean="0">
                <a:solidFill>
                  <a:srgbClr val="FFC000"/>
                </a:solidFill>
              </a:rPr>
              <a:t>220,000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sz="4800" dirty="0" smtClean="0"/>
              <a:t>workers, </a:t>
            </a:r>
            <a:r>
              <a:rPr lang="en-US" dirty="0" smtClean="0"/>
              <a:t>from</a:t>
            </a:r>
            <a:r>
              <a:rPr lang="en-US" sz="4800" dirty="0" smtClean="0"/>
              <a:t> </a:t>
            </a:r>
            <a:r>
              <a:rPr lang="en-US" sz="4800" dirty="0">
                <a:solidFill>
                  <a:srgbClr val="FFC000"/>
                </a:solidFill>
              </a:rPr>
              <a:t>three</a:t>
            </a:r>
            <a:r>
              <a:rPr lang="en-US" sz="4800" dirty="0"/>
              <a:t> </a:t>
            </a:r>
            <a:r>
              <a:rPr lang="en-US" dirty="0"/>
              <a:t>locations: 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4400" dirty="0" smtClean="0"/>
              <a:t>St</a:t>
            </a:r>
            <a:r>
              <a:rPr lang="en-US" sz="4400" dirty="0"/>
              <a:t>. John’s, </a:t>
            </a:r>
            <a:r>
              <a:rPr lang="en-US" sz="3600" dirty="0" smtClean="0"/>
              <a:t>Grand </a:t>
            </a:r>
            <a:r>
              <a:rPr lang="en-US" sz="3600" dirty="0"/>
              <a:t>Falls </a:t>
            </a:r>
            <a:r>
              <a:rPr lang="en-US" sz="4400" dirty="0"/>
              <a:t>and </a:t>
            </a:r>
            <a:r>
              <a:rPr lang="en-US" sz="4000" dirty="0"/>
              <a:t>Corner Brook</a:t>
            </a:r>
            <a:endParaRPr lang="en-US" sz="4400" dirty="0"/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4362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2876534"/>
            <a:ext cx="4040188" cy="395128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Employer Services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762000"/>
            <a:ext cx="4041775" cy="536416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1800" i="1" dirty="0" smtClean="0">
                <a:solidFill>
                  <a:srgbClr val="FFC000"/>
                </a:solidFill>
                <a:latin typeface="Calibri" pitchFamily="34" charset="0"/>
              </a:rPr>
              <a:t>Prevention</a:t>
            </a:r>
            <a:r>
              <a:rPr lang="en-US" altLang="en-US" sz="1800" b="1" dirty="0" smtClean="0">
                <a:solidFill>
                  <a:srgbClr val="FFC000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1800" dirty="0" smtClean="0">
                <a:latin typeface="Calibri" pitchFamily="34" charset="0"/>
                <a:cs typeface="Arial" charset="0"/>
              </a:rPr>
              <a:t>Promote awareness of workplace health and safety</a:t>
            </a:r>
            <a:r>
              <a:rPr lang="en-CA" altLang="en-US" sz="1800" dirty="0" smtClean="0">
                <a:latin typeface="Calibri" pitchFamily="34" charset="0"/>
                <a:cs typeface="Arial" charset="0"/>
              </a:rPr>
              <a:t>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CA" altLang="en-US" sz="1800" dirty="0" smtClean="0">
                <a:latin typeface="Calibri" pitchFamily="34" charset="0"/>
                <a:cs typeface="Arial" charset="0"/>
              </a:rPr>
              <a:t> Foster commitment and provide education to 	stakeholders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CA" altLang="en-US" sz="1800" dirty="0" smtClean="0">
                <a:latin typeface="Calibri" pitchFamily="34" charset="0"/>
                <a:cs typeface="Arial" charset="0"/>
              </a:rPr>
              <a:t> Develop standards for the certification training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CA" altLang="en-US" sz="1800" dirty="0" smtClean="0">
                <a:latin typeface="Calibri" pitchFamily="34" charset="0"/>
                <a:cs typeface="Arial" charset="0"/>
              </a:rPr>
              <a:t> Targeted prevention services to priority employers and industries</a:t>
            </a:r>
          </a:p>
          <a:p>
            <a:pPr marL="0" indent="0">
              <a:spcBef>
                <a:spcPct val="0"/>
              </a:spcBef>
              <a:buNone/>
            </a:pPr>
            <a:endParaRPr lang="en-CA" altLang="en-US" sz="1800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SzTx/>
              <a:buNone/>
            </a:pPr>
            <a:endParaRPr lang="en-US" altLang="en-US" sz="1800" dirty="0" smtClean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1800" i="1" dirty="0" smtClean="0">
                <a:solidFill>
                  <a:srgbClr val="FFC000"/>
                </a:solidFill>
                <a:latin typeface="Calibri" pitchFamily="34" charset="0"/>
              </a:rPr>
              <a:t>Initiatives</a:t>
            </a:r>
          </a:p>
          <a:p>
            <a:pPr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 dirty="0">
                <a:latin typeface="Calibri" pitchFamily="34" charset="0"/>
              </a:rPr>
              <a:t>Sectoral Safety Councils </a:t>
            </a:r>
          </a:p>
          <a:p>
            <a:pPr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 sz="2000" dirty="0" smtClean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</a:rPr>
              <a:t>Prevention Plan</a:t>
            </a:r>
          </a:p>
          <a:p>
            <a:pPr lvl="1"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 sz="1800" dirty="0" smtClean="0">
                <a:latin typeface="Calibri" pitchFamily="34" charset="0"/>
              </a:rPr>
              <a:t>Youth Strategy; </a:t>
            </a:r>
            <a:r>
              <a:rPr lang="en-US" altLang="en-US" sz="1400" i="1" dirty="0" smtClean="0">
                <a:latin typeface="Calibri" pitchFamily="34" charset="0"/>
              </a:rPr>
              <a:t>Who Wants to Save a Life? Game Show  </a:t>
            </a:r>
            <a:r>
              <a:rPr lang="en-US" altLang="en-US" sz="1800" dirty="0" smtClean="0">
                <a:latin typeface="Calibri" pitchFamily="34" charset="0"/>
              </a:rPr>
              <a:t>Prevention Strategy; Occupational Disease Strategy</a:t>
            </a:r>
          </a:p>
          <a:p>
            <a:pPr>
              <a:spcBef>
                <a:spcPct val="0"/>
              </a:spcBef>
              <a:buSzTx/>
              <a:buFont typeface="Wingdings" pitchFamily="2" charset="2"/>
              <a:buChar char="§"/>
            </a:pPr>
            <a:r>
              <a:rPr lang="en-US" altLang="en-US" sz="2200" dirty="0" smtClean="0">
                <a:latin typeface="Calibri" pitchFamily="34" charset="0"/>
              </a:rPr>
              <a:t>CEO Safety Charter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8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Sector Safety Councils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4" y="1524000"/>
            <a:ext cx="2316806" cy="386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76400"/>
            <a:ext cx="23622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676400"/>
            <a:ext cx="2057400" cy="48409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4015055" cy="182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Sector Council Program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NLEC 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6891" y="2362199"/>
            <a:ext cx="2533650" cy="1014412"/>
          </a:xfrm>
          <a:prstGeom prst="rect">
            <a:avLst/>
          </a:prstGeom>
        </p:spPr>
      </p:pic>
      <p:pic>
        <p:nvPicPr>
          <p:cNvPr id="5" name="Picture 4" descr="nlfl1-300x3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05" y="1703784"/>
            <a:ext cx="1443038" cy="1316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3072" y="3581400"/>
            <a:ext cx="540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Sectoral Council Funding Guidelines established in 2008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828800"/>
            <a:ext cx="430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Sector Advisor Program  established in 2007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3982712"/>
            <a:ext cx="252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Developmental Funding 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4773" y="4387555"/>
            <a:ext cx="561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Phase 1 Funding for business plan development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849220"/>
            <a:ext cx="450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Phase II Funding –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Year 1, 2 and 3 business plan implementation 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2216" y="5562600"/>
            <a:ext cx="498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Sector Council Program Review undertaken in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2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Focus on Youth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 safety education and training of young workers</a:t>
            </a:r>
          </a:p>
          <a:p>
            <a:pPr marL="285750" indent="-285750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Enhance the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Workplace Safety 3220 curriculum</a:t>
            </a:r>
          </a:p>
          <a:p>
            <a:pPr marL="285750" indent="-285750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More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module-based curricula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for high school courses</a:t>
            </a:r>
          </a:p>
          <a:p>
            <a:pPr marL="285750" indent="-285750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Increase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online delivery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 safety training for high school students.</a:t>
            </a:r>
          </a:p>
          <a:p>
            <a:pPr marL="285750" indent="-285750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Continue promotion of the:</a:t>
            </a:r>
          </a:p>
          <a:p>
            <a:pPr lvl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Game Show</a:t>
            </a:r>
          </a:p>
          <a:p>
            <a:pPr lvl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Radio/Video Ad Contest</a:t>
            </a:r>
          </a:p>
          <a:p>
            <a:pPr lvl="1"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HS Educator of the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SAFEWork NL’s –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Who Wants to Save a Life?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2" descr="http://www.whscc.nl.ca/ftb.image.ashx?id=7487ad4a-5713-4937-bf5f-9f01e3aef50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496144"/>
            <a:ext cx="2895600" cy="43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485227" y="1992312"/>
            <a:ext cx="4041775" cy="3951288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CC00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Started in 2008 in partnership with FINALY and Department of Education</a:t>
            </a:r>
          </a:p>
          <a:p>
            <a:pPr>
              <a:buClr>
                <a:srgbClr val="FFCC00"/>
              </a:buClr>
              <a:defRPr/>
            </a:pPr>
            <a:r>
              <a:rPr lang="en-CA" dirty="0"/>
              <a:t>Fast-paced, interactive learning</a:t>
            </a:r>
          </a:p>
          <a:p>
            <a:pPr>
              <a:buClr>
                <a:srgbClr val="FFCC00"/>
              </a:buClr>
              <a:defRPr/>
            </a:pPr>
            <a:r>
              <a:rPr lang="en-CA" dirty="0"/>
              <a:t>Creates an engaging, educational experience </a:t>
            </a:r>
          </a:p>
          <a:p>
            <a:pPr>
              <a:buClr>
                <a:srgbClr val="FFCC00"/>
              </a:buClr>
              <a:defRPr/>
            </a:pPr>
            <a:r>
              <a:rPr lang="en-CA" dirty="0"/>
              <a:t>Give young workers knowledge to prevent injuries</a:t>
            </a:r>
          </a:p>
          <a:p>
            <a:pPr>
              <a:buClr>
                <a:srgbClr val="FFCC00"/>
              </a:buClr>
              <a:defRPr/>
            </a:pPr>
            <a:r>
              <a:rPr lang="en-CA" dirty="0"/>
              <a:t>Link to curriculum and learning outcomes</a:t>
            </a:r>
          </a:p>
          <a:p>
            <a:pPr>
              <a:buClr>
                <a:srgbClr val="FFCC00"/>
              </a:buClr>
              <a:defRPr/>
            </a:pPr>
            <a:r>
              <a:rPr lang="en-CA" dirty="0"/>
              <a:t>Effective educational tool for raising awareness about workplace safety </a:t>
            </a:r>
          </a:p>
          <a:p>
            <a:pPr>
              <a:buClr>
                <a:srgbClr val="FFCC00"/>
              </a:buClr>
              <a:defRPr/>
            </a:pPr>
            <a:r>
              <a:rPr lang="en-CA" dirty="0"/>
              <a:t>Four Formats: Classroom, Full Venue, Studio, Distance </a:t>
            </a:r>
            <a:r>
              <a:rPr lang="en-CA" dirty="0" smtClean="0"/>
              <a:t>Learning</a:t>
            </a:r>
          </a:p>
          <a:p>
            <a:pPr marL="0" indent="0">
              <a:buClr>
                <a:srgbClr val="FFCC00"/>
              </a:buClr>
              <a:buNone/>
              <a:defRPr/>
            </a:pPr>
            <a:endParaRPr lang="en-CA" dirty="0" smtClean="0"/>
          </a:p>
          <a:p>
            <a:pPr marL="400050">
              <a:buClr>
                <a:srgbClr val="FFCC00"/>
              </a:buClr>
              <a:defRPr/>
            </a:pPr>
            <a:r>
              <a:rPr lang="en-CA" sz="2200" dirty="0"/>
              <a:t>Viewing audience of over 90,000 across the Province this Fall.</a:t>
            </a:r>
          </a:p>
          <a:p>
            <a:pPr marL="400050">
              <a:buClr>
                <a:srgbClr val="FFCC00"/>
              </a:buClr>
              <a:defRPr/>
            </a:pPr>
            <a:r>
              <a:rPr lang="en-CA" sz="2200" dirty="0" smtClean="0"/>
              <a:t>Additional </a:t>
            </a:r>
            <a:r>
              <a:rPr lang="en-CA" sz="2200" dirty="0"/>
              <a:t>50,000 viewers on </a:t>
            </a:r>
            <a:r>
              <a:rPr lang="en-CA" sz="2200" dirty="0" err="1"/>
              <a:t>Eastlink</a:t>
            </a:r>
            <a:r>
              <a:rPr lang="en-CA" sz="2200" dirty="0"/>
              <a:t> </a:t>
            </a:r>
            <a:r>
              <a:rPr lang="en-CA" sz="2200" dirty="0" smtClean="0"/>
              <a:t>TV</a:t>
            </a:r>
          </a:p>
          <a:p>
            <a:pPr marL="400050">
              <a:buClr>
                <a:srgbClr val="FFCC00"/>
              </a:buClr>
              <a:defRPr/>
            </a:pPr>
            <a:r>
              <a:rPr lang="en-CA" dirty="0" smtClean="0"/>
              <a:t>Annual </a:t>
            </a:r>
            <a:r>
              <a:rPr lang="en-CA" dirty="0"/>
              <a:t>Evaluation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59436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CC00"/>
              </a:buClr>
              <a:defRPr/>
            </a:pPr>
            <a:r>
              <a:rPr lang="en-CA" dirty="0">
                <a:solidFill>
                  <a:srgbClr val="FFC000"/>
                </a:solidFill>
              </a:rPr>
              <a:t>25,000 students have participated in the game show, from over 100 </a:t>
            </a:r>
            <a:r>
              <a:rPr lang="en-CA" dirty="0" smtClean="0">
                <a:solidFill>
                  <a:srgbClr val="FFC000"/>
                </a:solidFill>
              </a:rPr>
              <a:t>schools with </a:t>
            </a:r>
            <a:r>
              <a:rPr lang="en-CA" dirty="0">
                <a:solidFill>
                  <a:srgbClr val="FFC000"/>
                </a:solidFill>
              </a:rPr>
              <a:t>over $100,000 in cash prizes/scholarships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8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695" y="19141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dirty="0" smtClean="0">
                <a:solidFill>
                  <a:srgbClr val="FFC000"/>
                </a:solidFill>
              </a:rPr>
              <a:t/>
            </a:r>
            <a:br>
              <a:rPr lang="en-CA" dirty="0" smtClean="0">
                <a:solidFill>
                  <a:srgbClr val="FFC000"/>
                </a:solidFill>
              </a:rPr>
            </a:br>
            <a:r>
              <a:rPr lang="en-CA" sz="3100" i="1" dirty="0" smtClean="0">
                <a:solidFill>
                  <a:srgbClr val="FFC000"/>
                </a:solidFill>
              </a:rPr>
              <a:t>A Strategy for the Prevention of Known Occupational Disease  2011-2013</a:t>
            </a:r>
            <a:endParaRPr lang="en-CA" sz="3100" dirty="0">
              <a:solidFill>
                <a:srgbClr val="FFC000"/>
              </a:solidFill>
            </a:endParaRPr>
          </a:p>
        </p:txBody>
      </p:sp>
      <p:sp>
        <p:nvSpPr>
          <p:cNvPr id="39941" name="AutoShape 4" descr="data:image/jpeg;base64,/9j/4AAQSkZJRgABAQAAAQABAAD/2wCEAAkGBxMSEBUUEhQWFRIXFyAaGBcYGRcaGxsfGhghGh8lHCAaHCkgHSEnHiIcITIhKSotLi4vHR8zODUsNyotLjcBCgoKDg0OGxAQGzQkICQ0NCwsNzQsLCwsNzQtNTQsNzU0LCwvLCwsNywsLCwvNCwsLCwsLyw0LCwsLCwsLy0sLP/AABEIAHsApAMBEQACEQEDEQH/xAAcAAEAAQUBAQAAAAAAAAAAAAAABwMEBQYIAgH/xABCEAACAQIEAwYCBgcGBwEAAAABAgMAEQQFEiEGMUEHEyJRYXEUgSMyQlKRoRUkM0Ox0fAXVGJyk9I0U4KSweHxFv/EABoBAQACAwEAAAAAAAAAAAAAAAAEBQECAwb/xAA4EQABAwICCAMGBwACAwAAAAABAAIDBBEhMQUSEzJBUWGRcYHRFBUiUqHwBhZCscHh8XKCIyRT/9oADAMBAAIRAxEAPwCQcTmMmJlkCy9zh4wS73tsOpPyNef209dOY4narRyzV4IoaOESSN1nFakvGGGkd0wqY7FCO2p0ZFXe9tOogkmxsLXNjarQaAsBryuHn/ShHSpOTG9lbLxxEYRMMNmBiYgBhJGb3OkWAN7FtgbWJ2rb3A29ts7v/Sx70f8AI3sq0/F6I+hsJmGqwNhJEdmfQNwbfW8PvQaBYRfbO7/0nvR3yN7LweM4hEJDg8w0FtIbvI+erRawP3vDfz2rI0BHltD3Q6Vk+VvZVf8A9dHZz8FjgI30PeWIaWvaxGq97/jT3FF/9D3Kx70k+VvZUpuNIViaVsHjxGrFWJkj2KtoNxqvYN4b2tfasjQMRNtoe5Wfeknyt7L03GUQlWI4LMBKzMqprS5KfWAF+lY9wxWvtD3Kx70k+VvZWT9pGDCI5w+NCPfSe8SzaTY236Hat/y8y9tc9yh0rIP0t7K7i41hZgq4PHliVAHeJzdS6/a6qrH2BrX3DEMdoe5T3pJ8rey+NxxgQJC2Fx30QBlIaJguo2FyJLbmsfl6HD4s+pW3vaXkOyuMPxZhHaRVwePLRAFxqhBUEXBN5eVq1P4fhFviz6n0T3tNyHZW2I47wCLqfC49QCFJJj5smtR+06rv7VsPw9CcnfUrHveXkOyqDjPBbfqeYbxGYfs94xzYfSchWPy/D83TMrPvabkOyqtxZhAjucFmGmM2c3i2sAx27y+wZSfIEVj8vw3trfUp72m5DsqK8a4EwGcYTH9yDbXqitsQD+8uQCQCeQNZ/L0N9XWx8SnvabkOyrJxRg2dk+Ax2tUDsGMQsr20klpQLG4rU/h6mz/krPvefp2X2HibBsYwuBxpMovGNUN2Fr7Dvb7/AJ0P4ephfp1Ke96jmOyoYni/Axgs2BxoRRdmvEQPFo5iSx8W1ZH4dpjh/JWPfE/Mdln+Fs0gxqs+WzSLJHYvDJsd+W17Eeu49qjT6Hlpfip3EdMwV1j0iyb4Z2gjnxC27KM4WWLU9lcHSwPmK60da2aPWdgcj4rhVUjopLNxGYWAzLJ9RxeEZtK4uM923S++3yJrhR/+nWuDsn4j0+qkVB9ppWubmzA+v0UC4PHzZdLJDJEhkjmV9L6vBLFqCMLEX2Ymx2O1evLWyAEFUNy3BZnhPBYzMFUYWPDnEYXuyJXYiQKr60sPqkahYtb0rnIWRn4r2K2ZcrZ8HwJmcUxePCYNUIF4xK9iVkEoJP1rhgOtrC1cTPGRiSt9Ur7BwdniiIaMMViYvpLizsZGkBfw3Ol21Bb2uBQyw45pqlUsXwHnEjMxhwoZ2hdtMhFzhwwXp1BsfYVkTRDieP1TVKqY/gnOJY5FaHCh5AymQSnUI3kMhQdLajzte1YbNECM01SrzEcOZ48wmMOEMqiQKS5Nu9cP89IAUelaiSG1sUsVi817Oszni0NhsKpDuyMszjSJZNbAD6pF9hccq3bURtN7nssFhIWRh4Wzwd0DHhisTIyKZTYd3E8XQX3Dkn1ArUyQ9VmxVuOCc3CTouHwmjEEmS8rM26BBZjuNO5HqxrO2iwxOCapVLH8AZrI8jjD4VHlhMUhEzHVsouNV7GyjltvWRPGBa5w6JqlfM74EzrFQiKRMPoVlK2l+roi7qw25Eb+9GTwsNxdC0lXs/C2dllZYcIjJG8aFXIsrhBbfnbRt/ma9aiSHqs2K84ng/OH70/D4QO7SFWEreATRpG4UcraY1te9t6CWLDE/f8AqxqlWWD7Pc2jwpw5gwroWuS0pO2oMQByBNragL2NbOqIi7WuVgMIFlfY7hXPJTI3d4VJJI+7Zkex0973nUEf4fatRLCOayWlUJeB83ZsI/cYbXhChQ98xDaLWBB2F7C9rVkTRDWFzj0TVKjKbGyR4dsHqVoln7y6tqUsF0eE8ip539jU0NBdrriXHJbf2IwOcz70bRxRMZG6ANsAfcj8qjVz2siu4rpA0udYKX8Bk5nDS3KB3LKPQ8jXioKA1AM17BxJHgvRTVggIitfVAB8Vns6y/v4rDZxujeRFW9ZTCeOwwIxB6qspKjYvucjgR0UR9q3DxxUHx0S2nhGjFJbcgcm/wCnf5H0qboev2rNR+Dhgeh/tc6+l2T/AIcWnEeCjThfP5cBikxEW5XZlvYOp+sp8r+fQ2q5kjD26pUBrrFdVZTmUeJgjmhbVHIoZT7+fqOVUzmlpsVKC17tC4gkwS4dkaweRlbwhibQu629dSr+daEX++oH8rdgB+/FYDK+0iTuSzx97oijd2B0fXT7OxuSwc9LKp51o4uafO2PT/Quuzaf3+/qvEfaTiBM5kgRY1gDlBILodHeMSzKNRUNGCot9cVs+4tq43w+th3x7LVsYOeH3/ndXOH7STHZcRDsi/TS6gDdYBK+lADe2qNbX+38qMLnEdcu9h3zR8YHFZM8XYiTBY2WPDhJoLqil9epwgZhsq7rexAvuCOlZacRrZH7/bFalgGSx0XaMFC6dM8ZbeYuIxYo0trBTdlQDVyF3Ub3rT42ixz/ALt9St9RrjcZKyTtCxRwp0xKZiAplJCok0ukogW13Chlub9d62vZ2OWfkP8AMljZgjqtk4V4vbGSiMRWAjZ2YuL2EhjjNgtvHpZue1utAXWufvC/0uFq5oC13A8eYmNnafu5YwJG8I0BVhkEbNexvd9QUdQL1giQYccO56eC21WEXV7/AGlM8pihwheRkDxr3oUkNc3e6WSy6SdzbWBWSbC5y+/77IIlaYPtGlfERnTF8OWbXZtwjyERMSQd9CSSFQBcW8qwXaty77wxHkSAs7IHL7/1ZTLuOpp54IkwZVZyWjZ5bHulCkuVCEg+IeE87jes3dj0+/4WpY0AElbzWy5KL+2fjf4aL4OBvp5V+kYH9mh2/wC5twPIX9KmUsOsdY5Bc3usFBOBwbzSJFEpeRyFRRzJP9c+gqxJAFyuAFyuiOEeFkw8IwcZuqkPipR+8k+6PQcvavJ1kprp9kNxu96equ4Giki2p3ju9Ovot9AtsOVTgLYBV5N19rKLAZ3D3MnxCjUjDTMnmp2vaqqrBppRUsyyd4c/JWVKRPGad2ebfRc/dpHCgy/Fju98NMC8B9L7r/03HyIr1dLOJmBwVNLGWOsVsfYpxj8PP8HM30MzfRknZJD09n/j71zq4dYa44LMbuCnDM8tjnC94gcpcpfoShTbyNiRf1qstddwSMlpc+SKwcHKpArxLEwE8YGhAQoADWBsSL87E111G4HWyxTXcvGK4eSRnaTKpGL6rkzp9sgm3i2+qB6AWrAjaLWdl/H+rO1cqOP4aEiWGWOreOxaWNwO8ZWbYyD7qgb7AWG1a7JoHwutl9P9KztnXxF1e5bl8kOFjw4wM7BGL6+/hVy7X1MdJ66jt61kxMOZ/fwWNo691h8z4MheJlXLJIAebLNFsCFDW1NYXVQL9Odb2xBD8fP74lYDzxCv4cBHOhkjy1nSVu+VhPEyaitrqNVrGwuORsK0dA3InLBZEzhiq3CuWy4BZBHgZS0mnU3eQrYILKqjUbAXJ5ncmttUEYuWHPucAqbZF9Gqplki6ITCt5o2Ggm/iUuNRvc3O+/OsOjaf1dclkSuBVDJ+Gu4Ck5fNJIC93M0S37wKCLBrWAVQL3tp51gxtIsXfYv6nusmV17gL3HwxEE0foh9FwbGeM7iMxj7W9lJ/Emsljb31v353/dY2ruS2ThjJ0RhIcM0EiRiJNcgkJTn0J8gLnfYeValoBwOeKxrkixVTjjiiPLsI0z2LnwxJ99yNh7dT6CukURkdYLVxsFy3mOOknleaZtUjsWZj1J/gOgHlVw1oaLBRSblS92XcLNhYlxDr+uYkWgU/uozzc+RP8AAD1qh0tWuBEEO8fu/krKhpmm8sm63Pr0UuZdglhjCL05nqT1JrjTwNgjDGrE8zpnl7ldV3XFKIvMiBgQRcEWIrDmhwscllri03C0PiHhxcTDJl8ptfx4WQ/ZYX2/8H0vVfo+Z1FP7O44Zt8OSsatgqYvaG55O9VzxjMK8MjRyKUlRirDqCD/AEQfY164EEXCoiCCujuyrjH9IYXTIf1qGyyD7w+y497b+t6qqiHZuwyKkMdcLd6jrdKIlESiKKe1ziwk/AYdtz/xDDoOie55nyFh126i0bdd3kstbrmwWK7LuKjg5/g52th5W+jY/u3PT0VvyPvRrxOzWGYWZWGN1lNdclqlESiJRFSxWJSJGkkYKiglmOwAHO9ZAJNgi5f7QeLWzLFmTcQpdYUPRepP+JrAn5DpVvBEI2248VGe65WQ7M+FVxUjYnEj9TgIJB5SvzCDzHU/IdajaQrW0sRcSu1LTumeGhdAZLg23mlH0r9PuL0UVRUcLrmaXed9ByVhVTNsIo91v1PNZWpyhJREoiURY7O8u76Pw7SKdSN5EfzqHW0u3jw3hiD1UqkqNi/HdOB8FEXaxw/8VAMwiW00Q0YpLb2HJvlvf0PpU7Q9eJmarsDkRyP9rlX0uxfhkcQeijnhLiGTAYtMRHvpNnX76H6w/kfO1XMsYkbqlQGusV1VlmPjxEKTRNqjdQyn0NUrmlpsVKV1WESiLUu0Ti4Zfh7JY4mW4iXy82Potx7mwrpGwHE5BYxOAUPZDlrM2piWZjdmPMkm5JPmTvVNpSvVxRUqr8RZQCDtsaj6Mr12raVSL2VcYnExnC4g/rMQ8LHnIg2v/mHI/I16J4BGu3IqiILTYqQq5IlESiKDO2zjXvX+Bw7fRofp2H2mHJPZevrYdDVjSQ2GufJcZH8Ao74ZyGXHYlMPDsW3ZiNkUc2Pt5dTapUkgjbrFc2t1jZdGcN5REFjjiW2Ew+0Y/5j9XPnvXkg410+1duNOHU8/Lgrtw9ki2Y33Z9By81tdWSrkoiURKIlESiLXs7h7iTvwuqJxonS2xB2vaqmqBpZhUsyODvVWdMRUxGndmMW+i5+7ReFf0firJvhpQXgbn4eq36lbj5EV6ymnEzNYKlljLHWK2nsS4x7ib4KZvopTeIn7Lnmvs38feudXDca4WY3cFPNVq7LH57nEWEw7zzGyIPmT0A8yTtWzWlxsFgmy5/xePkx2JbE4iwLfVW+yKOSj28+pua4VtRqt1GKZSw3Os5Z3CY+OMWFvxry09LNK65V9FPHGLBep8yjcWNvxrWOiljdcLL6ljxYrW8VrhlWfDvpkjbUrDzHmOoPIjyr01DUkfC8KlqoAcWqd+DOJY8wwwlSwceGVL7o3Uex5g9RU17NUquCz1aLK0TtW42GX4fu4j+tTAhP8C8i59unmfY1Jp4dobnILR7rBc4KCxsAWYnYC5LEn8SSatclHzKn3gXhH4OAYcf8VMA2KkH7teiKfmfc3NeX0lUuqpfZozYfqPIepVxRxNhZt3j/AIjmf6UlQRBFCqLKBYCpDGNY0NaMAoj3l7i52ZXutlqlESiJREoiUReJYwylWFwRYitXtD2lrsitmuLSHDMLQuIeHFxUEmXymzD6TCynowvYe3Q+5qv0bO6jn9nebjNvUclYVrG1EQqGZ5O8ea54xOHeKRkkUpIjWZTsVYH+t69eCCLhURwK6S7LOMP0jhLSEfEw2WUef3X9mt+INVVRFs3YZKSx1wqXH/BmJzKRLYlIoI91jKM12PNmOoXNth5b+daxyNa0gjNZxvdawOx/Ff32P/Sb/fWv/h+Vb7STmn9kGK/vsf8ApN/vpaD5U2knNP7IMV/fY/8ASb/fS0HyptJOaf2QYr++x/6Tf76Wg+VNpJzWa4M7PsXl+K75cXG6MNMqd2w1jpvrNiCbg26nzrd0jC3VAWmJNyt04jzuLBYaTETGyIOXVj0A9Sdq5sYXu1QhNlyvxDnUuNxL4iY+NzyHJQOSj0Aq5jYGN1QoznXKkLsn4Z0KMwmTUxOnCRkfWbkX9hyHzPlVTpau2LNRmLjgB1+81NoqXav+LADEnopryjAdym51SMdTt5n+QqvpKfYsxN3HEnqu1TPtXYYNGAHRX1SlGSiJREoiURKIlESiLGZ9lxmjBXaVPEh9fL51BrqbbR3bvNxH31UyiqNk+zt04FRB2s5CMRAuYwraRPBikA8uT+luR9CPKrHQ9eJ47HPj4rhX0mxktw4eC0Dg7iSTL8WmITcDaRPvITuPfqPUVbyxiRuqVAY6xXRXFHGcOEy74xLSq4HcgG2tn+qP4k+xqqjiLn6pw5qSTgoxzDizMNSnEZjHhXcXESRiyg+eq5qEzSG1LjTU5kaML3t2U80LWAbaUNJ4WVlDx1mrQyYr4tSIX0aO7XS9rbtbzB6VMfPE2pjpizF4ve+XT6KO2nLoXza26beKrTcf5liI5sZFOsMcbWWAIrAiwO5O5O9JZooaqOlLbl4ve+WfDyWIqd0lO6e9tXgvOC4wxzWKZoDKFDd3JGgTle1+tcJaqSJ3x051L2uDc+NrcV1ZSxvHwyjWtexFvqpa4A4lOYYBMS6CNrlXAvpupsSL9P4VImj2by1RGm4UIdq3Gf6QxOiJv1WEkJbk7ci/r5D0v51Y00Ozbc5lcJHXwWN4A4V/SGJIclcNENc7+S9FB82sR7A0qqhsEZe5ZhjMjg0LojIcIGImKhEC6YIwLBEG34mvL0rXTyGpk47o5Dn4lW9S5sLPZ2f9jzPLyWdqyVelESiJREoiURKIlESiJRFrWdYcQSmUrqglGidbXG+17f1+dU9RejnFQ3ddg71+/wCVawEVUOwdvDFvoufePuFzl2LMY3gca4H53Tyv1K8vwPWvYU8wlYHBUUjC11irXD57KcImFa7pFOs8Q6ggEMvsb3HlY+dYlhDtbhcEd1mOTVIPJbNiV795pcM+HkTEwd23et4otwbr5GvNUNWaCL2eoY4OaTawuD5q7qqcVT9rE8WIxucQsdkeP+Hy/EaWTvFm2Bsb7KL2PMGx/CuukKX2rSEOsDqlvC45nPzWlJPsKOSxFw70VZM4M2XYnviiyBraQAhtZbbc+d/wri7Rwp9JwbIEttck3PPj2XRtZtqKTXIv25K5ytiY1GKOEfD6B4iRrAtyqPWNa2VxpBIJdbKx1TjmutOSWATlhZbzWOi40khyyTAws2mSZiGOxWEgWUerG9/IX869YyElzXvzsL+K8+9zRcMy4eC1vLMvkxEyQwrqkc6VH8/IAbk1Ic4NFyuQFyuieFuGo4IlwcW8UZ1YiT/myeV/IeXQWFeSqZTXzln6G73U8vLiruFopItp+t2XQc/RbwBarBV6+0RKIlESiJREoiURKIlESiKniIFdCjC6kWNaSRtkaWuyK3Y9zHBzcwo+4k4bGLw74CXaaPx4WQ+fl7HkR/KoOi6l1JMaaThu9R/Sn10TZ4xUM473Qrn2SN4pCrBo5Y2sRyZWU/kQa9fgQqLIqcuAcuyzN8P3s2Fh+LQgThRpuejWB5NYn3BHSq2Z0kTrA4cFIbZwW3L2fZYGVhg4rry8O23mOR+dcdvJldbaoVxmHBeAnm76XCxPL1Yjn7jkfnWomeBYFLBafx5lWU5XhzN8HAcQ1xDGRcM3nYn6q7E/LzrvC6WU2ubcVq6wCgWeZnYu5uxNydh/DYe1WYFsAo+ZU1dmfCrYOESsP17ErZAR+xi5knyY8z7AdDXntLVriRBDvH6dfLgrOhp22Msu6Pr0UrZfg1hjCLyHXqT1JrSngbDGGN4LSeZ0zy9yua7LklESiJREoiURKIlESiJREoiURYniHLjKgePaaPxIRz9qr9IUplYHswe3EeinUNQI36r912BUP9rOQCeJcygXf6mKUdCNg9vyPy8jVroevFREL5/yotfSGCQjhw8FpHBHEz5djEnW5T6sqfeQnf5jmPWrWaISNsoTHWK6mwWLSaNJI2DRuoZWHIgi4qmIINipK+ZhjUgieWVgsaKWZj0AoASbBFy3xvxRJmOLaZ7hB4Yk+6l9vmeZ/wDVXEMQjbZRnuuVnuy3hZZnbGYlf1WAjSp5SydFHmF2J9betRNI1raaIk/f+rvSUzpnhoU9ZNg2F5Zf20m5/wAI6KPKqOjgcLyy77s+nRTquZptFHut+vVZSpyhpREoiURKIlESiJREoiURKIlESiJRFq+cYZYJWdl1YacaZltcb9bfj+dUs96Go27dx290PNW0NquDYu3m7voufeO+GGy7FtFctCw1wuftIfXqRyPyPWvZQTCVgcFQSMLTYrfOw7jHQ/wE7eBt4Cejc2T2PMet/MVHq4b/ABjzW8buCse2fjf4mX4OBvoIm+lYHZ3HT/Kv5n2ralh1RrnNJHcFpHCfDsmPxSwR7A7yP0RBzJ/gPWpEsojbrFaMaXGy6M4eyuO0axrpwmHGmFfvkc3Pnv1rybSa2fbO3G7vU8/Lgrl9qWLZjedvdBy9Vs9WSr0oiURKIlESiJREoiURKIlESiJREoiURUcXh1kRkYXVhY1zlibKwsdkVvHI6Nwe3MKPOJeG/jcM+ClsMTDd8NIdr+nsRt/8qFoiqfTSmml4ZdQp+kIWzMFRHkc+hXP5DI1iGSRG3BurKyn8QQfwr1+aosikMTMwVFLMxAVVFySdgAB1oTxKZroLgrhIYOEYVbfESgPi5BvpHRFPzI/E9a8tpGodVy+zxmw/UeQ5eJVxSRtgj27x/wARzPPyUiRRBVCqLKBYCpLGBjQ1osAojnFxLjmV7rZapREoiURKIlESiJREoiURKIlESiJREoiURYfiLLjIokj2mj3W3M+n9f8Amq3SNKZGiSPfbiFPoagMcY37rsCo74s7PVzRvi8I6xYhrCaNh4SRtfbcG341Z6N0m2WIHv0Ki1lGYZNU+SuOE+zxMrfvpXXEYw+GBQpCqTzNibk+vQe9Y0jpItZqsHxHIcz6BKSk13XdujMqR8qwHcpYnU7G7t1JNRqWn2LLE3JxJ5lb1M+2fcYAYAdFe1JUdKIlESiJREoiURKIlESiJREoiURKIlESiJREoi1PivDrGyvGNDtzKki/4GvP6WibERJHgTnYkK70bI6QFj8QMr4rIcOYRNPeEXk5aiST+Z2qZo6FmrtSLu5kk/uotfK++zG7yy/ZZyrRVyURKIlESiJREoiURKIlEX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chemeClr val="accent1"/>
              </a:buClr>
              <a:buSzPct val="70000"/>
              <a:buFont typeface="Wingdings 2" pitchFamily="18" charset="2"/>
              <a:buChar char=""/>
              <a:defRPr sz="3200">
                <a:solidFill>
                  <a:schemeClr val="tx1"/>
                </a:solidFill>
                <a:latin typeface="Rockwell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300">
                <a:solidFill>
                  <a:schemeClr val="tx1"/>
                </a:solidFill>
                <a:latin typeface="Rockwell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Rockwell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Rockwell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CA" altLang="en-US" sz="1800">
              <a:latin typeface="Arial" pitchFamily="34" charset="0"/>
            </a:endParaRP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7" y="1632382"/>
            <a:ext cx="912611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500" y="1632382"/>
            <a:ext cx="1833913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5417" y="1676400"/>
            <a:ext cx="806661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864">
              <a:defRPr/>
            </a:pPr>
            <a:r>
              <a:rPr lang="en-US" sz="5400" dirty="0" smtClean="0">
                <a:solidFill>
                  <a:srgbClr val="FFC000"/>
                </a:solidFill>
              </a:rPr>
              <a:t>A partnership approach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607656"/>
            <a:ext cx="259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Preventing workplace injuries, illnesses </a:t>
            </a:r>
            <a:r>
              <a:rPr lang="en-US" dirty="0" smtClean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and </a:t>
            </a:r>
            <a:r>
              <a:rPr lang="en-US" dirty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occupational disease is everyone’s responsibility</a:t>
            </a:r>
            <a:r>
              <a:rPr lang="en-US" dirty="0" smtClean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.</a:t>
            </a:r>
          </a:p>
          <a:p>
            <a:pPr>
              <a:defRPr/>
            </a:pPr>
            <a:endParaRPr lang="en-US" dirty="0"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13 Month Consultation </a:t>
            </a:r>
            <a:r>
              <a:rPr lang="en-US" dirty="0" smtClean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Process</a:t>
            </a:r>
          </a:p>
          <a:p>
            <a:pPr>
              <a:defRPr/>
            </a:pPr>
            <a:endParaRPr lang="en-US" dirty="0"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Cross Jurisdictional </a:t>
            </a:r>
            <a:r>
              <a:rPr lang="en-US" dirty="0" smtClean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Review </a:t>
            </a:r>
          </a:p>
          <a:p>
            <a:pPr>
              <a:defRPr/>
            </a:pPr>
            <a:endParaRPr lang="en-US" dirty="0"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en-US" dirty="0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itchFamily="34" charset="0"/>
              </a:rPr>
              <a:t>Input from Employers, Labour, and Safety Sector Councils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29200" y="2598778"/>
            <a:ext cx="3657600" cy="38020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smtClean="0">
                <a:latin typeface="Calibri" pitchFamily="34" charset="0"/>
              </a:rPr>
              <a:t>Occupational disease prevention is difficult work</a:t>
            </a:r>
          </a:p>
          <a:p>
            <a:r>
              <a:rPr lang="en-US" altLang="en-US" sz="1800" dirty="0" smtClean="0">
                <a:latin typeface="Calibri" pitchFamily="34" charset="0"/>
              </a:rPr>
              <a:t>Long term, sustainable effort is required</a:t>
            </a:r>
          </a:p>
          <a:p>
            <a:r>
              <a:rPr lang="en-US" altLang="en-US" sz="1800" dirty="0" smtClean="0">
                <a:latin typeface="Calibri" pitchFamily="34" charset="0"/>
              </a:rPr>
              <a:t>Increase awareness, education and enforcement </a:t>
            </a:r>
          </a:p>
          <a:p>
            <a:r>
              <a:rPr lang="en-US" altLang="en-US" sz="1800" dirty="0" smtClean="0">
                <a:latin typeface="Calibri" pitchFamily="34" charset="0"/>
              </a:rPr>
              <a:t>Invest in human resources/capacity planning in ODP</a:t>
            </a:r>
          </a:p>
          <a:p>
            <a:r>
              <a:rPr lang="en-US" altLang="en-US" sz="1800" dirty="0" smtClean="0">
                <a:latin typeface="Calibri" pitchFamily="34" charset="0"/>
              </a:rPr>
              <a:t>Awareness will increase claims</a:t>
            </a:r>
          </a:p>
          <a:p>
            <a:r>
              <a:rPr lang="en-US" altLang="en-US" sz="1800" dirty="0" smtClean="0">
                <a:latin typeface="Calibri" pitchFamily="34" charset="0"/>
              </a:rPr>
              <a:t>Families deserve fair compensation</a:t>
            </a:r>
          </a:p>
          <a:p>
            <a:r>
              <a:rPr lang="en-US" altLang="en-US" sz="1800" dirty="0" smtClean="0">
                <a:latin typeface="Calibri" pitchFamily="34" charset="0"/>
              </a:rPr>
              <a:t>Worker protection has to be the primary goal </a:t>
            </a: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4817" y="4219430"/>
            <a:ext cx="1724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Heard</a:t>
            </a:r>
            <a:endParaRPr lang="en-US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ight Arrow 9"/>
          <p:cNvSpPr/>
          <p:nvPr/>
        </p:nvSpPr>
        <p:spPr>
          <a:xfrm flipV="1">
            <a:off x="3810000" y="4800601"/>
            <a:ext cx="685800" cy="457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eam 10">
    <a:dk1>
      <a:srgbClr val="000514"/>
    </a:dk1>
    <a:lt1>
      <a:srgbClr val="FFFFFF"/>
    </a:lt1>
    <a:dk2>
      <a:srgbClr val="3333FF"/>
    </a:dk2>
    <a:lt2>
      <a:srgbClr val="E5E5FF"/>
    </a:lt2>
    <a:accent1>
      <a:srgbClr val="0099CC"/>
    </a:accent1>
    <a:accent2>
      <a:srgbClr val="A886E0"/>
    </a:accent2>
    <a:accent3>
      <a:srgbClr val="ADADFF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785</Words>
  <Application>Microsoft Office PowerPoint</Application>
  <PresentationFormat>On-screen Show (4:3)</PresentationFormat>
  <Paragraphs>154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Aharoni</vt:lpstr>
      <vt:lpstr>Arial</vt:lpstr>
      <vt:lpstr>Calibri</vt:lpstr>
      <vt:lpstr>Monotype Sorts</vt:lpstr>
      <vt:lpstr>Rockwell</vt:lpstr>
      <vt:lpstr>Wingdings</vt:lpstr>
      <vt:lpstr>Wingdings 2</vt:lpstr>
      <vt:lpstr>Office Theme</vt:lpstr>
      <vt:lpstr>Microsoft Excel Chart</vt:lpstr>
      <vt:lpstr>PowerPoint Presentation</vt:lpstr>
      <vt:lpstr>Our Vision</vt:lpstr>
      <vt:lpstr>PowerPoint Presentation</vt:lpstr>
      <vt:lpstr>PowerPoint Presentation</vt:lpstr>
      <vt:lpstr>Sector Safety Councils</vt:lpstr>
      <vt:lpstr>Sector Council Program</vt:lpstr>
      <vt:lpstr>Focus on Youth</vt:lpstr>
      <vt:lpstr>SAFEWork NL’s –  Who Wants to Save a Life?</vt:lpstr>
      <vt:lpstr> A Strategy for the Prevention of Known Occupational Disease  2011-2013</vt:lpstr>
      <vt:lpstr>Development of an Occupational Disease Strategy</vt:lpstr>
      <vt:lpstr>Awareness</vt:lpstr>
      <vt:lpstr>CEO Safety Charter</vt:lpstr>
      <vt:lpstr>PowerPoint Presentation</vt:lpstr>
      <vt:lpstr>In the past 10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WHSCC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Greenslade, Brenda</dc:creator>
  <cp:lastModifiedBy>Carmen</cp:lastModifiedBy>
  <cp:revision>22</cp:revision>
  <dcterms:created xsi:type="dcterms:W3CDTF">2014-04-25T17:13:21Z</dcterms:created>
  <dcterms:modified xsi:type="dcterms:W3CDTF">2014-06-18T13:53:26Z</dcterms:modified>
</cp:coreProperties>
</file>