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361" r:id="rId2"/>
    <p:sldId id="381" r:id="rId3"/>
    <p:sldId id="382" r:id="rId4"/>
    <p:sldId id="383" r:id="rId5"/>
    <p:sldId id="393" r:id="rId6"/>
    <p:sldId id="395" r:id="rId7"/>
    <p:sldId id="394" r:id="rId8"/>
    <p:sldId id="398" r:id="rId9"/>
    <p:sldId id="400" r:id="rId10"/>
    <p:sldId id="387" r:id="rId11"/>
    <p:sldId id="399" r:id="rId12"/>
    <p:sldId id="388" r:id="rId13"/>
    <p:sldId id="389" r:id="rId14"/>
    <p:sldId id="392" r:id="rId15"/>
  </p:sldIdLst>
  <p:sldSz cx="9144000" cy="6858000" type="screen4x3"/>
  <p:notesSz cx="9296400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137C"/>
    <a:srgbClr val="1010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2982" autoAdjust="0"/>
  </p:normalViewPr>
  <p:slideViewPr>
    <p:cSldViewPr snapToGrid="0" snapToObjects="1">
      <p:cViewPr varScale="1">
        <p:scale>
          <a:sx n="65" d="100"/>
          <a:sy n="65" d="100"/>
        </p:scale>
        <p:origin x="78" y="6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8440" cy="350520"/>
          </a:xfrm>
          <a:prstGeom prst="rect">
            <a:avLst/>
          </a:prstGeom>
        </p:spPr>
        <p:txBody>
          <a:bodyPr vert="horz" lIns="93145" tIns="46572" rIns="93145" bIns="4657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10" y="0"/>
            <a:ext cx="4028440" cy="350520"/>
          </a:xfrm>
          <a:prstGeom prst="rect">
            <a:avLst/>
          </a:prstGeom>
        </p:spPr>
        <p:txBody>
          <a:bodyPr vert="horz" lIns="93145" tIns="46572" rIns="93145" bIns="46572" rtlCol="0"/>
          <a:lstStyle>
            <a:lvl1pPr algn="r">
              <a:defRPr sz="1200"/>
            </a:lvl1pPr>
          </a:lstStyle>
          <a:p>
            <a:fld id="{6C744B52-91F3-4324-9087-EDFF97516AC6}" type="datetimeFigureOut">
              <a:rPr lang="en-US" smtClean="0"/>
              <a:pPr/>
              <a:t>6/18/2014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664"/>
            <a:ext cx="4028440" cy="350520"/>
          </a:xfrm>
          <a:prstGeom prst="rect">
            <a:avLst/>
          </a:prstGeom>
        </p:spPr>
        <p:txBody>
          <a:bodyPr vert="horz" lIns="93145" tIns="46572" rIns="93145" bIns="4657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10" y="6658664"/>
            <a:ext cx="4028440" cy="350520"/>
          </a:xfrm>
          <a:prstGeom prst="rect">
            <a:avLst/>
          </a:prstGeom>
        </p:spPr>
        <p:txBody>
          <a:bodyPr vert="horz" lIns="93145" tIns="46572" rIns="93145" bIns="46572" rtlCol="0" anchor="b"/>
          <a:lstStyle>
            <a:lvl1pPr algn="r">
              <a:defRPr sz="1200"/>
            </a:lvl1pPr>
          </a:lstStyle>
          <a:p>
            <a:fld id="{7DBDA05D-0463-4B6C-80B8-A931B478C25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4781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8440" cy="350520"/>
          </a:xfrm>
          <a:prstGeom prst="rect">
            <a:avLst/>
          </a:prstGeom>
        </p:spPr>
        <p:txBody>
          <a:bodyPr vert="horz" lIns="93145" tIns="46572" rIns="93145" bIns="4657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10" y="0"/>
            <a:ext cx="4028440" cy="350520"/>
          </a:xfrm>
          <a:prstGeom prst="rect">
            <a:avLst/>
          </a:prstGeom>
        </p:spPr>
        <p:txBody>
          <a:bodyPr vert="horz" lIns="93145" tIns="46572" rIns="93145" bIns="46572" rtlCol="0"/>
          <a:lstStyle>
            <a:lvl1pPr algn="r">
              <a:defRPr sz="1200"/>
            </a:lvl1pPr>
          </a:lstStyle>
          <a:p>
            <a:fld id="{E31CC2F8-36A1-41E9-8BC0-44F6D508181C}" type="datetimeFigureOut">
              <a:rPr lang="en-US" smtClean="0"/>
              <a:pPr/>
              <a:t>6/18/2014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45" tIns="46572" rIns="93145" bIns="4657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45" tIns="46572" rIns="93145" bIns="4657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664"/>
            <a:ext cx="4028440" cy="350520"/>
          </a:xfrm>
          <a:prstGeom prst="rect">
            <a:avLst/>
          </a:prstGeom>
        </p:spPr>
        <p:txBody>
          <a:bodyPr vert="horz" lIns="93145" tIns="46572" rIns="93145" bIns="4657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10" y="6658664"/>
            <a:ext cx="4028440" cy="350520"/>
          </a:xfrm>
          <a:prstGeom prst="rect">
            <a:avLst/>
          </a:prstGeom>
        </p:spPr>
        <p:txBody>
          <a:bodyPr vert="horz" lIns="93145" tIns="46572" rIns="93145" bIns="46572" rtlCol="0" anchor="b"/>
          <a:lstStyle>
            <a:lvl1pPr algn="r">
              <a:defRPr sz="1200"/>
            </a:lvl1pPr>
          </a:lstStyle>
          <a:p>
            <a:fld id="{837F7313-BD91-40D9-A1CC-29CADA716B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1037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89694"/>
            <a:ext cx="80010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52332"/>
            <a:ext cx="80010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0A76-DA2B-4645-A079-E34032C3C85E}" type="datetime1">
              <a:rPr lang="en-US" smtClean="0"/>
              <a:pPr/>
              <a:t>6/18/2014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Enter Title of Presentation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46901-D3E4-4F5C-A1A7-5C772D18E0A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750733"/>
            <a:ext cx="800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4C8-08D2-47E3-A82E-EC9DE6CFA3D5}" type="datetime1">
              <a:rPr lang="en-US" smtClean="0"/>
              <a:pPr/>
              <a:t>6/18/2014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Enter Title of Presentation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46901-D3E4-4F5C-A1A7-5C772D18E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91759-9876-409F-8C21-AAB7924B4492}" type="datetime1">
              <a:rPr lang="en-US" smtClean="0"/>
              <a:pPr/>
              <a:t>6/18/2014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Enter Title of Presentation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46901-D3E4-4F5C-A1A7-5C772D18E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915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3988"/>
            <a:ext cx="8229600" cy="483942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A210-9B33-4CA8-BACD-9B763EFF8A69}" type="datetime1">
              <a:rPr lang="en-US" smtClean="0"/>
              <a:pPr/>
              <a:t>6/18/2014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Enter Title of Presentation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46901-D3E4-4F5C-A1A7-5C772D18E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ln>
            <a:noFill/>
          </a:ln>
        </p:spPr>
        <p:txBody>
          <a:bodyPr anchor="t">
            <a:normAutofit/>
          </a:bodyPr>
          <a:lstStyle>
            <a:lvl1pPr algn="l">
              <a:defRPr sz="2600" b="0" i="0" cap="none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ln>
            <a:noFill/>
          </a:ln>
        </p:spPr>
        <p:txBody>
          <a:bodyPr anchor="b">
            <a:normAutofit/>
          </a:bodyPr>
          <a:lstStyle>
            <a:lvl1pPr marL="0" indent="0">
              <a:buNone/>
              <a:defRPr sz="3200" b="1" i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671C6-5B01-471C-8110-9EE1352F68EC}" type="datetime1">
              <a:rPr lang="en-US" smtClean="0"/>
              <a:pPr/>
              <a:t>6/18/2014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Enter Title of Presentation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46901-D3E4-4F5C-A1A7-5C772D18E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12824"/>
            <a:ext cx="4038600" cy="48133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12824"/>
            <a:ext cx="4038600" cy="48133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50BC-12B7-4290-B8AF-269FF5DF3DAB}" type="datetime1">
              <a:rPr lang="en-US" smtClean="0"/>
              <a:pPr/>
              <a:t>6/18/2014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Enter Title of Presentation here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46901-D3E4-4F5C-A1A7-5C772D18E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062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6962"/>
            <a:ext cx="8229600" cy="403754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1673206"/>
            <a:ext cx="8229601" cy="41958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EE3D-0EF9-42BE-9F9E-1B0C75243CC4}" type="datetime1">
              <a:rPr lang="en-US" smtClean="0"/>
              <a:pPr/>
              <a:t>6/18/2014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Enter Title of Presentation here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46901-D3E4-4F5C-A1A7-5C772D18E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6695"/>
          </a:xfrm>
        </p:spPr>
        <p:txBody>
          <a:bodyPr>
            <a:noAutofit/>
          </a:bodyPr>
          <a:lstStyle>
            <a:lvl1pPr>
              <a:defRPr sz="3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4350-D769-476A-AB38-396C9CD784AB}" type="datetime1">
              <a:rPr lang="en-US" smtClean="0"/>
              <a:pPr/>
              <a:t>6/18/2014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Enter Title of Presentation here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46901-D3E4-4F5C-A1A7-5C772D18E0A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1185333"/>
            <a:ext cx="8229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E01FE-3B6C-4F1D-A5AC-B72A35672A35}" type="datetime1">
              <a:rPr lang="en-US" smtClean="0"/>
              <a:pPr/>
              <a:t>6/18/2014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Enter Title of Presentation here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46901-D3E4-4F5C-A1A7-5C772D18E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3053-626E-4FE7-A65E-92EC87203323}" type="datetime1">
              <a:rPr lang="en-US" smtClean="0"/>
              <a:pPr/>
              <a:t>6/18/2014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Enter Title of Presentation here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46901-D3E4-4F5C-A1A7-5C772D18E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A85EF-EECB-431D-B09A-9E785B6E8F3A}" type="datetime1">
              <a:rPr lang="en-US" smtClean="0"/>
              <a:pPr/>
              <a:t>6/18/2014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Enter Title of Presentation here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46901-D3E4-4F5C-A1A7-5C772D18E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d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677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9858"/>
            <a:ext cx="8229600" cy="4642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86467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A588B-1C83-473E-A4F3-EE81896BC431}" type="datetime1">
              <a:rPr lang="en-US" smtClean="0"/>
              <a:pPr/>
              <a:t>6/18/2014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75666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Enter Title of Presentation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87733" y="6356350"/>
            <a:ext cx="9990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46901-D3E4-4F5C-A1A7-5C772D18E0A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6014963"/>
            <a:ext cx="9144000" cy="843038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 descr="Logo_bilingual.ai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13"/>
              <a:stretch>
                <a:fillRect/>
              </a:stretch>
            </p:blipFill>
          </mc:Choice>
          <mc:Fallback>
            <p:blipFill>
              <a:blip r:embed="rId14"/>
              <a:stretch>
                <a:fillRect/>
              </a:stretch>
            </p:blipFill>
          </mc:Fallback>
        </mc:AlternateContent>
        <p:spPr>
          <a:xfrm>
            <a:off x="457200" y="6051326"/>
            <a:ext cx="1221872" cy="80667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167410" y="6356350"/>
            <a:ext cx="62664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Workplace Safety and Insurance Board  | Commission de la sécurité professionnelle et de l’assurance contre les accidents du travail</a:t>
            </a:r>
          </a:p>
          <a:p>
            <a:endParaRPr lang="en-US" sz="800" dirty="0">
              <a:latin typeface="+mj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A851"/>
        </a:buClr>
        <a:buFont typeface="Arial"/>
        <a:buChar char="■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6A737B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2313" y="4033660"/>
            <a:ext cx="7772400" cy="1583353"/>
          </a:xfrm>
        </p:spPr>
        <p:txBody>
          <a:bodyPr>
            <a:normAutofit fontScale="90000"/>
          </a:bodyPr>
          <a:lstStyle/>
          <a:p>
            <a:pPr algn="r"/>
            <a:r>
              <a:rPr lang="en-CA" sz="2000" dirty="0" smtClean="0">
                <a:latin typeface="Calibri" pitchFamily="34" charset="0"/>
                <a:cs typeface="Calibri" pitchFamily="34" charset="0"/>
              </a:rPr>
              <a:t>Present to  the AWCBC Prevention Subcommittee</a:t>
            </a:r>
            <a:br>
              <a:rPr lang="en-CA" sz="2000" dirty="0" smtClean="0">
                <a:latin typeface="Calibri" pitchFamily="34" charset="0"/>
                <a:cs typeface="Calibri" pitchFamily="34" charset="0"/>
              </a:rPr>
            </a:br>
            <a:r>
              <a:rPr lang="en-CA" sz="28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CA" sz="2800" dirty="0" smtClean="0">
                <a:latin typeface="Calibri" pitchFamily="34" charset="0"/>
                <a:cs typeface="Calibri" pitchFamily="34" charset="0"/>
              </a:rPr>
            </a:br>
            <a:r>
              <a:rPr lang="en-CA" sz="18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Office of the Chief Statistician, WSIB</a:t>
            </a:r>
            <a:r>
              <a:rPr lang="en-CA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CA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en-CA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April 30, 2014</a:t>
            </a:r>
            <a:r>
              <a:rPr lang="en-US" sz="27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27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863537" y="1773359"/>
            <a:ext cx="7823263" cy="1175657"/>
          </a:xfrm>
        </p:spPr>
        <p:txBody>
          <a:bodyPr>
            <a:normAutofit/>
          </a:bodyPr>
          <a:lstStyle/>
          <a:p>
            <a:r>
              <a:rPr lang="en-CA" sz="2800" dirty="0" smtClean="0">
                <a:latin typeface="Calibri" pitchFamily="34" charset="0"/>
                <a:cs typeface="Calibri" pitchFamily="34" charset="0"/>
              </a:rPr>
              <a:t>New Selection Model for the Workwell Program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46901-D3E4-4F5C-A1A7-5C772D18E0AF}" type="slidenum">
              <a:rPr lang="en-US" smtClean="0"/>
              <a:pPr/>
              <a:t>1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863537" y="3004436"/>
            <a:ext cx="782326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2400" dirty="0" smtClean="0">
                <a:latin typeface="+mn-lt"/>
                <a:cs typeface="Calibri" pitchFamily="34" charset="0"/>
              </a:rPr>
              <a:t>Method 2 – CUSUM Demonstration </a:t>
            </a:r>
            <a:endParaRPr lang="en-US" sz="24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46901-D3E4-4F5C-A1A7-5C772D18E0AF}" type="slidenum">
              <a:rPr lang="en-US" smtClean="0"/>
              <a:pPr/>
              <a:t>10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846088"/>
            <a:ext cx="9144000" cy="0"/>
          </a:xfrm>
          <a:prstGeom prst="line">
            <a:avLst/>
          </a:prstGeom>
          <a:ln w="15875">
            <a:solidFill>
              <a:schemeClr val="accent1">
                <a:alpha val="54000"/>
              </a:schemeClr>
            </a:solidFill>
          </a:ln>
          <a:effectLst>
            <a:outerShdw blurRad="40000" dist="20000" dir="5400000" rotWithShape="0">
              <a:srgbClr val="000000">
                <a:alpha val="39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Emp 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904" y="1351128"/>
            <a:ext cx="8297840" cy="41489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2400" dirty="0" smtClean="0">
                <a:latin typeface="+mn-lt"/>
                <a:cs typeface="Calibri" pitchFamily="34" charset="0"/>
              </a:rPr>
              <a:t>Method 2 – CUSUM Demonstration </a:t>
            </a:r>
            <a:endParaRPr lang="en-US" sz="24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46901-D3E4-4F5C-A1A7-5C772D18E0AF}" type="slidenum">
              <a:rPr lang="en-US" smtClean="0"/>
              <a:pPr/>
              <a:t>11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846088"/>
            <a:ext cx="9144000" cy="0"/>
          </a:xfrm>
          <a:prstGeom prst="line">
            <a:avLst/>
          </a:prstGeom>
          <a:ln w="15875">
            <a:solidFill>
              <a:schemeClr val="accent1">
                <a:alpha val="54000"/>
              </a:schemeClr>
            </a:solidFill>
          </a:ln>
          <a:effectLst>
            <a:outerShdw blurRad="40000" dist="20000" dir="5400000" rotWithShape="0">
              <a:srgbClr val="000000">
                <a:alpha val="39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Emp 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314" y="1323833"/>
            <a:ext cx="8407020" cy="4203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90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2400" dirty="0" smtClean="0">
                <a:latin typeface="+mn-lt"/>
                <a:cs typeface="Calibri" pitchFamily="34" charset="0"/>
              </a:rPr>
              <a:t>New Selection Model</a:t>
            </a:r>
            <a:endParaRPr lang="en-US" sz="2400" dirty="0">
              <a:latin typeface="+mn-lt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0071"/>
            <a:ext cx="8229600" cy="886119"/>
          </a:xfrm>
        </p:spPr>
        <p:txBody>
          <a:bodyPr>
            <a:normAutofit/>
          </a:bodyPr>
          <a:lstStyle/>
          <a:p>
            <a:r>
              <a:rPr lang="en-CA" sz="2000" dirty="0" smtClean="0">
                <a:cs typeface="Calibri" pitchFamily="34" charset="0"/>
              </a:rPr>
              <a:t>Combine the two outputs from Risk Score and CUSUM and we propose the following model: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46901-D3E4-4F5C-A1A7-5C772D18E0AF}" type="slidenum">
              <a:rPr lang="en-US" smtClean="0">
                <a:latin typeface="+mj-lt"/>
              </a:rPr>
              <a:pPr/>
              <a:t>12</a:t>
            </a:fld>
            <a:endParaRPr lang="en-US" dirty="0">
              <a:latin typeface="+mj-lt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846088"/>
            <a:ext cx="9144000" cy="0"/>
          </a:xfrm>
          <a:prstGeom prst="line">
            <a:avLst/>
          </a:prstGeom>
          <a:ln w="15875">
            <a:solidFill>
              <a:schemeClr val="accent1">
                <a:alpha val="54000"/>
              </a:schemeClr>
            </a:solidFill>
          </a:ln>
          <a:effectLst>
            <a:outerShdw blurRad="40000" dist="20000" dir="5400000" rotWithShape="0">
              <a:srgbClr val="000000">
                <a:alpha val="39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915965"/>
            <a:ext cx="670560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ounded Rectangle 6"/>
          <p:cNvSpPr/>
          <p:nvPr/>
        </p:nvSpPr>
        <p:spPr>
          <a:xfrm>
            <a:off x="2781300" y="2724150"/>
            <a:ext cx="1838325" cy="904875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5505450"/>
            <a:ext cx="8229600" cy="495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A851"/>
              </a:buClr>
              <a:buSzTx/>
              <a:buFont typeface="Arial"/>
              <a:buChar char="■"/>
              <a:tabLst/>
              <a:defRPr/>
            </a:pPr>
            <a:r>
              <a:rPr kumimoji="0" lang="en-C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itchFamily="34" charset="0"/>
              </a:rPr>
              <a:t>For current purpose,</a:t>
            </a:r>
            <a:r>
              <a:rPr kumimoji="0" lang="en-CA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itchFamily="34" charset="0"/>
              </a:rPr>
              <a:t> we focus on the most risky category (circled in green)</a:t>
            </a:r>
            <a:endParaRPr kumimoji="0" lang="en-CA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2400" dirty="0" smtClean="0">
                <a:latin typeface="+mn-lt"/>
                <a:cs typeface="Calibri" pitchFamily="34" charset="0"/>
              </a:rPr>
              <a:t>New Selection Model Outcome</a:t>
            </a:r>
            <a:endParaRPr lang="en-US" sz="2400" dirty="0">
              <a:latin typeface="+mn-lt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77927"/>
            <a:ext cx="8229600" cy="728322"/>
          </a:xfrm>
        </p:spPr>
        <p:txBody>
          <a:bodyPr>
            <a:normAutofit/>
          </a:bodyPr>
          <a:lstStyle/>
          <a:p>
            <a:r>
              <a:rPr lang="en-CA" sz="1800" dirty="0" smtClean="0">
                <a:cs typeface="Calibri" pitchFamily="34" charset="0"/>
              </a:rPr>
              <a:t>Summary statistics on 2012 active employers</a:t>
            </a:r>
          </a:p>
          <a:p>
            <a:pPr lvl="1"/>
            <a:r>
              <a:rPr lang="en-CA" sz="1600" dirty="0" smtClean="0">
                <a:cs typeface="Calibri" pitchFamily="34" charset="0"/>
              </a:rPr>
              <a:t>232,587 Active as of 2012 year end: 72,843 with minimum 5 FTE (31%)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46901-D3E4-4F5C-A1A7-5C772D18E0AF}" type="slidenum">
              <a:rPr lang="en-US" smtClean="0">
                <a:latin typeface="+mj-lt"/>
              </a:rPr>
              <a:pPr/>
              <a:t>13</a:t>
            </a:fld>
            <a:endParaRPr lang="en-US" dirty="0">
              <a:latin typeface="+mj-lt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846088"/>
            <a:ext cx="9144000" cy="0"/>
          </a:xfrm>
          <a:prstGeom prst="line">
            <a:avLst/>
          </a:prstGeom>
          <a:ln w="15875">
            <a:solidFill>
              <a:schemeClr val="accent1">
                <a:alpha val="54000"/>
              </a:schemeClr>
            </a:solidFill>
          </a:ln>
          <a:effectLst>
            <a:outerShdw blurRad="40000" dist="20000" dir="5400000" rotWithShape="0">
              <a:srgbClr val="000000">
                <a:alpha val="39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Content Placeholder 2"/>
          <p:cNvSpPr txBox="1">
            <a:spLocks/>
          </p:cNvSpPr>
          <p:nvPr/>
        </p:nvSpPr>
        <p:spPr>
          <a:xfrm>
            <a:off x="457200" y="4895850"/>
            <a:ext cx="8456474" cy="11330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Clr>
                <a:srgbClr val="00A851"/>
              </a:buClr>
              <a:buFont typeface="Arial"/>
              <a:buChar char="■"/>
              <a:defRPr/>
            </a:pPr>
            <a:r>
              <a:rPr kumimoji="0" lang="en-CA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Calibri" pitchFamily="34" charset="0"/>
              </a:rPr>
              <a:t>611 firms were</a:t>
            </a:r>
            <a:r>
              <a:rPr kumimoji="0" lang="en-CA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Calibri" pitchFamily="34" charset="0"/>
              </a:rPr>
              <a:t> identified as high risk by both methods.</a:t>
            </a:r>
            <a:endParaRPr kumimoji="0" lang="en-CA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Calibri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225504" y="3948744"/>
            <a:ext cx="646222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100" dirty="0" smtClean="0">
                <a:cs typeface="Calibri" pitchFamily="34" charset="0"/>
              </a:rPr>
              <a:t>Measures: 1) % targeted out of total 2012YE active; </a:t>
            </a:r>
          </a:p>
          <a:p>
            <a:r>
              <a:rPr lang="en-CA" sz="1100" dirty="0" smtClean="0">
                <a:cs typeface="Calibri" pitchFamily="34" charset="0"/>
              </a:rPr>
              <a:t>	     2) Average Cost per firm for the risk category; </a:t>
            </a:r>
          </a:p>
          <a:p>
            <a:r>
              <a:rPr lang="en-CA" sz="1100" dirty="0" smtClean="0">
                <a:cs typeface="Calibri" pitchFamily="34" charset="0"/>
              </a:rPr>
              <a:t>	     3) % cost from targeted firm out of total 2012 new claim costs (schedule 1)</a:t>
            </a:r>
            <a:endParaRPr lang="en-US" sz="1100" dirty="0">
              <a:cs typeface="Calibri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657350"/>
            <a:ext cx="68580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2400" smtClean="0">
                <a:latin typeface="+mn-lt"/>
                <a:cs typeface="Calibri" pitchFamily="34" charset="0"/>
              </a:rPr>
              <a:t>Next </a:t>
            </a:r>
            <a:r>
              <a:rPr lang="en-CA" sz="2400" dirty="0" smtClean="0">
                <a:latin typeface="+mn-lt"/>
                <a:cs typeface="Calibri" pitchFamily="34" charset="0"/>
              </a:rPr>
              <a:t>Steps</a:t>
            </a:r>
            <a:endParaRPr lang="en-US" sz="2400" dirty="0">
              <a:latin typeface="+mn-lt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0071"/>
            <a:ext cx="8229600" cy="4581426"/>
          </a:xfrm>
        </p:spPr>
        <p:txBody>
          <a:bodyPr>
            <a:normAutofit/>
          </a:bodyPr>
          <a:lstStyle/>
          <a:p>
            <a:r>
              <a:rPr lang="en-CA" sz="2000" dirty="0" smtClean="0">
                <a:cs typeface="Calibri" pitchFamily="34" charset="0"/>
              </a:rPr>
              <a:t>CUSUM - Expansion of the scope to provide real time monitoring</a:t>
            </a:r>
          </a:p>
          <a:p>
            <a:endParaRPr lang="en-CA" sz="2000" dirty="0" smtClean="0">
              <a:cs typeface="Calibri" pitchFamily="34" charset="0"/>
            </a:endParaRPr>
          </a:p>
          <a:p>
            <a:r>
              <a:rPr lang="en-CA" sz="2000" dirty="0" smtClean="0">
                <a:cs typeface="Calibri" pitchFamily="34" charset="0"/>
              </a:rPr>
              <a:t>Potential to focus </a:t>
            </a:r>
            <a:r>
              <a:rPr lang="en-CA" sz="2000" smtClean="0">
                <a:cs typeface="Calibri" pitchFamily="34" charset="0"/>
              </a:rPr>
              <a:t>on serious injuries or </a:t>
            </a:r>
            <a:r>
              <a:rPr lang="en-CA" sz="2000" dirty="0" smtClean="0">
                <a:cs typeface="Calibri" pitchFamily="34" charset="0"/>
              </a:rPr>
              <a:t>high impact injuries</a:t>
            </a:r>
          </a:p>
          <a:p>
            <a:pPr>
              <a:buNone/>
            </a:pPr>
            <a:endParaRPr lang="en-CA" sz="2000" dirty="0" smtClean="0">
              <a:cs typeface="Calibri" pitchFamily="34" charset="0"/>
            </a:endParaRPr>
          </a:p>
          <a:p>
            <a:r>
              <a:rPr lang="en-CA" sz="2000" dirty="0" smtClean="0">
                <a:cs typeface="Calibri" pitchFamily="34" charset="0"/>
              </a:rPr>
              <a:t>Potential industry and accident type specific strategy</a:t>
            </a:r>
          </a:p>
          <a:p>
            <a:endParaRPr lang="en-CA" sz="2000" dirty="0" smtClean="0">
              <a:cs typeface="Calibri" pitchFamily="34" charset="0"/>
            </a:endParaRPr>
          </a:p>
          <a:p>
            <a:r>
              <a:rPr lang="en-CA" sz="2000" dirty="0" smtClean="0">
                <a:cs typeface="Calibri" pitchFamily="34" charset="0"/>
              </a:rPr>
              <a:t>Implementation and evaluation plan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46901-D3E4-4F5C-A1A7-5C772D18E0AF}" type="slidenum">
              <a:rPr lang="en-US" smtClean="0">
                <a:latin typeface="+mj-lt"/>
              </a:rPr>
              <a:pPr/>
              <a:t>14</a:t>
            </a:fld>
            <a:endParaRPr lang="en-US" dirty="0">
              <a:latin typeface="+mj-lt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846088"/>
            <a:ext cx="9144000" cy="0"/>
          </a:xfrm>
          <a:prstGeom prst="line">
            <a:avLst/>
          </a:prstGeom>
          <a:ln w="15875">
            <a:solidFill>
              <a:schemeClr val="accent1">
                <a:alpha val="54000"/>
              </a:schemeClr>
            </a:solidFill>
          </a:ln>
          <a:effectLst>
            <a:outerShdw blurRad="40000" dist="20000" dir="5400000" rotWithShape="0">
              <a:srgbClr val="000000">
                <a:alpha val="39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2400" dirty="0" smtClean="0">
                <a:latin typeface="+mn-lt"/>
                <a:cs typeface="Calibri" pitchFamily="34" charset="0"/>
              </a:rPr>
              <a:t>Outline</a:t>
            </a:r>
            <a:endParaRPr lang="en-US" sz="2400" dirty="0">
              <a:latin typeface="+mn-lt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3890"/>
            <a:ext cx="8229600" cy="4559525"/>
          </a:xfrm>
        </p:spPr>
        <p:txBody>
          <a:bodyPr>
            <a:normAutofit/>
          </a:bodyPr>
          <a:lstStyle/>
          <a:p>
            <a:r>
              <a:rPr lang="en-CA" sz="2000" dirty="0" smtClean="0">
                <a:cs typeface="Calibri" pitchFamily="34" charset="0"/>
              </a:rPr>
              <a:t>Background</a:t>
            </a:r>
          </a:p>
          <a:p>
            <a:endParaRPr lang="en-CA" sz="2000" dirty="0" smtClean="0">
              <a:cs typeface="Calibri" pitchFamily="34" charset="0"/>
            </a:endParaRPr>
          </a:p>
          <a:p>
            <a:r>
              <a:rPr lang="en-CA" sz="2000" dirty="0" smtClean="0">
                <a:cs typeface="Calibri" pitchFamily="34" charset="0"/>
              </a:rPr>
              <a:t>New Selection Model - Approach</a:t>
            </a:r>
          </a:p>
          <a:p>
            <a:endParaRPr lang="en-CA" sz="2000" dirty="0" smtClean="0">
              <a:cs typeface="Calibri" pitchFamily="34" charset="0"/>
            </a:endParaRPr>
          </a:p>
          <a:p>
            <a:r>
              <a:rPr lang="en-CA" sz="2000" dirty="0" smtClean="0">
                <a:cs typeface="Calibri" pitchFamily="34" charset="0"/>
              </a:rPr>
              <a:t>Validation of the New Model</a:t>
            </a:r>
          </a:p>
          <a:p>
            <a:endParaRPr lang="en-CA" sz="2000" dirty="0" smtClean="0">
              <a:cs typeface="Calibri" pitchFamily="34" charset="0"/>
            </a:endParaRPr>
          </a:p>
          <a:p>
            <a:r>
              <a:rPr lang="en-CA" sz="2000" dirty="0" smtClean="0">
                <a:cs typeface="Calibri" pitchFamily="34" charset="0"/>
              </a:rPr>
              <a:t>Next Steps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46901-D3E4-4F5C-A1A7-5C772D18E0AF}" type="slidenum">
              <a:rPr lang="en-US" smtClean="0">
                <a:latin typeface="+mj-lt"/>
              </a:rPr>
              <a:pPr/>
              <a:t>2</a:t>
            </a:fld>
            <a:endParaRPr lang="en-US" dirty="0">
              <a:latin typeface="+mj-lt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846088"/>
            <a:ext cx="9144000" cy="0"/>
          </a:xfrm>
          <a:prstGeom prst="line">
            <a:avLst/>
          </a:prstGeom>
          <a:ln w="15875">
            <a:solidFill>
              <a:schemeClr val="accent1">
                <a:alpha val="54000"/>
              </a:schemeClr>
            </a:solidFill>
          </a:ln>
          <a:effectLst>
            <a:outerShdw blurRad="40000" dist="20000" dir="5400000" rotWithShape="0">
              <a:srgbClr val="000000">
                <a:alpha val="39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2400" dirty="0" smtClean="0">
                <a:latin typeface="+mn-lt"/>
                <a:cs typeface="Calibri" pitchFamily="34" charset="0"/>
              </a:rPr>
              <a:t>Background</a:t>
            </a:r>
            <a:endParaRPr lang="en-US" sz="2400" dirty="0">
              <a:latin typeface="+mn-lt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8472"/>
            <a:ext cx="8229600" cy="4614943"/>
          </a:xfrm>
        </p:spPr>
        <p:txBody>
          <a:bodyPr>
            <a:normAutofit/>
          </a:bodyPr>
          <a:lstStyle/>
          <a:p>
            <a:r>
              <a:rPr lang="en-CA" sz="2000" dirty="0" err="1" smtClean="0">
                <a:cs typeface="Calibri" pitchFamily="34" charset="0"/>
              </a:rPr>
              <a:t>Workwell</a:t>
            </a:r>
            <a:r>
              <a:rPr lang="en-CA" sz="2000" dirty="0" smtClean="0">
                <a:cs typeface="Calibri" pitchFamily="34" charset="0"/>
              </a:rPr>
              <a:t> program identifies high risk employers to conduct Health and Safety Performance Reviews and work with employers to develop a Risk Management Plan to mitigate the risk for future accidents.</a:t>
            </a:r>
          </a:p>
          <a:p>
            <a:endParaRPr lang="en-CA" sz="2000" dirty="0" smtClean="0">
              <a:cs typeface="Calibri" pitchFamily="34" charset="0"/>
            </a:endParaRPr>
          </a:p>
          <a:p>
            <a:r>
              <a:rPr lang="en-CA" sz="2000" dirty="0" smtClean="0">
                <a:cs typeface="Calibri" pitchFamily="34" charset="0"/>
              </a:rPr>
              <a:t>Gaps for existing employer selection method:</a:t>
            </a:r>
          </a:p>
          <a:p>
            <a:pPr lvl="1"/>
            <a:r>
              <a:rPr lang="en-CA" sz="2000" dirty="0" smtClean="0">
                <a:cs typeface="Calibri" pitchFamily="34" charset="0"/>
              </a:rPr>
              <a:t>Untimely reporting (Up to two years lag)</a:t>
            </a:r>
          </a:p>
          <a:p>
            <a:pPr lvl="1"/>
            <a:r>
              <a:rPr lang="en-CA" sz="2000" dirty="0" smtClean="0">
                <a:cs typeface="Calibri" pitchFamily="34" charset="0"/>
              </a:rPr>
              <a:t>Miss the best intervention time due to out of date information</a:t>
            </a:r>
          </a:p>
          <a:p>
            <a:pPr lvl="1"/>
            <a:r>
              <a:rPr lang="en-CA" sz="2000" dirty="0" smtClean="0">
                <a:cs typeface="Calibri" pitchFamily="34" charset="0"/>
              </a:rPr>
              <a:t>More reactive then predictive</a:t>
            </a:r>
          </a:p>
          <a:p>
            <a:pPr lvl="1"/>
            <a:r>
              <a:rPr lang="en-CA" sz="2000" dirty="0" smtClean="0">
                <a:cs typeface="Calibri" pitchFamily="34" charset="0"/>
              </a:rPr>
              <a:t>Not always high risk employer selected</a:t>
            </a:r>
          </a:p>
          <a:p>
            <a:pPr lvl="1"/>
            <a:endParaRPr lang="en-CA" sz="1800" dirty="0" smtClean="0">
              <a:cs typeface="Calibri" pitchFamily="34" charset="0"/>
            </a:endParaRPr>
          </a:p>
          <a:p>
            <a:pPr>
              <a:buNone/>
            </a:pPr>
            <a:endParaRPr lang="en-CA" sz="2000" dirty="0" smtClean="0"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46901-D3E4-4F5C-A1A7-5C772D18E0AF}" type="slidenum">
              <a:rPr lang="en-US" smtClean="0">
                <a:latin typeface="+mj-lt"/>
              </a:rPr>
              <a:pPr/>
              <a:t>3</a:t>
            </a:fld>
            <a:endParaRPr lang="en-US" dirty="0">
              <a:latin typeface="+mj-lt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846088"/>
            <a:ext cx="9144000" cy="0"/>
          </a:xfrm>
          <a:prstGeom prst="line">
            <a:avLst/>
          </a:prstGeom>
          <a:ln w="15875">
            <a:solidFill>
              <a:schemeClr val="accent1">
                <a:alpha val="54000"/>
              </a:schemeClr>
            </a:solidFill>
          </a:ln>
          <a:effectLst>
            <a:outerShdw blurRad="40000" dist="20000" dir="5400000" rotWithShape="0">
              <a:srgbClr val="000000">
                <a:alpha val="39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2400" dirty="0" smtClean="0">
                <a:latin typeface="+mn-lt"/>
                <a:cs typeface="Calibri" pitchFamily="34" charset="0"/>
              </a:rPr>
              <a:t>New Selection Model and Methodology</a:t>
            </a:r>
            <a:endParaRPr lang="en-US" sz="2400" dirty="0">
              <a:latin typeface="+mn-lt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000" dirty="0" smtClean="0">
                <a:cs typeface="Calibri" pitchFamily="34" charset="0"/>
              </a:rPr>
              <a:t>Goal for the new model:</a:t>
            </a:r>
          </a:p>
          <a:p>
            <a:pPr lvl="1"/>
            <a:r>
              <a:rPr lang="en-CA" sz="2000" dirty="0" smtClean="0">
                <a:cs typeface="Calibri" pitchFamily="34" charset="0"/>
              </a:rPr>
              <a:t>Timely information for more effective interventions</a:t>
            </a:r>
          </a:p>
          <a:p>
            <a:pPr lvl="1"/>
            <a:r>
              <a:rPr lang="en-CA" sz="2000" dirty="0" smtClean="0">
                <a:cs typeface="Calibri" pitchFamily="34" charset="0"/>
              </a:rPr>
              <a:t>Better identify poor and at risk performers</a:t>
            </a:r>
          </a:p>
          <a:p>
            <a:pPr lvl="1"/>
            <a:r>
              <a:rPr lang="en-CA" sz="2000" dirty="0" smtClean="0">
                <a:cs typeface="Calibri" pitchFamily="34" charset="0"/>
              </a:rPr>
              <a:t>Flexible strategy to incorporate business needs</a:t>
            </a:r>
          </a:p>
          <a:p>
            <a:endParaRPr lang="en-CA" sz="2000" dirty="0" smtClean="0">
              <a:cs typeface="Calibri" pitchFamily="34" charset="0"/>
            </a:endParaRPr>
          </a:p>
          <a:p>
            <a:pPr marL="342900" lvl="1" indent="-342900">
              <a:buClr>
                <a:srgbClr val="00A851"/>
              </a:buClr>
              <a:buFont typeface="Arial"/>
              <a:buChar char="■"/>
            </a:pPr>
            <a:r>
              <a:rPr lang="en-CA" sz="2000" dirty="0" smtClean="0">
                <a:cs typeface="Calibri" pitchFamily="34" charset="0"/>
              </a:rPr>
              <a:t>The proposed new selection model is based on the combined results of the two methods:</a:t>
            </a:r>
          </a:p>
          <a:p>
            <a:pPr lvl="1"/>
            <a:r>
              <a:rPr lang="en-CA" sz="2000" dirty="0" smtClean="0">
                <a:cs typeface="Calibri" pitchFamily="34" charset="0"/>
              </a:rPr>
              <a:t>Method 1: Cross-sectional comparison (employer vs. peers)</a:t>
            </a:r>
          </a:p>
          <a:p>
            <a:pPr lvl="1"/>
            <a:r>
              <a:rPr lang="en-CA" sz="2000" dirty="0" smtClean="0">
                <a:cs typeface="Calibri" pitchFamily="34" charset="0"/>
              </a:rPr>
              <a:t>Method 2: At risk momentum detection (most current at risk employers)</a:t>
            </a:r>
          </a:p>
          <a:p>
            <a:pPr lvl="1">
              <a:buNone/>
            </a:pPr>
            <a:r>
              <a:rPr lang="en-CA" sz="1800" dirty="0" smtClean="0">
                <a:cs typeface="Calibri" pitchFamily="34" charset="0"/>
              </a:rPr>
              <a:t>	</a:t>
            </a:r>
            <a:endParaRPr lang="en-CA" sz="1400" dirty="0" smtClean="0">
              <a:cs typeface="Calibri" pitchFamily="34" charset="0"/>
            </a:endParaRPr>
          </a:p>
          <a:p>
            <a:pPr lvl="1">
              <a:buNone/>
            </a:pPr>
            <a:endParaRPr lang="en-CA" sz="1800" dirty="0" smtClean="0"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46901-D3E4-4F5C-A1A7-5C772D18E0AF}" type="slidenum">
              <a:rPr lang="en-US" smtClean="0">
                <a:latin typeface="+mj-lt"/>
              </a:rPr>
              <a:pPr/>
              <a:t>4</a:t>
            </a:fld>
            <a:endParaRPr lang="en-US" dirty="0">
              <a:latin typeface="+mj-lt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846088"/>
            <a:ext cx="9144000" cy="0"/>
          </a:xfrm>
          <a:prstGeom prst="line">
            <a:avLst/>
          </a:prstGeom>
          <a:ln w="15875">
            <a:solidFill>
              <a:schemeClr val="accent1">
                <a:alpha val="54000"/>
              </a:schemeClr>
            </a:solidFill>
          </a:ln>
          <a:effectLst>
            <a:outerShdw blurRad="40000" dist="20000" dir="5400000" rotWithShape="0">
              <a:srgbClr val="000000">
                <a:alpha val="39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2400" dirty="0" smtClean="0">
                <a:latin typeface="+mn-lt"/>
                <a:cs typeface="Calibri" pitchFamily="34" charset="0"/>
              </a:rPr>
              <a:t>Method 1 – Cross Sectional Comparison</a:t>
            </a:r>
            <a:endParaRPr lang="en-US" sz="2400" dirty="0">
              <a:latin typeface="+mn-lt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3987"/>
            <a:ext cx="8229600" cy="5079637"/>
          </a:xfrm>
        </p:spPr>
        <p:txBody>
          <a:bodyPr>
            <a:normAutofit fontScale="85000" lnSpcReduction="10000"/>
          </a:bodyPr>
          <a:lstStyle/>
          <a:p>
            <a:r>
              <a:rPr lang="en-CA" sz="2000" dirty="0" smtClean="0">
                <a:cs typeface="Calibri" pitchFamily="34" charset="0"/>
              </a:rPr>
              <a:t>Cross-sectional comparison (employer vs. peers)</a:t>
            </a:r>
          </a:p>
          <a:p>
            <a:pPr marL="342900" lvl="1" indent="0">
              <a:buClr>
                <a:srgbClr val="00A851"/>
              </a:buClr>
              <a:buNone/>
            </a:pPr>
            <a:r>
              <a:rPr lang="en-CA" sz="2000" u="sng" dirty="0" smtClean="0">
                <a:cs typeface="Calibri" pitchFamily="34" charset="0"/>
              </a:rPr>
              <a:t>Risk Score method </a:t>
            </a:r>
            <a:r>
              <a:rPr lang="en-CA" sz="2000" dirty="0" smtClean="0">
                <a:cs typeface="Calibri" pitchFamily="34" charset="0"/>
              </a:rPr>
              <a:t>on </a:t>
            </a:r>
            <a:r>
              <a:rPr lang="en-CA" sz="2000" i="1" dirty="0" smtClean="0">
                <a:cs typeface="Calibri" pitchFamily="34" charset="0"/>
              </a:rPr>
              <a:t>lost time injury rate difference </a:t>
            </a:r>
            <a:r>
              <a:rPr lang="en-CA" sz="2000" dirty="0" smtClean="0">
                <a:cs typeface="Calibri" pitchFamily="34" charset="0"/>
              </a:rPr>
              <a:t>between employer and major Classification Unit (CU) in 2012 – for all Schedule 1 employers with at least 5 FTE</a:t>
            </a:r>
          </a:p>
          <a:p>
            <a:pPr marL="342900" lvl="1" indent="0">
              <a:buClr>
                <a:srgbClr val="00A851"/>
              </a:buClr>
              <a:buNone/>
            </a:pPr>
            <a:endParaRPr lang="en-CA" sz="2000" dirty="0" smtClean="0">
              <a:cs typeface="Calibri" pitchFamily="34" charset="0"/>
            </a:endParaRPr>
          </a:p>
          <a:p>
            <a:r>
              <a:rPr lang="en-CA" sz="2000" dirty="0" smtClean="0">
                <a:cs typeface="Calibri" pitchFamily="34" charset="0"/>
              </a:rPr>
              <a:t>Steps</a:t>
            </a:r>
          </a:p>
          <a:p>
            <a:pPr lvl="1"/>
            <a:r>
              <a:rPr lang="en-CA" sz="2000" dirty="0" smtClean="0">
                <a:cs typeface="Calibri" pitchFamily="34" charset="0"/>
              </a:rPr>
              <a:t>Compare firm’s 2012 injury rate (IR) against its peer’s 2012 injury rate at CU level. </a:t>
            </a:r>
          </a:p>
          <a:p>
            <a:pPr lvl="1"/>
            <a:r>
              <a:rPr lang="en-CA" sz="2000" dirty="0" smtClean="0">
                <a:cs typeface="Calibri" pitchFamily="34" charset="0"/>
              </a:rPr>
              <a:t>Compute MOVER (</a:t>
            </a:r>
            <a:r>
              <a:rPr lang="en-CA" sz="2000" dirty="0" err="1" smtClean="0">
                <a:cs typeface="Calibri" pitchFamily="34" charset="0"/>
              </a:rPr>
              <a:t>Newcombe</a:t>
            </a:r>
            <a:r>
              <a:rPr lang="en-CA" sz="2000" dirty="0" smtClean="0">
                <a:cs typeface="Calibri" pitchFamily="34" charset="0"/>
              </a:rPr>
              <a:t>) score based on the difference of injury rates</a:t>
            </a:r>
          </a:p>
          <a:p>
            <a:pPr lvl="1"/>
            <a:r>
              <a:rPr lang="en-CA" sz="2000" dirty="0" smtClean="0">
                <a:cs typeface="Calibri" pitchFamily="34" charset="0"/>
              </a:rPr>
              <a:t>Classify firm as high risk if firm’s IR &gt; CU’s IR and the difference is statistically significant at 90% confidence level</a:t>
            </a:r>
          </a:p>
          <a:p>
            <a:pPr lvl="1"/>
            <a:r>
              <a:rPr lang="en-CA" sz="2000" b="1" dirty="0" smtClean="0">
                <a:cs typeface="Calibri" pitchFamily="34" charset="0"/>
              </a:rPr>
              <a:t>Create risk score based on test statistics: higher risk score indicates poorer performance of the firm in 2012 compared to peers</a:t>
            </a:r>
          </a:p>
          <a:p>
            <a:pPr lvl="1">
              <a:buNone/>
            </a:pPr>
            <a:endParaRPr lang="en-CA" sz="2000" i="1" dirty="0" smtClean="0">
              <a:cs typeface="Calibri" pitchFamily="34" charset="0"/>
            </a:endParaRPr>
          </a:p>
          <a:p>
            <a:r>
              <a:rPr lang="en-CA" sz="2000" dirty="0" smtClean="0">
                <a:cs typeface="Calibri" pitchFamily="34" charset="0"/>
              </a:rPr>
              <a:t>Example</a:t>
            </a:r>
          </a:p>
          <a:p>
            <a:pPr lvl="1"/>
            <a:r>
              <a:rPr lang="en-CA" sz="2000" dirty="0" smtClean="0">
                <a:cs typeface="Calibri" pitchFamily="34" charset="0"/>
              </a:rPr>
              <a:t>Company A,  2012 firm LTI = 99, FTE = 3244, injury rate = 0.03</a:t>
            </a:r>
          </a:p>
          <a:p>
            <a:pPr lvl="1"/>
            <a:r>
              <a:rPr lang="en-CA" sz="2000" dirty="0" smtClean="0">
                <a:cs typeface="Calibri" pitchFamily="34" charset="0"/>
              </a:rPr>
              <a:t>Remaining CU, 2012 LTI = 25, FTE = 2733, injury rate = 0.01</a:t>
            </a:r>
          </a:p>
          <a:p>
            <a:pPr lvl="1"/>
            <a:r>
              <a:rPr lang="en-CA" sz="2000" dirty="0" smtClean="0">
                <a:cs typeface="Calibri" pitchFamily="34" charset="0"/>
              </a:rPr>
              <a:t>Injury rate difference = 0.02, MOVER score = 3.68 &gt; 1 therefore high risk.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46901-D3E4-4F5C-A1A7-5C772D18E0AF}" type="slidenum">
              <a:rPr lang="en-US" smtClean="0">
                <a:latin typeface="+mj-lt"/>
              </a:rPr>
              <a:pPr/>
              <a:t>5</a:t>
            </a:fld>
            <a:endParaRPr lang="en-US" dirty="0">
              <a:latin typeface="+mj-lt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846088"/>
            <a:ext cx="9144000" cy="0"/>
          </a:xfrm>
          <a:prstGeom prst="line">
            <a:avLst/>
          </a:prstGeom>
          <a:ln w="15875">
            <a:solidFill>
              <a:schemeClr val="accent1">
                <a:alpha val="54000"/>
              </a:schemeClr>
            </a:solidFill>
          </a:ln>
          <a:effectLst>
            <a:outerShdw blurRad="40000" dist="20000" dir="5400000" rotWithShape="0">
              <a:srgbClr val="000000">
                <a:alpha val="39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46901-D3E4-4F5C-A1A7-5C772D18E0AF}" type="slidenum">
              <a:rPr lang="en-US" smtClean="0">
                <a:latin typeface="+mj-lt"/>
              </a:rPr>
              <a:pPr/>
              <a:t>6</a:t>
            </a:fld>
            <a:endParaRPr lang="en-US" dirty="0">
              <a:latin typeface="+mj-lt"/>
            </a:endParaRPr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457200" y="1138410"/>
            <a:ext cx="8229600" cy="398161"/>
          </a:xfrm>
        </p:spPr>
        <p:txBody>
          <a:bodyPr>
            <a:normAutofit/>
          </a:bodyPr>
          <a:lstStyle/>
          <a:p>
            <a:r>
              <a:rPr lang="en-CA" sz="2000" dirty="0" smtClean="0">
                <a:cs typeface="Calibri" pitchFamily="34" charset="0"/>
              </a:rPr>
              <a:t>Partial output of method 1(top 20 firms out of 776)</a:t>
            </a:r>
            <a:endParaRPr lang="en-CA" sz="1600" i="1" dirty="0" smtClean="0">
              <a:cs typeface="Calibri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9158"/>
          </a:xfrm>
        </p:spPr>
        <p:txBody>
          <a:bodyPr>
            <a:normAutofit/>
          </a:bodyPr>
          <a:lstStyle/>
          <a:p>
            <a:r>
              <a:rPr lang="en-CA" sz="2400" dirty="0" smtClean="0">
                <a:latin typeface="+mn-lt"/>
                <a:cs typeface="Calibri" pitchFamily="34" charset="0"/>
              </a:rPr>
              <a:t>Method 1 – Cross Sectional Comparison</a:t>
            </a:r>
            <a:endParaRPr lang="en-US" sz="2400" dirty="0">
              <a:latin typeface="+mn-lt"/>
              <a:cs typeface="Calibri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846088"/>
            <a:ext cx="9144000" cy="0"/>
          </a:xfrm>
          <a:prstGeom prst="line">
            <a:avLst/>
          </a:prstGeom>
          <a:ln w="15875">
            <a:solidFill>
              <a:schemeClr val="accent1">
                <a:alpha val="54000"/>
              </a:schemeClr>
            </a:solidFill>
          </a:ln>
          <a:effectLst>
            <a:outerShdw blurRad="40000" dist="20000" dir="5400000" rotWithShape="0">
              <a:srgbClr val="000000">
                <a:alpha val="39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6325" y="1736596"/>
            <a:ext cx="6991350" cy="401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2400" dirty="0" smtClean="0">
                <a:latin typeface="+mn-lt"/>
                <a:cs typeface="Calibri" pitchFamily="34" charset="0"/>
              </a:rPr>
              <a:t>Method 2 – CUSUM</a:t>
            </a:r>
            <a:endParaRPr lang="en-US" sz="2400" dirty="0">
              <a:latin typeface="+mn-lt"/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46901-D3E4-4F5C-A1A7-5C772D18E0AF}" type="slidenum">
              <a:rPr lang="en-US" smtClean="0">
                <a:latin typeface="+mj-lt"/>
              </a:rPr>
              <a:pPr/>
              <a:t>7</a:t>
            </a:fld>
            <a:endParaRPr lang="en-US" dirty="0">
              <a:latin typeface="+mj-lt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846088"/>
            <a:ext cx="9144000" cy="0"/>
          </a:xfrm>
          <a:prstGeom prst="line">
            <a:avLst/>
          </a:prstGeom>
          <a:ln w="15875">
            <a:solidFill>
              <a:schemeClr val="accent1">
                <a:alpha val="54000"/>
              </a:schemeClr>
            </a:solidFill>
          </a:ln>
          <a:effectLst>
            <a:outerShdw blurRad="40000" dist="20000" dir="5400000" rotWithShape="0">
              <a:srgbClr val="000000">
                <a:alpha val="39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063988"/>
            <a:ext cx="8229600" cy="4917712"/>
          </a:xfrm>
        </p:spPr>
        <p:txBody>
          <a:bodyPr>
            <a:normAutofit fontScale="92500" lnSpcReduction="10000"/>
          </a:bodyPr>
          <a:lstStyle/>
          <a:p>
            <a:r>
              <a:rPr lang="en-CA" sz="2000" dirty="0" smtClean="0">
                <a:cs typeface="Calibri" pitchFamily="34" charset="0"/>
              </a:rPr>
              <a:t>At Risk Momentum detection (most current at risk employers)</a:t>
            </a:r>
          </a:p>
          <a:p>
            <a:pPr marL="342900" lvl="1" indent="0">
              <a:buClr>
                <a:srgbClr val="00A851"/>
              </a:buClr>
              <a:buNone/>
            </a:pPr>
            <a:r>
              <a:rPr lang="en-US" sz="1700" u="sng" dirty="0" smtClean="0">
                <a:cs typeface="Calibri" pitchFamily="34" charset="0"/>
              </a:rPr>
              <a:t>Cumulative Sum (CUSUM) method</a:t>
            </a:r>
            <a:r>
              <a:rPr lang="en-US" sz="1700" dirty="0" smtClean="0">
                <a:cs typeface="Calibri" pitchFamily="34" charset="0"/>
              </a:rPr>
              <a:t>  sequentially tests the employers’ risk against its benchmark CU. It can provide concrete evidence for the discussion with employers – more than 5 FTE each year for past 5 years and at least 20 FTE in 2012</a:t>
            </a:r>
          </a:p>
          <a:p>
            <a:pPr marL="342900" lvl="1" indent="0">
              <a:buClr>
                <a:srgbClr val="00A851"/>
              </a:buClr>
              <a:buNone/>
            </a:pPr>
            <a:endParaRPr lang="en-CA" sz="1600" dirty="0" smtClean="0">
              <a:cs typeface="Calibri" pitchFamily="34" charset="0"/>
            </a:endParaRPr>
          </a:p>
          <a:p>
            <a:r>
              <a:rPr lang="en-CA" sz="2000" dirty="0" smtClean="0">
                <a:cs typeface="Calibri" pitchFamily="34" charset="0"/>
              </a:rPr>
              <a:t>CUSUM </a:t>
            </a:r>
            <a:r>
              <a:rPr lang="en-US" sz="2000" dirty="0" smtClean="0">
                <a:cs typeface="Calibri" pitchFamily="34" charset="0"/>
              </a:rPr>
              <a:t>is a sequential analysis technique used for monitoring and detecting change from benchmark values.</a:t>
            </a:r>
          </a:p>
          <a:p>
            <a:pPr lvl="1"/>
            <a:r>
              <a:rPr lang="en-CA" sz="1700" dirty="0" smtClean="0">
                <a:cs typeface="Calibri" pitchFamily="34" charset="0"/>
              </a:rPr>
              <a:t>Example: When off the assembly line, units are inspected for defects one by one.  The manufacturing process  is considered ‘in control’ if the defective rate is 0.1%. A CUSUM can be design to detect shifts from the ‘in control’ rate. </a:t>
            </a:r>
          </a:p>
          <a:p>
            <a:pPr lvl="1"/>
            <a:r>
              <a:rPr lang="en-CA" sz="1700" dirty="0" smtClean="0">
                <a:cs typeface="Calibri" pitchFamily="34" charset="0"/>
              </a:rPr>
              <a:t>Example: </a:t>
            </a:r>
            <a:r>
              <a:rPr lang="en-US" sz="1700" dirty="0" smtClean="0">
                <a:cs typeface="Calibri" pitchFamily="34" charset="0"/>
              </a:rPr>
              <a:t>Doctor performs surgeries with 0.01% expected mortality rate. As surgeries are performed a CUSUM chart can monitor the doctor’s performance and signal if the process is out of control.</a:t>
            </a:r>
          </a:p>
          <a:p>
            <a:pPr lvl="1"/>
            <a:endParaRPr lang="en-CA" sz="1700" dirty="0" smtClean="0">
              <a:cs typeface="Calibri" pitchFamily="34" charset="0"/>
            </a:endParaRPr>
          </a:p>
          <a:p>
            <a:r>
              <a:rPr lang="en-US" sz="2100" dirty="0" smtClean="0">
                <a:cs typeface="Calibri" pitchFamily="34" charset="0"/>
              </a:rPr>
              <a:t>WSIB context: </a:t>
            </a:r>
          </a:p>
          <a:p>
            <a:pPr lvl="1"/>
            <a:r>
              <a:rPr lang="en-US" sz="1700" dirty="0" smtClean="0">
                <a:cs typeface="Calibri" pitchFamily="34" charset="0"/>
              </a:rPr>
              <a:t>Create a monitoring process to detect increasing momentum  of injury events happening in a specific firm.</a:t>
            </a:r>
          </a:p>
          <a:p>
            <a:pPr lvl="1"/>
            <a:r>
              <a:rPr lang="en-US" sz="1700" dirty="0" smtClean="0">
                <a:cs typeface="Calibri" pitchFamily="34" charset="0"/>
              </a:rPr>
              <a:t>Monitor firm A that produces ‘units of time’ which is non-defective when it is accident free and defective if an accident occurred during the ‘unit of time’.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2400" dirty="0" smtClean="0">
                <a:latin typeface="+mn-lt"/>
                <a:cs typeface="Calibri" pitchFamily="34" charset="0"/>
              </a:rPr>
              <a:t>Method 2 – CUSUM Demonstration </a:t>
            </a:r>
            <a:endParaRPr lang="en-US" sz="24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46901-D3E4-4F5C-A1A7-5C772D18E0AF}" type="slidenum">
              <a:rPr lang="en-US" smtClean="0"/>
              <a:pPr/>
              <a:t>8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846088"/>
            <a:ext cx="9144000" cy="0"/>
          </a:xfrm>
          <a:prstGeom prst="line">
            <a:avLst/>
          </a:prstGeom>
          <a:ln w="15875">
            <a:solidFill>
              <a:schemeClr val="accent1">
                <a:alpha val="54000"/>
              </a:schemeClr>
            </a:solidFill>
          </a:ln>
          <a:effectLst>
            <a:outerShdw blurRad="40000" dist="20000" dir="5400000" rotWithShape="0">
              <a:srgbClr val="000000">
                <a:alpha val="39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CUSUM-REIMER EXPRESS LIN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33015"/>
            <a:ext cx="8140108" cy="40806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2400" dirty="0" smtClean="0">
                <a:cs typeface="Calibri" pitchFamily="34" charset="0"/>
              </a:rPr>
              <a:t>Method 2 – CUSUM Demonstration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46901-D3E4-4F5C-A1A7-5C772D18E0AF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6" name="Picture 5" descr="CUSUM-SERVISAI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007" y="1186180"/>
            <a:ext cx="8156793" cy="453223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WSIB_PowerpointFINAL">
  <a:themeElements>
    <a:clrScheme name="Custom 2">
      <a:dk1>
        <a:sysClr val="windowText" lastClr="000000"/>
      </a:dk1>
      <a:lt1>
        <a:sysClr val="window" lastClr="FFFFFF"/>
      </a:lt1>
      <a:dk2>
        <a:srgbClr val="8ACC9C"/>
      </a:dk2>
      <a:lt2>
        <a:srgbClr val="EEECE1"/>
      </a:lt2>
      <a:accent1>
        <a:srgbClr val="00A851"/>
      </a:accent1>
      <a:accent2>
        <a:srgbClr val="6A737B"/>
      </a:accent2>
      <a:accent3>
        <a:srgbClr val="57BD7C"/>
      </a:accent3>
      <a:accent4>
        <a:srgbClr val="3BB4B2"/>
      </a:accent4>
      <a:accent5>
        <a:srgbClr val="5FF7EA"/>
      </a:accent5>
      <a:accent6>
        <a:srgbClr val="E95677"/>
      </a:accent6>
      <a:hlink>
        <a:srgbClr val="982A39"/>
      </a:hlink>
      <a:folHlink>
        <a:srgbClr val="1A7A7D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WSIB_PowerpointFINAL</Template>
  <TotalTime>38506</TotalTime>
  <Words>717</Words>
  <Application>Microsoft Office PowerPoint</Application>
  <PresentationFormat>On-screen Show (4:3)</PresentationFormat>
  <Paragraphs>91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WSIB_PowerpointFINAL</vt:lpstr>
      <vt:lpstr>Present to  the AWCBC Prevention Subcommittee  Office of the Chief Statistician, WSIB April 30, 2014 </vt:lpstr>
      <vt:lpstr>Outline</vt:lpstr>
      <vt:lpstr>Background</vt:lpstr>
      <vt:lpstr>New Selection Model and Methodology</vt:lpstr>
      <vt:lpstr>Method 1 – Cross Sectional Comparison</vt:lpstr>
      <vt:lpstr>Method 1 – Cross Sectional Comparison</vt:lpstr>
      <vt:lpstr>Method 2 – CUSUM</vt:lpstr>
      <vt:lpstr>Method 2 – CUSUM Demonstration </vt:lpstr>
      <vt:lpstr>Method 2 – CUSUM Demonstration </vt:lpstr>
      <vt:lpstr>Method 2 – CUSUM Demonstration </vt:lpstr>
      <vt:lpstr>Method 2 – CUSUM Demonstration </vt:lpstr>
      <vt:lpstr>New Selection Model</vt:lpstr>
      <vt:lpstr>New Selection Model Outcome</vt:lpstr>
      <vt:lpstr>Next Steps</vt:lpstr>
    </vt:vector>
  </TitlesOfParts>
  <Company>WSIB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actuar01</dc:creator>
  <cp:lastModifiedBy>Carmen</cp:lastModifiedBy>
  <cp:revision>1568</cp:revision>
  <cp:lastPrinted>2010-09-28T16:07:30Z</cp:lastPrinted>
  <dcterms:created xsi:type="dcterms:W3CDTF">2011-09-08T16:59:27Z</dcterms:created>
  <dcterms:modified xsi:type="dcterms:W3CDTF">2014-06-18T13:52:29Z</dcterms:modified>
</cp:coreProperties>
</file>