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8" r:id="rId2"/>
    <p:sldId id="289" r:id="rId3"/>
    <p:sldId id="290" r:id="rId4"/>
    <p:sldId id="295" r:id="rId5"/>
    <p:sldId id="291" r:id="rId6"/>
    <p:sldId id="293" r:id="rId7"/>
    <p:sldId id="294" r:id="rId8"/>
    <p:sldId id="269" r:id="rId9"/>
    <p:sldId id="271" r:id="rId10"/>
    <p:sldId id="296" r:id="rId11"/>
    <p:sldId id="273" r:id="rId12"/>
    <p:sldId id="275" r:id="rId13"/>
    <p:sldId id="270" r:id="rId14"/>
    <p:sldId id="285" r:id="rId15"/>
    <p:sldId id="277" r:id="rId16"/>
    <p:sldId id="286" r:id="rId17"/>
    <p:sldId id="287" r:id="rId18"/>
    <p:sldId id="288" r:id="rId19"/>
    <p:sldId id="279" r:id="rId20"/>
    <p:sldId id="28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033"/>
    <a:srgbClr val="EC9E28"/>
    <a:srgbClr val="D59829"/>
    <a:srgbClr val="FAC75A"/>
    <a:srgbClr val="377C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8489" autoAdjust="0"/>
  </p:normalViewPr>
  <p:slideViewPr>
    <p:cSldViewPr snapToGrid="0" snapToObjects="1">
      <p:cViewPr varScale="1">
        <p:scale>
          <a:sx n="50" d="100"/>
          <a:sy n="50" d="100"/>
        </p:scale>
        <p:origin x="66" y="876"/>
      </p:cViewPr>
      <p:guideLst>
        <p:guide orient="horz" pos="985"/>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8" d="100"/>
          <a:sy n="108" d="100"/>
        </p:scale>
        <p:origin x="-21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44312"/>
            <a:ext cx="2971800" cy="312888"/>
          </a:xfrm>
          <a:prstGeom prst="rect">
            <a:avLst/>
          </a:prstGeom>
        </p:spPr>
        <p:txBody>
          <a:bodyPr vert="horz" lIns="91440" tIns="45720" rIns="91440" bIns="45720" rtlCol="0"/>
          <a:lstStyle>
            <a:lvl1pPr algn="l">
              <a:defRPr sz="1200"/>
            </a:lvl1pPr>
          </a:lstStyle>
          <a:p>
            <a:r>
              <a:rPr lang="en-US" dirty="0" smtClean="0"/>
              <a:t>Ministry of </a:t>
            </a:r>
            <a:r>
              <a:rPr lang="en-US" dirty="0" err="1" smtClean="0"/>
              <a:t>Labour</a:t>
            </a:r>
            <a:endParaRPr lang="en-US" dirty="0"/>
          </a:p>
        </p:txBody>
      </p:sp>
      <p:sp>
        <p:nvSpPr>
          <p:cNvPr id="3" name="Date Placeholder 2"/>
          <p:cNvSpPr>
            <a:spLocks noGrp="1"/>
          </p:cNvSpPr>
          <p:nvPr>
            <p:ph type="dt" sz="quarter" idx="1"/>
          </p:nvPr>
        </p:nvSpPr>
        <p:spPr>
          <a:xfrm>
            <a:off x="3884613" y="144312"/>
            <a:ext cx="2971800" cy="312888"/>
          </a:xfrm>
          <a:prstGeom prst="rect">
            <a:avLst/>
          </a:prstGeom>
        </p:spPr>
        <p:txBody>
          <a:bodyPr vert="horz" lIns="91440" tIns="45720" rIns="91440" bIns="45720" rtlCol="0"/>
          <a:lstStyle>
            <a:lvl1pPr algn="r">
              <a:defRPr sz="1200"/>
            </a:lvl1pPr>
          </a:lstStyle>
          <a:p>
            <a:fld id="{113B89E1-F8F7-F14C-9812-A9A6FD1D6317}" type="datetime4">
              <a:rPr lang="en-CA" smtClean="0"/>
              <a:pPr/>
              <a:t>June-18-14</a:t>
            </a:fld>
            <a:endParaRPr lang="en-US" dirty="0"/>
          </a:p>
        </p:txBody>
      </p:sp>
      <p:sp>
        <p:nvSpPr>
          <p:cNvPr id="4" name="Footer Placeholder 3"/>
          <p:cNvSpPr>
            <a:spLocks noGrp="1"/>
          </p:cNvSpPr>
          <p:nvPr>
            <p:ph type="ftr" sz="quarter" idx="2"/>
          </p:nvPr>
        </p:nvSpPr>
        <p:spPr>
          <a:xfrm>
            <a:off x="0" y="8685213"/>
            <a:ext cx="3391120" cy="319886"/>
          </a:xfrm>
          <a:prstGeom prst="rect">
            <a:avLst/>
          </a:prstGeom>
        </p:spPr>
        <p:txBody>
          <a:bodyPr vert="horz" lIns="91440" tIns="45720" rIns="91440" bIns="45720" rtlCol="0" anchor="b"/>
          <a:lstStyle>
            <a:lvl1pPr algn="l">
              <a:defRPr sz="1200"/>
            </a:lvl1pPr>
          </a:lstStyle>
          <a:p>
            <a:r>
              <a:rPr lang="en-US" smtClean="0"/>
              <a:t>Health &amp; Safety At Work • Prevention Starts Here</a:t>
            </a:r>
            <a:endParaRPr lang="en-US" dirty="0"/>
          </a:p>
        </p:txBody>
      </p:sp>
      <p:sp>
        <p:nvSpPr>
          <p:cNvPr id="5" name="Slide Number Placeholder 4"/>
          <p:cNvSpPr>
            <a:spLocks noGrp="1"/>
          </p:cNvSpPr>
          <p:nvPr>
            <p:ph type="sldNum" sz="quarter" idx="3"/>
          </p:nvPr>
        </p:nvSpPr>
        <p:spPr>
          <a:xfrm>
            <a:off x="3884613" y="8685213"/>
            <a:ext cx="2971800" cy="319886"/>
          </a:xfrm>
          <a:prstGeom prst="rect">
            <a:avLst/>
          </a:prstGeom>
        </p:spPr>
        <p:txBody>
          <a:bodyPr vert="horz" lIns="91440" tIns="45720" rIns="91440" bIns="45720" rtlCol="0" anchor="b"/>
          <a:lstStyle>
            <a:lvl1pPr algn="r">
              <a:defRPr sz="1200"/>
            </a:lvl1pPr>
          </a:lstStyle>
          <a:p>
            <a:fld id="{7E47BE0B-EF51-F746-A99F-694FA34FDA8C}" type="slidenum">
              <a:rPr lang="en-US" smtClean="0"/>
              <a:pPr/>
              <a:t>‹#›</a:t>
            </a:fld>
            <a:endParaRPr lang="en-US"/>
          </a:p>
        </p:txBody>
      </p:sp>
    </p:spTree>
    <p:extLst>
      <p:ext uri="{BB962C8B-B14F-4D97-AF65-F5344CB8AC3E}">
        <p14:creationId xmlns:p14="http://schemas.microsoft.com/office/powerpoint/2010/main" val="60598269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3905"/>
            <a:ext cx="2971800" cy="457200"/>
          </a:xfrm>
          <a:prstGeom prst="rect">
            <a:avLst/>
          </a:prstGeom>
        </p:spPr>
        <p:txBody>
          <a:bodyPr vert="horz" lIns="91440" tIns="45720" rIns="91440" bIns="45720" rtlCol="0"/>
          <a:lstStyle>
            <a:lvl1pPr algn="l">
              <a:defRPr sz="1200"/>
            </a:lvl1pPr>
          </a:lstStyle>
          <a:p>
            <a:r>
              <a:rPr lang="en-US" smtClean="0"/>
              <a:t>Ministry of Labour</a:t>
            </a:r>
            <a:endParaRPr lang="en-US"/>
          </a:p>
        </p:txBody>
      </p:sp>
      <p:sp>
        <p:nvSpPr>
          <p:cNvPr id="3" name="Date Placeholder 2"/>
          <p:cNvSpPr>
            <a:spLocks noGrp="1"/>
          </p:cNvSpPr>
          <p:nvPr>
            <p:ph type="dt" idx="1"/>
          </p:nvPr>
        </p:nvSpPr>
        <p:spPr>
          <a:xfrm>
            <a:off x="3884613" y="103905"/>
            <a:ext cx="2971800" cy="457200"/>
          </a:xfrm>
          <a:prstGeom prst="rect">
            <a:avLst/>
          </a:prstGeom>
        </p:spPr>
        <p:txBody>
          <a:bodyPr vert="horz" lIns="91440" tIns="45720" rIns="91440" bIns="45720" rtlCol="0"/>
          <a:lstStyle>
            <a:lvl1pPr algn="r">
              <a:defRPr sz="1200"/>
            </a:lvl1pPr>
          </a:lstStyle>
          <a:p>
            <a:fld id="{DBAB3C46-A0A8-324B-ADB1-0E5D4AC7EE41}" type="datetime4">
              <a:rPr lang="en-CA" smtClean="0"/>
              <a:pPr/>
              <a:t>June-18-14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558218"/>
            <a:ext cx="3489158" cy="457200"/>
          </a:xfrm>
          <a:prstGeom prst="rect">
            <a:avLst/>
          </a:prstGeom>
        </p:spPr>
        <p:txBody>
          <a:bodyPr vert="horz" lIns="91440" tIns="45720" rIns="91440" bIns="45720" rtlCol="0" anchor="b"/>
          <a:lstStyle>
            <a:lvl1pPr algn="l">
              <a:defRPr sz="1200"/>
            </a:lvl1pPr>
          </a:lstStyle>
          <a:p>
            <a:r>
              <a:rPr lang="en-US" dirty="0" smtClean="0"/>
              <a:t>Health &amp; Safety At Work • Prevention Starts Here</a:t>
            </a:r>
            <a:endParaRPr lang="en-US" dirty="0"/>
          </a:p>
        </p:txBody>
      </p:sp>
      <p:sp>
        <p:nvSpPr>
          <p:cNvPr id="7" name="Slide Number Placeholder 6"/>
          <p:cNvSpPr>
            <a:spLocks noGrp="1"/>
          </p:cNvSpPr>
          <p:nvPr>
            <p:ph type="sldNum" sz="quarter" idx="5"/>
          </p:nvPr>
        </p:nvSpPr>
        <p:spPr>
          <a:xfrm>
            <a:off x="3884613" y="8558218"/>
            <a:ext cx="2971800" cy="457200"/>
          </a:xfrm>
          <a:prstGeom prst="rect">
            <a:avLst/>
          </a:prstGeom>
        </p:spPr>
        <p:txBody>
          <a:bodyPr vert="horz" lIns="91440" tIns="45720" rIns="91440" bIns="45720" rtlCol="0" anchor="b"/>
          <a:lstStyle>
            <a:lvl1pPr algn="r">
              <a:defRPr sz="1200"/>
            </a:lvl1pPr>
          </a:lstStyle>
          <a:p>
            <a:fld id="{178987AB-8432-044B-BCFB-DC5B46FC4DC7}" type="slidenum">
              <a:rPr lang="en-US" smtClean="0"/>
              <a:pPr/>
              <a:t>‹#›</a:t>
            </a:fld>
            <a:endParaRPr lang="en-US" dirty="0"/>
          </a:p>
        </p:txBody>
      </p:sp>
    </p:spTree>
    <p:extLst>
      <p:ext uri="{BB962C8B-B14F-4D97-AF65-F5344CB8AC3E}">
        <p14:creationId xmlns:p14="http://schemas.microsoft.com/office/powerpoint/2010/main" val="1302326329"/>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358278">
              <a:lnSpc>
                <a:spcPct val="90000"/>
              </a:lnSpc>
              <a:defRPr/>
            </a:pPr>
            <a:r>
              <a:rPr lang="en-CA" dirty="0" smtClean="0"/>
              <a:t>In January 2012 the </a:t>
            </a:r>
            <a:r>
              <a:rPr lang="en-CA" dirty="0"/>
              <a:t>government appointed an Expert Advisory Panel (EAP) </a:t>
            </a:r>
            <a:r>
              <a:rPr lang="en-CA" dirty="0" smtClean="0"/>
              <a:t>on occupational health </a:t>
            </a:r>
            <a:r>
              <a:rPr lang="en-CA" dirty="0"/>
              <a:t>and safety </a:t>
            </a:r>
            <a:r>
              <a:rPr lang="en-CA" dirty="0" smtClean="0"/>
              <a:t>led </a:t>
            </a:r>
            <a:r>
              <a:rPr lang="en-CA" dirty="0"/>
              <a:t>by Tony </a:t>
            </a:r>
            <a:r>
              <a:rPr lang="en-CA" dirty="0" smtClean="0"/>
              <a:t>Dean.  The </a:t>
            </a:r>
            <a:r>
              <a:rPr lang="en-CA" dirty="0"/>
              <a:t>Panel consulted extensively in its review of Ontario’s occupational health and safety (OHS) system. </a:t>
            </a:r>
          </a:p>
          <a:p>
            <a:pPr marL="358278">
              <a:lnSpc>
                <a:spcPct val="90000"/>
              </a:lnSpc>
              <a:defRPr/>
            </a:pPr>
            <a:endParaRPr lang="en-CA" dirty="0"/>
          </a:p>
          <a:p>
            <a:pPr marL="358278">
              <a:lnSpc>
                <a:spcPct val="90000"/>
              </a:lnSpc>
              <a:defRPr/>
            </a:pPr>
            <a:r>
              <a:rPr lang="en-CA" dirty="0" smtClean="0"/>
              <a:t>In December </a:t>
            </a:r>
            <a:r>
              <a:rPr lang="en-CA" dirty="0"/>
              <a:t>2010 </a:t>
            </a:r>
            <a:r>
              <a:rPr lang="en-CA" dirty="0" smtClean="0"/>
              <a:t>the EAP delivered its final report, which included 46 recommendations for improving the occupational health and safety system in the province.</a:t>
            </a:r>
          </a:p>
          <a:p>
            <a:pPr marL="358278">
              <a:lnSpc>
                <a:spcPct val="90000"/>
              </a:lnSpc>
              <a:defRPr/>
            </a:pPr>
            <a:endParaRPr lang="en-CA" dirty="0"/>
          </a:p>
          <a:p>
            <a:pPr marL="358278">
              <a:lnSpc>
                <a:spcPct val="90000"/>
              </a:lnSpc>
              <a:defRPr/>
            </a:pPr>
            <a:r>
              <a:rPr lang="en-CA" dirty="0" smtClean="0"/>
              <a:t>The government </a:t>
            </a:r>
            <a:r>
              <a:rPr lang="en-CA" dirty="0"/>
              <a:t>accepted all 46 consensus recommendations in the EAP Report</a:t>
            </a:r>
          </a:p>
          <a:p>
            <a:pPr marL="358278">
              <a:lnSpc>
                <a:spcPct val="90000"/>
              </a:lnSpc>
              <a:defRPr/>
            </a:pPr>
            <a:endParaRPr lang="en-CA" dirty="0" smtClean="0"/>
          </a:p>
          <a:p>
            <a:pPr marL="358278">
              <a:lnSpc>
                <a:spcPct val="90000"/>
              </a:lnSpc>
              <a:defRPr/>
            </a:pPr>
            <a:r>
              <a:rPr lang="en-CA" dirty="0" smtClean="0"/>
              <a:t>Many of the key recommendations were included in the Occupational health and Safety Act through Bill 160 which received unanimous support in the legislature.</a:t>
            </a:r>
          </a:p>
          <a:p>
            <a:endParaRPr lang="en-US" dirty="0" smtClean="0"/>
          </a:p>
        </p:txBody>
      </p:sp>
      <p:sp>
        <p:nvSpPr>
          <p:cNvPr id="26628" name="Slide Number Placeholder 3"/>
          <p:cNvSpPr>
            <a:spLocks noGrp="1"/>
          </p:cNvSpPr>
          <p:nvPr>
            <p:ph type="sldNum" sz="quarter" idx="5"/>
          </p:nvPr>
        </p:nvSpPr>
        <p:spPr>
          <a:noFill/>
        </p:spPr>
        <p:txBody>
          <a:bodyPr/>
          <a:lstStyle>
            <a:lvl1pPr defTabSz="912829" eaLnBrk="0" hangingPunct="0">
              <a:defRPr sz="1200">
                <a:solidFill>
                  <a:schemeClr val="tx1"/>
                </a:solidFill>
                <a:latin typeface="Arial" charset="0"/>
              </a:defRPr>
            </a:lvl1pPr>
            <a:lvl2pPr marL="729017" indent="-280391" defTabSz="912829" eaLnBrk="0" hangingPunct="0">
              <a:defRPr sz="1200">
                <a:solidFill>
                  <a:schemeClr val="tx1"/>
                </a:solidFill>
                <a:latin typeface="Arial" charset="0"/>
              </a:defRPr>
            </a:lvl2pPr>
            <a:lvl3pPr marL="1121564" indent="-224312" defTabSz="912829" eaLnBrk="0" hangingPunct="0">
              <a:defRPr sz="1200">
                <a:solidFill>
                  <a:schemeClr val="tx1"/>
                </a:solidFill>
                <a:latin typeface="Arial" charset="0"/>
              </a:defRPr>
            </a:lvl3pPr>
            <a:lvl4pPr marL="1570189" indent="-224312" defTabSz="912829" eaLnBrk="0" hangingPunct="0">
              <a:defRPr sz="1200">
                <a:solidFill>
                  <a:schemeClr val="tx1"/>
                </a:solidFill>
                <a:latin typeface="Arial" charset="0"/>
              </a:defRPr>
            </a:lvl4pPr>
            <a:lvl5pPr marL="2018816" indent="-224312" defTabSz="912829" eaLnBrk="0" hangingPunct="0">
              <a:defRPr sz="1200">
                <a:solidFill>
                  <a:schemeClr val="tx1"/>
                </a:solidFill>
                <a:latin typeface="Arial" charset="0"/>
              </a:defRPr>
            </a:lvl5pPr>
            <a:lvl6pPr marL="2467441" indent="-224312" defTabSz="912829" eaLnBrk="0" fontAlgn="base" hangingPunct="0">
              <a:spcBef>
                <a:spcPct val="0"/>
              </a:spcBef>
              <a:spcAft>
                <a:spcPct val="0"/>
              </a:spcAft>
              <a:defRPr sz="1200">
                <a:solidFill>
                  <a:schemeClr val="tx1"/>
                </a:solidFill>
                <a:latin typeface="Arial" charset="0"/>
              </a:defRPr>
            </a:lvl6pPr>
            <a:lvl7pPr marL="2916065" indent="-224312" defTabSz="912829" eaLnBrk="0" fontAlgn="base" hangingPunct="0">
              <a:spcBef>
                <a:spcPct val="0"/>
              </a:spcBef>
              <a:spcAft>
                <a:spcPct val="0"/>
              </a:spcAft>
              <a:defRPr sz="1200">
                <a:solidFill>
                  <a:schemeClr val="tx1"/>
                </a:solidFill>
                <a:latin typeface="Arial" charset="0"/>
              </a:defRPr>
            </a:lvl7pPr>
            <a:lvl8pPr marL="3364692" indent="-224312" defTabSz="912829" eaLnBrk="0" fontAlgn="base" hangingPunct="0">
              <a:spcBef>
                <a:spcPct val="0"/>
              </a:spcBef>
              <a:spcAft>
                <a:spcPct val="0"/>
              </a:spcAft>
              <a:defRPr sz="1200">
                <a:solidFill>
                  <a:schemeClr val="tx1"/>
                </a:solidFill>
                <a:latin typeface="Arial" charset="0"/>
              </a:defRPr>
            </a:lvl8pPr>
            <a:lvl9pPr marL="3813317" indent="-224312" defTabSz="912829" eaLnBrk="0" fontAlgn="base" hangingPunct="0">
              <a:spcBef>
                <a:spcPct val="0"/>
              </a:spcBef>
              <a:spcAft>
                <a:spcPct val="0"/>
              </a:spcAft>
              <a:defRPr sz="1200">
                <a:solidFill>
                  <a:schemeClr val="tx1"/>
                </a:solidFill>
                <a:latin typeface="Arial" charset="0"/>
              </a:defRPr>
            </a:lvl9pPr>
          </a:lstStyle>
          <a:p>
            <a:pPr eaLnBrk="1" hangingPunct="1"/>
            <a:fld id="{302B2D2C-F95B-40BF-9F35-8BBF22A478B7}" type="slidenum">
              <a:rPr lang="en-CA" smtClean="0"/>
              <a:pPr eaLnBrk="1" hangingPunct="1"/>
              <a:t>2</a:t>
            </a:fld>
            <a:endParaRPr lang="en-CA" smtClean="0"/>
          </a:p>
        </p:txBody>
      </p:sp>
    </p:spTree>
    <p:extLst>
      <p:ext uri="{BB962C8B-B14F-4D97-AF65-F5344CB8AC3E}">
        <p14:creationId xmlns:p14="http://schemas.microsoft.com/office/powerpoint/2010/main" val="64663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Tx/>
              <a:buChar char="-"/>
            </a:pPr>
            <a:r>
              <a:rPr lang="en-CA" dirty="0" smtClean="0"/>
              <a:t>Government is currently in a fiscal environment of restraint and given the limited resources available we need to focus our efforts</a:t>
            </a:r>
            <a:r>
              <a:rPr lang="en-CA" baseline="0" dirty="0" smtClean="0"/>
              <a:t> to those that need the services the most and deliver services efficiently and effectively.</a:t>
            </a:r>
          </a:p>
          <a:p>
            <a:pPr marL="168235" indent="-168235">
              <a:buFontTx/>
              <a:buChar char="-"/>
            </a:pPr>
            <a:r>
              <a:rPr lang="en-CA" baseline="0" dirty="0" smtClean="0"/>
              <a:t>We have a responsibility to serve the public good and improve health and safety outcomes.</a:t>
            </a:r>
          </a:p>
          <a:p>
            <a:pPr marL="168235" indent="-168235">
              <a:buFontTx/>
              <a:buChar char="-"/>
            </a:pPr>
            <a:r>
              <a:rPr lang="en-CA" baseline="0" dirty="0" smtClean="0"/>
              <a:t>The first three priorities focus resources on those in greatest need: vulnerable workers, small businesses and high hazards</a:t>
            </a:r>
          </a:p>
          <a:p>
            <a:pPr marL="168235" indent="-168235">
              <a:buFontTx/>
              <a:buChar char="-"/>
            </a:pPr>
            <a:r>
              <a:rPr lang="en-CA" baseline="0" dirty="0" smtClean="0"/>
              <a:t>The second three priorities focus on how we do our work by transforming the system to leverage partnerships, integrate service delivery and planning to operate as a system and promote health and safety as a value for all Ontarians and leverage the Internal Responsibility System to build a health and safety culture.</a:t>
            </a:r>
          </a:p>
          <a:p>
            <a:pPr marL="168235" indent="-168235">
              <a:buFontTx/>
              <a:buChar char="-"/>
            </a:pPr>
            <a:r>
              <a:rPr lang="en-CA" baseline="0" dirty="0" smtClean="0"/>
              <a:t>We need to do better at reaching those who need services and using our resources effectively which will require a transformation of how we work together.</a:t>
            </a:r>
          </a:p>
        </p:txBody>
      </p:sp>
      <p:sp>
        <p:nvSpPr>
          <p:cNvPr id="4" name="Header Placeholder 3"/>
          <p:cNvSpPr>
            <a:spLocks noGrp="1"/>
          </p:cNvSpPr>
          <p:nvPr>
            <p:ph type="hdr" sz="quarter" idx="10"/>
          </p:nvPr>
        </p:nvSpPr>
        <p:spPr/>
        <p:txBody>
          <a:bodyPr/>
          <a:lstStyle/>
          <a:p>
            <a:r>
              <a:rPr lang="en-US" smtClean="0">
                <a:solidFill>
                  <a:prstClr val="black"/>
                </a:solidFill>
              </a:rPr>
              <a:t>Ministry of Labour</a:t>
            </a:r>
            <a:endParaRPr lang="en-US" dirty="0">
              <a:solidFill>
                <a:prstClr val="black"/>
              </a:solidFill>
            </a:endParaRPr>
          </a:p>
        </p:txBody>
      </p:sp>
      <p:sp>
        <p:nvSpPr>
          <p:cNvPr id="5" name="Date Placeholder 4"/>
          <p:cNvSpPr>
            <a:spLocks noGrp="1"/>
          </p:cNvSpPr>
          <p:nvPr>
            <p:ph type="dt" idx="11"/>
          </p:nvPr>
        </p:nvSpPr>
        <p:spPr/>
        <p:txBody>
          <a:bodyPr/>
          <a:lstStyle/>
          <a:p>
            <a:fld id="{DBAB3C46-A0A8-324B-ADB1-0E5D4AC7EE41}" type="datetime4">
              <a:rPr lang="en-CA" smtClean="0">
                <a:solidFill>
                  <a:prstClr val="black"/>
                </a:solidFill>
              </a:rPr>
              <a:pPr/>
              <a:t>June-18-14</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Health &amp; Safety At Work • Prevention Starts Here</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178987AB-8432-044B-BCFB-DC5B46FC4DC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195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7063" lvl="1" indent="-269875" eaLnBrk="1" hangingPunct="1">
              <a:spcBef>
                <a:spcPts val="0"/>
              </a:spcBef>
              <a:spcAft>
                <a:spcPts val="1200"/>
              </a:spcAft>
              <a:buClr>
                <a:srgbClr val="003366"/>
              </a:buClr>
              <a:defRPr/>
            </a:pPr>
            <a:r>
              <a:rPr lang="en-CA" sz="1600" dirty="0" smtClean="0"/>
              <a:t>The Working at Heights training standards are meant to be hazard-based and apply across sectors, and as such, there will be </a:t>
            </a:r>
            <a:r>
              <a:rPr lang="en-CA" sz="1600" dirty="0" smtClean="0">
                <a:solidFill>
                  <a:srgbClr val="FF0000"/>
                </a:solidFill>
              </a:rPr>
              <a:t>further </a:t>
            </a:r>
            <a:r>
              <a:rPr lang="en-CA" sz="1600" dirty="0" smtClean="0"/>
              <a:t>consultations to ascertain the feasibility of applying them to sectors other than construction. </a:t>
            </a:r>
          </a:p>
          <a:p>
            <a:endParaRPr lang="en-CA" dirty="0"/>
          </a:p>
        </p:txBody>
      </p:sp>
      <p:sp>
        <p:nvSpPr>
          <p:cNvPr id="4" name="Header Placeholder 3"/>
          <p:cNvSpPr>
            <a:spLocks noGrp="1"/>
          </p:cNvSpPr>
          <p:nvPr>
            <p:ph type="hdr" sz="quarter" idx="10"/>
          </p:nvPr>
        </p:nvSpPr>
        <p:spPr/>
        <p:txBody>
          <a:bodyPr/>
          <a:lstStyle/>
          <a:p>
            <a:r>
              <a:rPr lang="en-US" smtClean="0"/>
              <a:t>Ministry of Labour</a:t>
            </a:r>
            <a:endParaRPr lang="en-US"/>
          </a:p>
        </p:txBody>
      </p:sp>
      <p:sp>
        <p:nvSpPr>
          <p:cNvPr id="5" name="Date Placeholder 4"/>
          <p:cNvSpPr>
            <a:spLocks noGrp="1"/>
          </p:cNvSpPr>
          <p:nvPr>
            <p:ph type="dt" idx="11"/>
          </p:nvPr>
        </p:nvSpPr>
        <p:spPr/>
        <p:txBody>
          <a:bodyPr/>
          <a:lstStyle/>
          <a:p>
            <a:fld id="{DBAB3C46-A0A8-324B-ADB1-0E5D4AC7EE41}" type="datetime4">
              <a:rPr lang="en-CA" smtClean="0"/>
              <a:pPr/>
              <a:t>June-18-14</a:t>
            </a:fld>
            <a:endParaRPr lang="en-US"/>
          </a:p>
        </p:txBody>
      </p:sp>
      <p:sp>
        <p:nvSpPr>
          <p:cNvPr id="6" name="Footer Placeholder 5"/>
          <p:cNvSpPr>
            <a:spLocks noGrp="1"/>
          </p:cNvSpPr>
          <p:nvPr>
            <p:ph type="ftr" sz="quarter" idx="12"/>
          </p:nvPr>
        </p:nvSpPr>
        <p:spPr/>
        <p:txBody>
          <a:bodyPr/>
          <a:lstStyle/>
          <a:p>
            <a:r>
              <a:rPr lang="en-US" smtClean="0"/>
              <a:t>Health &amp; Safety At Work • Prevention Starts Here</a:t>
            </a:r>
            <a:endParaRPr lang="en-US" dirty="0"/>
          </a:p>
        </p:txBody>
      </p:sp>
      <p:sp>
        <p:nvSpPr>
          <p:cNvPr id="7" name="Slide Number Placeholder 6"/>
          <p:cNvSpPr>
            <a:spLocks noGrp="1"/>
          </p:cNvSpPr>
          <p:nvPr>
            <p:ph type="sldNum" sz="quarter" idx="13"/>
          </p:nvPr>
        </p:nvSpPr>
        <p:spPr/>
        <p:txBody>
          <a:bodyPr/>
          <a:lstStyle/>
          <a:p>
            <a:fld id="{178987AB-8432-044B-BCFB-DC5B46FC4DC7}" type="slidenum">
              <a:rPr lang="en-US" smtClean="0"/>
              <a:pPr/>
              <a:t>8</a:t>
            </a:fld>
            <a:endParaRPr lang="en-US" dirty="0"/>
          </a:p>
        </p:txBody>
      </p:sp>
    </p:spTree>
    <p:extLst>
      <p:ext uri="{BB962C8B-B14F-4D97-AF65-F5344CB8AC3E}">
        <p14:creationId xmlns:p14="http://schemas.microsoft.com/office/powerpoint/2010/main" val="345486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2" indent="-342900" algn="l" defTabSz="457200" rtl="0" eaLnBrk="1" fontAlgn="auto" latinLnBrk="0" hangingPunct="1">
              <a:lnSpc>
                <a:spcPct val="100000"/>
              </a:lnSpc>
              <a:spcBef>
                <a:spcPts val="0"/>
              </a:spcBef>
              <a:spcAft>
                <a:spcPts val="1200"/>
              </a:spcAft>
              <a:buClr>
                <a:srgbClr val="003366"/>
              </a:buClr>
              <a:buSzTx/>
              <a:buFontTx/>
              <a:buNone/>
              <a:tabLst/>
              <a:defRPr/>
            </a:pPr>
            <a:r>
              <a:rPr lang="en-CA" sz="1200" i="0" dirty="0" smtClean="0"/>
              <a:t>A guide to the regulation </a:t>
            </a:r>
            <a:r>
              <a:rPr lang="en-CA" sz="1200" i="0" dirty="0" smtClean="0">
                <a:solidFill>
                  <a:srgbClr val="FF0000"/>
                </a:solidFill>
              </a:rPr>
              <a:t>is available</a:t>
            </a:r>
            <a:r>
              <a:rPr lang="en-CA" sz="1200" i="0" baseline="0" dirty="0" smtClean="0">
                <a:solidFill>
                  <a:srgbClr val="FF0000"/>
                </a:solidFill>
              </a:rPr>
              <a:t> on the MOL site</a:t>
            </a:r>
            <a:r>
              <a:rPr lang="en-CA" sz="1200" i="0" dirty="0" smtClean="0"/>
              <a:t>.</a:t>
            </a:r>
          </a:p>
          <a:p>
            <a:pPr marL="342900" lvl="2" indent="-342900">
              <a:spcAft>
                <a:spcPts val="1200"/>
              </a:spcAft>
              <a:buClr>
                <a:srgbClr val="003366"/>
              </a:buClr>
            </a:pPr>
            <a:r>
              <a:rPr lang="en-CA" sz="1200" i="0" dirty="0" smtClean="0"/>
              <a:t>Additional </a:t>
            </a:r>
            <a:r>
              <a:rPr lang="en-CA" sz="1200" i="0" strike="noStrike" dirty="0" smtClean="0"/>
              <a:t>awareness</a:t>
            </a:r>
            <a:r>
              <a:rPr lang="en-CA" sz="1200" i="0" strike="noStrike" baseline="0" dirty="0" smtClean="0"/>
              <a:t> training </a:t>
            </a:r>
            <a:r>
              <a:rPr lang="en-CA" sz="1200" i="0" dirty="0" smtClean="0"/>
              <a:t>resources, </a:t>
            </a:r>
            <a:r>
              <a:rPr lang="en-CA" sz="1200" i="0" strike="noStrike" dirty="0" smtClean="0"/>
              <a:t>including</a:t>
            </a:r>
            <a:r>
              <a:rPr lang="en-CA" sz="1200" i="0" dirty="0" smtClean="0"/>
              <a:t>: a </a:t>
            </a:r>
            <a:r>
              <a:rPr lang="en-CA" sz="1200" i="0" strike="noStrike" baseline="0" dirty="0" smtClean="0"/>
              <a:t>gap analysis guidance </a:t>
            </a:r>
            <a:r>
              <a:rPr lang="en-CA" sz="1200" i="0" strike="noStrike" dirty="0" smtClean="0"/>
              <a:t>tool</a:t>
            </a:r>
            <a:r>
              <a:rPr lang="en-CA" sz="1200" i="0" dirty="0" smtClean="0"/>
              <a:t>, record keeping guidance tool, and verification guidance tool are being developed. In Spring 2014,</a:t>
            </a:r>
          </a:p>
          <a:p>
            <a:pPr marL="342900" lvl="2" indent="-342900">
              <a:spcAft>
                <a:spcPts val="1200"/>
              </a:spcAft>
              <a:buClr>
                <a:srgbClr val="003366"/>
              </a:buClr>
            </a:pPr>
            <a:r>
              <a:rPr lang="en-CA" sz="1200" i="0" dirty="0" smtClean="0"/>
              <a:t>the MOL will have additional accessible, no-cost, low-literacy  eLearning modules for workers and supervisors available in multiple languages.</a:t>
            </a:r>
          </a:p>
          <a:p>
            <a:pPr marL="342900" lvl="2" indent="-342900">
              <a:spcAft>
                <a:spcPts val="1200"/>
              </a:spcAft>
              <a:buClr>
                <a:srgbClr val="003366"/>
              </a:buClr>
            </a:pPr>
            <a:r>
              <a:rPr lang="en-CA" sz="1200" i="0" dirty="0" smtClean="0"/>
              <a:t>An enforcement strategy is being developed by Operations to be implemented on July 1, 2014.</a:t>
            </a:r>
          </a:p>
          <a:p>
            <a:pPr marL="342900" lvl="2" indent="-342900">
              <a:spcAft>
                <a:spcPts val="1200"/>
              </a:spcAft>
              <a:buClr>
                <a:srgbClr val="003366"/>
              </a:buClr>
            </a:pPr>
            <a:r>
              <a:rPr lang="en-CA" sz="1200" i="0" dirty="0" smtClean="0"/>
              <a:t>Employers can use their own training as long as it satisfies the requirements in the regulation.</a:t>
            </a:r>
          </a:p>
          <a:p>
            <a:endParaRPr lang="en-CA" dirty="0"/>
          </a:p>
        </p:txBody>
      </p:sp>
      <p:sp>
        <p:nvSpPr>
          <p:cNvPr id="4" name="Header Placeholder 3"/>
          <p:cNvSpPr>
            <a:spLocks noGrp="1"/>
          </p:cNvSpPr>
          <p:nvPr>
            <p:ph type="hdr" sz="quarter" idx="10"/>
          </p:nvPr>
        </p:nvSpPr>
        <p:spPr/>
        <p:txBody>
          <a:bodyPr/>
          <a:lstStyle/>
          <a:p>
            <a:r>
              <a:rPr lang="en-US" smtClean="0"/>
              <a:t>Ministry of Labour</a:t>
            </a:r>
            <a:endParaRPr lang="en-US"/>
          </a:p>
        </p:txBody>
      </p:sp>
      <p:sp>
        <p:nvSpPr>
          <p:cNvPr id="5" name="Date Placeholder 4"/>
          <p:cNvSpPr>
            <a:spLocks noGrp="1"/>
          </p:cNvSpPr>
          <p:nvPr>
            <p:ph type="dt" idx="11"/>
          </p:nvPr>
        </p:nvSpPr>
        <p:spPr/>
        <p:txBody>
          <a:bodyPr/>
          <a:lstStyle/>
          <a:p>
            <a:fld id="{DBAB3C46-A0A8-324B-ADB1-0E5D4AC7EE41}" type="datetime4">
              <a:rPr lang="en-CA" smtClean="0"/>
              <a:pPr/>
              <a:t>June-18-14</a:t>
            </a:fld>
            <a:endParaRPr lang="en-US"/>
          </a:p>
        </p:txBody>
      </p:sp>
      <p:sp>
        <p:nvSpPr>
          <p:cNvPr id="6" name="Footer Placeholder 5"/>
          <p:cNvSpPr>
            <a:spLocks noGrp="1"/>
          </p:cNvSpPr>
          <p:nvPr>
            <p:ph type="ftr" sz="quarter" idx="12"/>
          </p:nvPr>
        </p:nvSpPr>
        <p:spPr/>
        <p:txBody>
          <a:bodyPr/>
          <a:lstStyle/>
          <a:p>
            <a:r>
              <a:rPr lang="en-US" smtClean="0"/>
              <a:t>Health &amp; Safety At Work • Prevention Starts Here</a:t>
            </a:r>
            <a:endParaRPr lang="en-US" dirty="0"/>
          </a:p>
        </p:txBody>
      </p:sp>
      <p:sp>
        <p:nvSpPr>
          <p:cNvPr id="7" name="Slide Number Placeholder 6"/>
          <p:cNvSpPr>
            <a:spLocks noGrp="1"/>
          </p:cNvSpPr>
          <p:nvPr>
            <p:ph type="sldNum" sz="quarter" idx="13"/>
          </p:nvPr>
        </p:nvSpPr>
        <p:spPr/>
        <p:txBody>
          <a:bodyPr/>
          <a:lstStyle/>
          <a:p>
            <a:fld id="{178987AB-8432-044B-BCFB-DC5B46FC4DC7}" type="slidenum">
              <a:rPr lang="en-US" smtClean="0"/>
              <a:pPr/>
              <a:t>13</a:t>
            </a:fld>
            <a:endParaRPr lang="en-US" dirty="0"/>
          </a:p>
        </p:txBody>
      </p:sp>
    </p:spTree>
    <p:extLst>
      <p:ext uri="{BB962C8B-B14F-4D97-AF65-F5344CB8AC3E}">
        <p14:creationId xmlns:p14="http://schemas.microsoft.com/office/powerpoint/2010/main" val="321329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US" smtClean="0"/>
              <a:t>Ministry of Labour</a:t>
            </a:r>
            <a:endParaRPr lang="en-US"/>
          </a:p>
        </p:txBody>
      </p:sp>
      <p:sp>
        <p:nvSpPr>
          <p:cNvPr id="5" name="Date Placeholder 4"/>
          <p:cNvSpPr>
            <a:spLocks noGrp="1"/>
          </p:cNvSpPr>
          <p:nvPr>
            <p:ph type="dt" idx="11"/>
          </p:nvPr>
        </p:nvSpPr>
        <p:spPr/>
        <p:txBody>
          <a:bodyPr/>
          <a:lstStyle/>
          <a:p>
            <a:fld id="{DBAB3C46-A0A8-324B-ADB1-0E5D4AC7EE41}" type="datetime4">
              <a:rPr lang="en-CA" smtClean="0"/>
              <a:pPr/>
              <a:t>June-18-14</a:t>
            </a:fld>
            <a:endParaRPr lang="en-US"/>
          </a:p>
        </p:txBody>
      </p:sp>
      <p:sp>
        <p:nvSpPr>
          <p:cNvPr id="6" name="Footer Placeholder 5"/>
          <p:cNvSpPr>
            <a:spLocks noGrp="1"/>
          </p:cNvSpPr>
          <p:nvPr>
            <p:ph type="ftr" sz="quarter" idx="12"/>
          </p:nvPr>
        </p:nvSpPr>
        <p:spPr/>
        <p:txBody>
          <a:bodyPr/>
          <a:lstStyle/>
          <a:p>
            <a:r>
              <a:rPr lang="en-US" smtClean="0"/>
              <a:t>Health &amp; Safety At Work • Prevention Starts Here</a:t>
            </a:r>
            <a:endParaRPr lang="en-US" dirty="0"/>
          </a:p>
        </p:txBody>
      </p:sp>
      <p:sp>
        <p:nvSpPr>
          <p:cNvPr id="7" name="Slide Number Placeholder 6"/>
          <p:cNvSpPr>
            <a:spLocks noGrp="1"/>
          </p:cNvSpPr>
          <p:nvPr>
            <p:ph type="sldNum" sz="quarter" idx="13"/>
          </p:nvPr>
        </p:nvSpPr>
        <p:spPr/>
        <p:txBody>
          <a:bodyPr/>
          <a:lstStyle/>
          <a:p>
            <a:fld id="{178987AB-8432-044B-BCFB-DC5B46FC4DC7}" type="slidenum">
              <a:rPr lang="en-US" smtClean="0"/>
              <a:pPr/>
              <a:t>16</a:t>
            </a:fld>
            <a:endParaRPr lang="en-US" dirty="0"/>
          </a:p>
        </p:txBody>
      </p:sp>
    </p:spTree>
    <p:extLst>
      <p:ext uri="{BB962C8B-B14F-4D97-AF65-F5344CB8AC3E}">
        <p14:creationId xmlns:p14="http://schemas.microsoft.com/office/powerpoint/2010/main" val="315669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3809366"/>
            <a:ext cx="5712574" cy="492443"/>
          </a:xfrm>
        </p:spPr>
        <p:txBody>
          <a:bodyPr lIns="91440" tIns="45720" rIns="91440" bIns="45720" anchor="b">
            <a:spAutoFit/>
          </a:bodyPr>
          <a:lstStyle>
            <a:lvl1pPr algn="l">
              <a:lnSpc>
                <a:spcPct val="100000"/>
              </a:lnSpc>
              <a:defRPr sz="2600">
                <a:solidFill>
                  <a:schemeClr val="tx1"/>
                </a:solidFill>
              </a:defRPr>
            </a:lvl1pPr>
          </a:lstStyle>
          <a:p>
            <a:r>
              <a:rPr lang="en-CA" dirty="0" smtClean="0"/>
              <a:t>Click to edit Master title style</a:t>
            </a:r>
            <a:endParaRPr lang="en-US" dirty="0"/>
          </a:p>
        </p:txBody>
      </p:sp>
      <p:sp>
        <p:nvSpPr>
          <p:cNvPr id="9" name="Rectangle 13"/>
          <p:cNvSpPr>
            <a:spLocks noChangeArrowheads="1"/>
          </p:cNvSpPr>
          <p:nvPr userDrawn="1"/>
        </p:nvSpPr>
        <p:spPr bwMode="auto">
          <a:xfrm>
            <a:off x="-1" y="0"/>
            <a:ext cx="9144001" cy="914400"/>
          </a:xfrm>
          <a:prstGeom prst="rect">
            <a:avLst/>
          </a:prstGeom>
          <a:solidFill>
            <a:srgbClr val="DFB033"/>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rPr>
              <a:t> </a:t>
            </a:r>
          </a:p>
        </p:txBody>
      </p:sp>
      <p:sp>
        <p:nvSpPr>
          <p:cNvPr id="10" name="Text Box 10"/>
          <p:cNvSpPr txBox="1">
            <a:spLocks noChangeArrowheads="1"/>
          </p:cNvSpPr>
          <p:nvPr userDrawn="1"/>
        </p:nvSpPr>
        <p:spPr bwMode="auto">
          <a:xfrm>
            <a:off x="6228184" y="404664"/>
            <a:ext cx="25241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Lucida Grande" charset="0"/>
                <a:ea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rgbClr val="FFFFFF"/>
                </a:solidFill>
                <a:effectLst/>
                <a:uLnTx/>
                <a:uFillTx/>
                <a:latin typeface="M Arial" charset="0"/>
                <a:ea typeface="ＭＳ Ｐゴシック" charset="0"/>
                <a:cs typeface="+mn-cs"/>
              </a:rPr>
              <a:t>Ministry of Labour</a:t>
            </a:r>
          </a:p>
        </p:txBody>
      </p:sp>
      <p:sp>
        <p:nvSpPr>
          <p:cNvPr id="17" name="Line 9"/>
          <p:cNvSpPr>
            <a:spLocks noChangeShapeType="1"/>
          </p:cNvSpPr>
          <p:nvPr userDrawn="1"/>
        </p:nvSpPr>
        <p:spPr bwMode="auto">
          <a:xfrm>
            <a:off x="2411760" y="2508198"/>
            <a:ext cx="5714110" cy="19421"/>
          </a:xfrm>
          <a:prstGeom prst="line">
            <a:avLst/>
          </a:prstGeom>
          <a:noFill/>
          <a:ln w="3175" cmpd="sng">
            <a:solidFill>
              <a:srgbClr val="DE9C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28" name="Text Placeholder 2"/>
          <p:cNvSpPr>
            <a:spLocks noGrp="1"/>
          </p:cNvSpPr>
          <p:nvPr>
            <p:ph type="body" idx="1"/>
          </p:nvPr>
        </p:nvSpPr>
        <p:spPr>
          <a:xfrm>
            <a:off x="2411760" y="4437112"/>
            <a:ext cx="5714110" cy="369332"/>
          </a:xfrm>
          <a:prstGeom prst="rect">
            <a:avLst/>
          </a:prstGeom>
        </p:spPr>
        <p:txBody>
          <a:bodyPr lIns="91440" anchor="t" anchorCtr="0">
            <a:spAutoFit/>
          </a:bodyPr>
          <a:lstStyle>
            <a:lvl1pPr marL="0" indent="0">
              <a:buNone/>
              <a:defRPr sz="1800" b="0" i="0">
                <a:solidFill>
                  <a:srgbClr val="377C2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11" name="Text Box 10"/>
          <p:cNvSpPr txBox="1">
            <a:spLocks noChangeArrowheads="1"/>
          </p:cNvSpPr>
          <p:nvPr userDrawn="1"/>
        </p:nvSpPr>
        <p:spPr bwMode="auto">
          <a:xfrm>
            <a:off x="2411760" y="2564904"/>
            <a:ext cx="31683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800" noProof="1" smtClean="0">
                <a:solidFill>
                  <a:srgbClr val="008000"/>
                </a:solidFill>
                <a:cs typeface="Arial" charset="0"/>
              </a:rPr>
              <a:t>Prevention </a:t>
            </a:r>
            <a:r>
              <a:rPr lang="en-US" sz="1800" noProof="1">
                <a:solidFill>
                  <a:srgbClr val="008000"/>
                </a:solidFill>
                <a:cs typeface="Arial" charset="0"/>
              </a:rPr>
              <a:t>Starts Here</a:t>
            </a:r>
            <a:endParaRPr lang="en-US" sz="1800" dirty="0">
              <a:solidFill>
                <a:srgbClr val="008000"/>
              </a:solidFill>
              <a:cs typeface="Arial" charset="0"/>
            </a:endParaRPr>
          </a:p>
        </p:txBody>
      </p:sp>
      <p:sp>
        <p:nvSpPr>
          <p:cNvPr id="12" name="Text Box 10"/>
          <p:cNvSpPr txBox="1">
            <a:spLocks noChangeArrowheads="1"/>
          </p:cNvSpPr>
          <p:nvPr userDrawn="1"/>
        </p:nvSpPr>
        <p:spPr bwMode="auto">
          <a:xfrm>
            <a:off x="2411760" y="2132856"/>
            <a:ext cx="28506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800" dirty="0">
                <a:solidFill>
                  <a:srgbClr val="008000"/>
                </a:solidFill>
                <a:cs typeface="Arial" charset="0"/>
              </a:rPr>
              <a:t>H</a:t>
            </a:r>
            <a:r>
              <a:rPr lang="en-US" sz="1800" noProof="1">
                <a:solidFill>
                  <a:srgbClr val="008000"/>
                </a:solidFill>
                <a:cs typeface="Arial" charset="0"/>
              </a:rPr>
              <a:t>ealth &amp; Safety at Work  </a:t>
            </a:r>
            <a:endParaRPr lang="en-US" sz="1800" dirty="0">
              <a:solidFill>
                <a:srgbClr val="008000"/>
              </a:solidFill>
              <a:cs typeface="Arial" charset="0"/>
            </a:endParaRPr>
          </a:p>
        </p:txBody>
      </p:sp>
      <p:pic>
        <p:nvPicPr>
          <p:cNvPr id="3" name="Picture 2" descr="arr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660" y="1909674"/>
            <a:ext cx="1223886" cy="1158044"/>
          </a:xfrm>
          <a:prstGeom prst="rect">
            <a:avLst/>
          </a:prstGeom>
        </p:spPr>
      </p:pic>
    </p:spTree>
    <p:extLst>
      <p:ext uri="{BB962C8B-B14F-4D97-AF65-F5344CB8AC3E}">
        <p14:creationId xmlns:p14="http://schemas.microsoft.com/office/powerpoint/2010/main" val="7365173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269"/>
              </a:spcAft>
              <a:defRPr sz="1800"/>
            </a:lvl1pPr>
            <a:lvl2pPr>
              <a:spcAft>
                <a:spcPts val="449"/>
              </a:spcAft>
              <a:defRPr sz="1800"/>
            </a:lvl2pPr>
            <a:lvl3pPr>
              <a:spcAft>
                <a:spcPts val="269"/>
              </a:spcAft>
              <a:defRPr sz="1800"/>
            </a:lvl3pPr>
            <a:lvl4pPr>
              <a:spcAft>
                <a:spcPts val="269"/>
              </a:spcAft>
              <a:defRPr sz="1600"/>
            </a:lvl4pPr>
            <a:lvl5pPr>
              <a:spcAft>
                <a:spcPts val="269"/>
              </a:spcAft>
              <a:defRPr sz="1600"/>
            </a:lvl5pPr>
            <a:lvl6pPr>
              <a:spcAft>
                <a:spcPts val="269"/>
              </a:spcAft>
              <a:defRPr/>
            </a:lvl6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55089671-16D0-4755-BA4B-8101F2C79F80}" type="slidenum">
              <a:rPr lang="en-US"/>
              <a:pPr>
                <a:defRPr/>
              </a:pPr>
              <a:t>‹#›</a:t>
            </a:fld>
            <a:endParaRPr lang="en-US" dirty="0"/>
          </a:p>
        </p:txBody>
      </p:sp>
      <p:sp>
        <p:nvSpPr>
          <p:cNvPr id="5" name="Footer Placeholder 10"/>
          <p:cNvSpPr>
            <a:spLocks noGrp="1"/>
          </p:cNvSpPr>
          <p:nvPr>
            <p:ph type="ftr" sz="quarter" idx="11"/>
          </p:nvPr>
        </p:nvSpPr>
        <p:spPr>
          <a:xfrm>
            <a:off x="772103" y="6558243"/>
            <a:ext cx="4318000" cy="144276"/>
          </a:xfrm>
          <a:prstGeom prst="rect">
            <a:avLst/>
          </a:prstGeom>
        </p:spPr>
        <p:txBody>
          <a:bodyPr lIns="82058" tIns="41029" rIns="82058" bIns="41029"/>
          <a:lstStyle>
            <a:lvl1pPr>
              <a:defRPr/>
            </a:lvl1pPr>
          </a:lstStyle>
          <a:p>
            <a:pPr>
              <a:defRPr/>
            </a:pPr>
            <a:r>
              <a:rPr lang="en-US" dirty="0" smtClean="0"/>
              <a:t>XX</a:t>
            </a:r>
            <a:endParaRPr lang="en-US" dirty="0"/>
          </a:p>
        </p:txBody>
      </p:sp>
    </p:spTree>
    <p:extLst>
      <p:ext uri="{BB962C8B-B14F-4D97-AF65-F5344CB8AC3E}">
        <p14:creationId xmlns:p14="http://schemas.microsoft.com/office/powerpoint/2010/main" val="283632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L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 to edit Master title style</a:t>
            </a:r>
            <a:endParaRPr lang="en-US" dirty="0"/>
          </a:p>
        </p:txBody>
      </p:sp>
      <p:sp>
        <p:nvSpPr>
          <p:cNvPr id="20" name="Content Placeholder 19"/>
          <p:cNvSpPr>
            <a:spLocks noGrp="1"/>
          </p:cNvSpPr>
          <p:nvPr>
            <p:ph sz="quarter" idx="10"/>
          </p:nvPr>
        </p:nvSpPr>
        <p:spPr>
          <a:xfrm>
            <a:off x="365125" y="1270000"/>
            <a:ext cx="8482013" cy="4318001"/>
          </a:xfrm>
        </p:spPr>
        <p:txBody>
          <a:bodyPr/>
          <a:lstStyle>
            <a:lvl3pPr indent="-164592">
              <a:defRPr/>
            </a:lvl3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Text Box 10"/>
          <p:cNvSpPr txBox="1">
            <a:spLocks noChangeArrowheads="1"/>
          </p:cNvSpPr>
          <p:nvPr userDrawn="1"/>
        </p:nvSpPr>
        <p:spPr bwMode="auto">
          <a:xfrm>
            <a:off x="251520" y="6293325"/>
            <a:ext cx="25241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Lucida Grande" charset="0"/>
                <a:ea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l">
              <a:defRPr/>
            </a:pPr>
            <a:r>
              <a:rPr lang="en-CA" sz="900" dirty="0" smtClean="0">
                <a:latin typeface="Arial" charset="0"/>
                <a:cs typeface="Arial" charset="0"/>
              </a:rPr>
              <a:t>Ministry of Labour</a:t>
            </a:r>
          </a:p>
        </p:txBody>
      </p:sp>
      <p:sp>
        <p:nvSpPr>
          <p:cNvPr id="11" name="Text Box 10"/>
          <p:cNvSpPr txBox="1">
            <a:spLocks noChangeArrowheads="1"/>
          </p:cNvSpPr>
          <p:nvPr userDrawn="1"/>
        </p:nvSpPr>
        <p:spPr bwMode="auto">
          <a:xfrm>
            <a:off x="255252" y="6462569"/>
            <a:ext cx="22826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800" dirty="0">
                <a:solidFill>
                  <a:srgbClr val="008000"/>
                </a:solidFill>
                <a:cs typeface="Arial" charset="0"/>
              </a:rPr>
              <a:t>H</a:t>
            </a:r>
            <a:r>
              <a:rPr lang="en-US" sz="800" noProof="1">
                <a:solidFill>
                  <a:srgbClr val="008000"/>
                </a:solidFill>
                <a:cs typeface="Arial" charset="0"/>
              </a:rPr>
              <a:t>ealth &amp; Safety at Work  •  Prevention Starts Here</a:t>
            </a:r>
            <a:endParaRPr lang="en-US" sz="800" dirty="0">
              <a:solidFill>
                <a:srgbClr val="008000"/>
              </a:solidFill>
              <a:cs typeface="Arial" charset="0"/>
            </a:endParaRPr>
          </a:p>
        </p:txBody>
      </p:sp>
      <p:sp>
        <p:nvSpPr>
          <p:cNvPr id="12" name="Slide Number Placeholder 28"/>
          <p:cNvSpPr>
            <a:spLocks noGrp="1"/>
          </p:cNvSpPr>
          <p:nvPr>
            <p:ph type="sldNum" sz="quarter" idx="4"/>
          </p:nvPr>
        </p:nvSpPr>
        <p:spPr>
          <a:xfrm>
            <a:off x="4355976" y="6366530"/>
            <a:ext cx="429443" cy="336753"/>
          </a:xfrm>
          <a:prstGeom prst="rect">
            <a:avLst/>
          </a:prstGeom>
        </p:spPr>
        <p:txBody>
          <a:bodyPr vert="horz" lIns="91440" tIns="45720" rIns="91440" bIns="45720" rtlCol="0" anchor="ctr"/>
          <a:lstStyle>
            <a:lvl1pPr algn="ctr">
              <a:defRPr sz="900">
                <a:solidFill>
                  <a:schemeClr val="tx1">
                    <a:tint val="75000"/>
                  </a:schemeClr>
                </a:solidFill>
              </a:defRPr>
            </a:lvl1pPr>
          </a:lstStyle>
          <a:p>
            <a:fld id="{8872A496-11F8-874E-A0C3-A6015EB8731D}" type="slidenum">
              <a:rPr lang="en-US" smtClean="0"/>
              <a:pPr/>
              <a:t>‹#›</a:t>
            </a:fld>
            <a:endParaRPr lang="en-US" dirty="0"/>
          </a:p>
        </p:txBody>
      </p:sp>
    </p:spTree>
    <p:extLst>
      <p:ext uri="{BB962C8B-B14F-4D97-AF65-F5344CB8AC3E}">
        <p14:creationId xmlns:p14="http://schemas.microsoft.com/office/powerpoint/2010/main" val="18978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L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6446" y="1095268"/>
            <a:ext cx="6944399" cy="1657327"/>
          </a:xfrm>
        </p:spPr>
        <p:txBody>
          <a:bodyPr lIns="91440" tIns="45720" rIns="91440" anchor="ctr">
            <a:normAutofit/>
          </a:bodyPr>
          <a:lstStyle>
            <a:lvl1pPr algn="l">
              <a:defRPr sz="3600" b="1" cap="none"/>
            </a:lvl1pPr>
          </a:lstStyle>
          <a:p>
            <a:r>
              <a:rPr lang="en-CA" dirty="0" smtClean="0"/>
              <a:t>Click to edit Master title style</a:t>
            </a:r>
            <a:endParaRPr lang="en-US" dirty="0"/>
          </a:p>
        </p:txBody>
      </p:sp>
      <p:pic>
        <p:nvPicPr>
          <p:cNvPr id="7" name="Picture 6" descr="arrow-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05" y="1483850"/>
            <a:ext cx="1229818" cy="996714"/>
          </a:xfrm>
          <a:prstGeom prst="rect">
            <a:avLst/>
          </a:prstGeom>
        </p:spPr>
      </p:pic>
      <p:pic>
        <p:nvPicPr>
          <p:cNvPr id="10" name="Picture 9" descr="OntarioArch-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537274"/>
            <a:ext cx="9144001" cy="574046"/>
          </a:xfrm>
          <a:prstGeom prst="rect">
            <a:avLst/>
          </a:prstGeom>
        </p:spPr>
      </p:pic>
      <p:sp>
        <p:nvSpPr>
          <p:cNvPr id="17" name="Text Box 10"/>
          <p:cNvSpPr txBox="1">
            <a:spLocks noChangeArrowheads="1"/>
          </p:cNvSpPr>
          <p:nvPr userDrawn="1"/>
        </p:nvSpPr>
        <p:spPr bwMode="auto">
          <a:xfrm>
            <a:off x="251520" y="6293325"/>
            <a:ext cx="25241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Lucida Grande" charset="0"/>
                <a:ea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l">
              <a:defRPr/>
            </a:pPr>
            <a:r>
              <a:rPr lang="en-CA" sz="900" dirty="0" smtClean="0">
                <a:latin typeface="Arial" charset="0"/>
                <a:cs typeface="Arial" charset="0"/>
              </a:rPr>
              <a:t>Ministry of Labour</a:t>
            </a:r>
          </a:p>
        </p:txBody>
      </p:sp>
      <p:sp>
        <p:nvSpPr>
          <p:cNvPr id="18" name="Text Box 10"/>
          <p:cNvSpPr txBox="1">
            <a:spLocks noChangeArrowheads="1"/>
          </p:cNvSpPr>
          <p:nvPr userDrawn="1"/>
        </p:nvSpPr>
        <p:spPr bwMode="auto">
          <a:xfrm>
            <a:off x="255252" y="6462569"/>
            <a:ext cx="22826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800" dirty="0">
                <a:solidFill>
                  <a:srgbClr val="008000"/>
                </a:solidFill>
                <a:cs typeface="Arial" charset="0"/>
              </a:rPr>
              <a:t>H</a:t>
            </a:r>
            <a:r>
              <a:rPr lang="en-US" sz="800" noProof="1">
                <a:solidFill>
                  <a:srgbClr val="008000"/>
                </a:solidFill>
                <a:cs typeface="Arial" charset="0"/>
              </a:rPr>
              <a:t>ealth &amp; Safety at Work  •  Prevention Starts Here</a:t>
            </a:r>
            <a:endParaRPr lang="en-US" sz="800" dirty="0">
              <a:solidFill>
                <a:srgbClr val="008000"/>
              </a:solidFill>
              <a:cs typeface="Arial" charset="0"/>
            </a:endParaRPr>
          </a:p>
        </p:txBody>
      </p:sp>
      <p:sp>
        <p:nvSpPr>
          <p:cNvPr id="19" name="Slide Number Placeholder 28"/>
          <p:cNvSpPr>
            <a:spLocks noGrp="1"/>
          </p:cNvSpPr>
          <p:nvPr>
            <p:ph type="sldNum" sz="quarter" idx="4"/>
          </p:nvPr>
        </p:nvSpPr>
        <p:spPr>
          <a:xfrm>
            <a:off x="4355976" y="6366530"/>
            <a:ext cx="429443" cy="336753"/>
          </a:xfrm>
          <a:prstGeom prst="rect">
            <a:avLst/>
          </a:prstGeom>
        </p:spPr>
        <p:txBody>
          <a:bodyPr vert="horz" lIns="91440" tIns="45720" rIns="91440" bIns="45720" rtlCol="0" anchor="ctr"/>
          <a:lstStyle>
            <a:lvl1pPr algn="ctr">
              <a:defRPr sz="900">
                <a:solidFill>
                  <a:schemeClr val="tx1">
                    <a:tint val="75000"/>
                  </a:schemeClr>
                </a:solidFill>
              </a:defRPr>
            </a:lvl1pPr>
          </a:lstStyle>
          <a:p>
            <a:fld id="{8872A496-11F8-874E-A0C3-A6015EB8731D}" type="slidenum">
              <a:rPr lang="en-US" smtClean="0"/>
              <a:pPr/>
              <a:t>‹#›</a:t>
            </a:fld>
            <a:endParaRPr lang="en-US" dirty="0"/>
          </a:p>
        </p:txBody>
      </p:sp>
      <p:sp>
        <p:nvSpPr>
          <p:cNvPr id="9" name="Content Placeholder 19"/>
          <p:cNvSpPr>
            <a:spLocks noGrp="1"/>
          </p:cNvSpPr>
          <p:nvPr>
            <p:ph sz="quarter" idx="10"/>
          </p:nvPr>
        </p:nvSpPr>
        <p:spPr>
          <a:xfrm>
            <a:off x="1646446" y="2783075"/>
            <a:ext cx="6944399" cy="2600961"/>
          </a:xfrm>
        </p:spPr>
        <p:txBody>
          <a:bodyPr/>
          <a:lstStyle>
            <a:lvl3pPr indent="-164592">
              <a:defRPr/>
            </a:lvl3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28076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384345"/>
            <a:ext cx="8481564" cy="509736"/>
          </a:xfrm>
        </p:spPr>
        <p:txBody>
          <a:bodyPr/>
          <a:lstStyle/>
          <a:p>
            <a:r>
              <a:rPr lang="en-CA" dirty="0" smtClean="0"/>
              <a:t>Click to edit Master title style</a:t>
            </a:r>
            <a:endParaRPr lang="en-US" dirty="0"/>
          </a:p>
        </p:txBody>
      </p:sp>
      <p:sp>
        <p:nvSpPr>
          <p:cNvPr id="5" name="Content Placeholder 4"/>
          <p:cNvSpPr>
            <a:spLocks noGrp="1"/>
          </p:cNvSpPr>
          <p:nvPr>
            <p:ph sz="quarter" idx="11"/>
          </p:nvPr>
        </p:nvSpPr>
        <p:spPr>
          <a:xfrm>
            <a:off x="342899" y="1340870"/>
            <a:ext cx="4159827" cy="4176009"/>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Content Placeholder 6"/>
          <p:cNvSpPr>
            <a:spLocks noGrp="1"/>
          </p:cNvSpPr>
          <p:nvPr>
            <p:ph sz="quarter" idx="12"/>
          </p:nvPr>
        </p:nvSpPr>
        <p:spPr>
          <a:xfrm>
            <a:off x="4618038" y="1341120"/>
            <a:ext cx="4229100" cy="417528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2" name="Text Box 10"/>
          <p:cNvSpPr txBox="1">
            <a:spLocks noChangeArrowheads="1"/>
          </p:cNvSpPr>
          <p:nvPr userDrawn="1"/>
        </p:nvSpPr>
        <p:spPr bwMode="auto">
          <a:xfrm>
            <a:off x="251520" y="6293325"/>
            <a:ext cx="25241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Lucida Grande" charset="0"/>
                <a:ea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l">
              <a:defRPr/>
            </a:pPr>
            <a:r>
              <a:rPr lang="en-CA" sz="900" dirty="0" smtClean="0">
                <a:latin typeface="Arial" charset="0"/>
                <a:cs typeface="Arial" charset="0"/>
              </a:rPr>
              <a:t>Ministry of Labour</a:t>
            </a:r>
          </a:p>
        </p:txBody>
      </p:sp>
      <p:sp>
        <p:nvSpPr>
          <p:cNvPr id="13" name="Text Box 10"/>
          <p:cNvSpPr txBox="1">
            <a:spLocks noChangeArrowheads="1"/>
          </p:cNvSpPr>
          <p:nvPr userDrawn="1"/>
        </p:nvSpPr>
        <p:spPr bwMode="auto">
          <a:xfrm>
            <a:off x="255252" y="6462569"/>
            <a:ext cx="22826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800" dirty="0">
                <a:solidFill>
                  <a:srgbClr val="008000"/>
                </a:solidFill>
                <a:cs typeface="Arial" charset="0"/>
              </a:rPr>
              <a:t>H</a:t>
            </a:r>
            <a:r>
              <a:rPr lang="en-US" sz="800" noProof="1">
                <a:solidFill>
                  <a:srgbClr val="008000"/>
                </a:solidFill>
                <a:cs typeface="Arial" charset="0"/>
              </a:rPr>
              <a:t>ealth &amp; Safety at Work  •  Prevention Starts Here</a:t>
            </a:r>
            <a:endParaRPr lang="en-US" sz="800" dirty="0">
              <a:solidFill>
                <a:srgbClr val="008000"/>
              </a:solidFill>
              <a:cs typeface="Arial" charset="0"/>
            </a:endParaRPr>
          </a:p>
        </p:txBody>
      </p:sp>
      <p:sp>
        <p:nvSpPr>
          <p:cNvPr id="14" name="Slide Number Placeholder 28"/>
          <p:cNvSpPr>
            <a:spLocks noGrp="1"/>
          </p:cNvSpPr>
          <p:nvPr>
            <p:ph type="sldNum" sz="quarter" idx="4"/>
          </p:nvPr>
        </p:nvSpPr>
        <p:spPr>
          <a:xfrm>
            <a:off x="4355976" y="6366530"/>
            <a:ext cx="429443" cy="336753"/>
          </a:xfrm>
          <a:prstGeom prst="rect">
            <a:avLst/>
          </a:prstGeom>
        </p:spPr>
        <p:txBody>
          <a:bodyPr vert="horz" lIns="91440" tIns="45720" rIns="91440" bIns="45720" rtlCol="0" anchor="ctr"/>
          <a:lstStyle>
            <a:lvl1pPr algn="ctr">
              <a:defRPr sz="900">
                <a:solidFill>
                  <a:schemeClr val="tx1">
                    <a:tint val="75000"/>
                  </a:schemeClr>
                </a:solidFill>
              </a:defRPr>
            </a:lvl1pPr>
          </a:lstStyle>
          <a:p>
            <a:fld id="{8872A496-11F8-874E-A0C3-A6015EB8731D}" type="slidenum">
              <a:rPr lang="en-US" smtClean="0"/>
              <a:pPr/>
              <a:t>‹#›</a:t>
            </a:fld>
            <a:endParaRPr lang="en-US" dirty="0"/>
          </a:p>
        </p:txBody>
      </p:sp>
    </p:spTree>
    <p:extLst>
      <p:ext uri="{BB962C8B-B14F-4D97-AF65-F5344CB8AC3E}">
        <p14:creationId xmlns:p14="http://schemas.microsoft.com/office/powerpoint/2010/main" val="176504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279" y="386081"/>
            <a:ext cx="8503089" cy="508000"/>
          </a:xfrm>
        </p:spPr>
        <p:txBody>
          <a:bodyPr/>
          <a:lstStyle>
            <a:lvl1pPr>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343599" y="893487"/>
            <a:ext cx="4154806" cy="750855"/>
          </a:xfrm>
          <a:prstGeom prst="rect">
            <a:avLst/>
          </a:prstGeom>
        </p:spPr>
        <p:txBody>
          <a:bodyPr lIns="91440" tIns="45720" rIns="91440" bIns="45720" anchor="b">
            <a:noAutofit/>
          </a:bodyPr>
          <a:lstStyle>
            <a:lvl1pPr marL="0" indent="0">
              <a:lnSpc>
                <a:spcPct val="11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5" name="Text Placeholder 4"/>
          <p:cNvSpPr>
            <a:spLocks noGrp="1"/>
          </p:cNvSpPr>
          <p:nvPr>
            <p:ph type="body" sz="quarter" idx="3"/>
          </p:nvPr>
        </p:nvSpPr>
        <p:spPr>
          <a:xfrm>
            <a:off x="4645025" y="906318"/>
            <a:ext cx="4201663" cy="738024"/>
          </a:xfrm>
          <a:prstGeom prst="rect">
            <a:avLst/>
          </a:prstGeom>
        </p:spPr>
        <p:txBody>
          <a:bodyPr lIns="91440" tIns="45720" rIns="91440" bIns="45720" anchor="b">
            <a:noAutofit/>
          </a:bodyPr>
          <a:lstStyle>
            <a:lvl1pPr marL="0" indent="0">
              <a:lnSpc>
                <a:spcPct val="11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15" name="Content Placeholder 14"/>
          <p:cNvSpPr>
            <a:spLocks noGrp="1"/>
          </p:cNvSpPr>
          <p:nvPr>
            <p:ph sz="quarter" idx="12"/>
          </p:nvPr>
        </p:nvSpPr>
        <p:spPr>
          <a:xfrm>
            <a:off x="4645025" y="1770729"/>
            <a:ext cx="4202113" cy="2762250"/>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7" name="Content Placeholder 16"/>
          <p:cNvSpPr>
            <a:spLocks noGrp="1"/>
          </p:cNvSpPr>
          <p:nvPr>
            <p:ph sz="quarter" idx="13"/>
          </p:nvPr>
        </p:nvSpPr>
        <p:spPr>
          <a:xfrm>
            <a:off x="342900" y="1770729"/>
            <a:ext cx="4156075" cy="2762250"/>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Text Box 10"/>
          <p:cNvSpPr txBox="1">
            <a:spLocks noChangeArrowheads="1"/>
          </p:cNvSpPr>
          <p:nvPr userDrawn="1"/>
        </p:nvSpPr>
        <p:spPr bwMode="auto">
          <a:xfrm>
            <a:off x="251520" y="6293325"/>
            <a:ext cx="25241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Lucida Grande" charset="0"/>
                <a:ea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l">
              <a:defRPr/>
            </a:pPr>
            <a:r>
              <a:rPr lang="en-CA" sz="900" dirty="0" smtClean="0">
                <a:latin typeface="Arial" charset="0"/>
                <a:cs typeface="Arial" charset="0"/>
              </a:rPr>
              <a:t>Ministry of Labour</a:t>
            </a:r>
          </a:p>
        </p:txBody>
      </p:sp>
      <p:sp>
        <p:nvSpPr>
          <p:cNvPr id="12" name="Text Box 10"/>
          <p:cNvSpPr txBox="1">
            <a:spLocks noChangeArrowheads="1"/>
          </p:cNvSpPr>
          <p:nvPr userDrawn="1"/>
        </p:nvSpPr>
        <p:spPr bwMode="auto">
          <a:xfrm>
            <a:off x="255252" y="6462569"/>
            <a:ext cx="22826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800" dirty="0">
                <a:solidFill>
                  <a:srgbClr val="008000"/>
                </a:solidFill>
                <a:cs typeface="Arial" charset="0"/>
              </a:rPr>
              <a:t>H</a:t>
            </a:r>
            <a:r>
              <a:rPr lang="en-US" sz="800" noProof="1">
                <a:solidFill>
                  <a:srgbClr val="008000"/>
                </a:solidFill>
                <a:cs typeface="Arial" charset="0"/>
              </a:rPr>
              <a:t>ealth &amp; Safety at Work  •  Prevention Starts Here</a:t>
            </a:r>
            <a:endParaRPr lang="en-US" sz="800" dirty="0">
              <a:solidFill>
                <a:srgbClr val="008000"/>
              </a:solidFill>
              <a:cs typeface="Arial" charset="0"/>
            </a:endParaRPr>
          </a:p>
        </p:txBody>
      </p:sp>
      <p:sp>
        <p:nvSpPr>
          <p:cNvPr id="13" name="Slide Number Placeholder 28"/>
          <p:cNvSpPr>
            <a:spLocks noGrp="1"/>
          </p:cNvSpPr>
          <p:nvPr>
            <p:ph type="sldNum" sz="quarter" idx="4"/>
          </p:nvPr>
        </p:nvSpPr>
        <p:spPr>
          <a:xfrm>
            <a:off x="4355976" y="6366530"/>
            <a:ext cx="429443" cy="336753"/>
          </a:xfrm>
          <a:prstGeom prst="rect">
            <a:avLst/>
          </a:prstGeom>
        </p:spPr>
        <p:txBody>
          <a:bodyPr vert="horz" lIns="91440" tIns="45720" rIns="91440" bIns="45720" rtlCol="0" anchor="ctr"/>
          <a:lstStyle>
            <a:lvl1pPr algn="ctr">
              <a:defRPr sz="900">
                <a:solidFill>
                  <a:schemeClr val="tx1">
                    <a:tint val="75000"/>
                  </a:schemeClr>
                </a:solidFill>
              </a:defRPr>
            </a:lvl1pPr>
          </a:lstStyle>
          <a:p>
            <a:fld id="{8872A496-11F8-874E-A0C3-A6015EB8731D}" type="slidenum">
              <a:rPr lang="en-US" smtClean="0"/>
              <a:pPr/>
              <a:t>‹#›</a:t>
            </a:fld>
            <a:endParaRPr lang="en-US" dirty="0"/>
          </a:p>
        </p:txBody>
      </p:sp>
    </p:spTree>
    <p:extLst>
      <p:ext uri="{BB962C8B-B14F-4D97-AF65-F5344CB8AC3E}">
        <p14:creationId xmlns:p14="http://schemas.microsoft.com/office/powerpoint/2010/main" val="295698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 to edit Master title style</a:t>
            </a:r>
            <a:endParaRPr lang="en-US" dirty="0"/>
          </a:p>
        </p:txBody>
      </p:sp>
      <p:sp>
        <p:nvSpPr>
          <p:cNvPr id="9" name="Text Box 10"/>
          <p:cNvSpPr txBox="1">
            <a:spLocks noChangeArrowheads="1"/>
          </p:cNvSpPr>
          <p:nvPr userDrawn="1"/>
        </p:nvSpPr>
        <p:spPr bwMode="auto">
          <a:xfrm>
            <a:off x="251520" y="6293325"/>
            <a:ext cx="25241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Lucida Grande" charset="0"/>
                <a:ea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l">
              <a:defRPr/>
            </a:pPr>
            <a:r>
              <a:rPr lang="en-CA" sz="900" dirty="0" smtClean="0">
                <a:latin typeface="Arial" charset="0"/>
                <a:cs typeface="Arial" charset="0"/>
              </a:rPr>
              <a:t>Ministry of Labour</a:t>
            </a:r>
          </a:p>
        </p:txBody>
      </p:sp>
      <p:sp>
        <p:nvSpPr>
          <p:cNvPr id="10" name="Text Box 10"/>
          <p:cNvSpPr txBox="1">
            <a:spLocks noChangeArrowheads="1"/>
          </p:cNvSpPr>
          <p:nvPr userDrawn="1"/>
        </p:nvSpPr>
        <p:spPr bwMode="auto">
          <a:xfrm>
            <a:off x="255252" y="6462569"/>
            <a:ext cx="22826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800" dirty="0">
                <a:solidFill>
                  <a:srgbClr val="008000"/>
                </a:solidFill>
                <a:cs typeface="Arial" charset="0"/>
              </a:rPr>
              <a:t>H</a:t>
            </a:r>
            <a:r>
              <a:rPr lang="en-US" sz="800" noProof="1">
                <a:solidFill>
                  <a:srgbClr val="008000"/>
                </a:solidFill>
                <a:cs typeface="Arial" charset="0"/>
              </a:rPr>
              <a:t>ealth &amp; Safety at Work  •  Prevention Starts Here</a:t>
            </a:r>
            <a:endParaRPr lang="en-US" sz="800" dirty="0">
              <a:solidFill>
                <a:srgbClr val="008000"/>
              </a:solidFill>
              <a:cs typeface="Arial" charset="0"/>
            </a:endParaRPr>
          </a:p>
        </p:txBody>
      </p:sp>
      <p:sp>
        <p:nvSpPr>
          <p:cNvPr id="11" name="Slide Number Placeholder 28"/>
          <p:cNvSpPr>
            <a:spLocks noGrp="1"/>
          </p:cNvSpPr>
          <p:nvPr>
            <p:ph type="sldNum" sz="quarter" idx="4"/>
          </p:nvPr>
        </p:nvSpPr>
        <p:spPr>
          <a:xfrm>
            <a:off x="4355976" y="6366530"/>
            <a:ext cx="429443" cy="336753"/>
          </a:xfrm>
          <a:prstGeom prst="rect">
            <a:avLst/>
          </a:prstGeom>
        </p:spPr>
        <p:txBody>
          <a:bodyPr vert="horz" lIns="91440" tIns="45720" rIns="91440" bIns="45720" rtlCol="0" anchor="ctr"/>
          <a:lstStyle>
            <a:lvl1pPr algn="ctr">
              <a:defRPr sz="900">
                <a:solidFill>
                  <a:schemeClr val="tx1">
                    <a:tint val="75000"/>
                  </a:schemeClr>
                </a:solidFill>
              </a:defRPr>
            </a:lvl1pPr>
          </a:lstStyle>
          <a:p>
            <a:fld id="{8872A496-11F8-874E-A0C3-A6015EB8731D}" type="slidenum">
              <a:rPr lang="en-US" smtClean="0"/>
              <a:pPr/>
              <a:t>‹#›</a:t>
            </a:fld>
            <a:endParaRPr lang="en-US" dirty="0"/>
          </a:p>
        </p:txBody>
      </p:sp>
    </p:spTree>
    <p:extLst>
      <p:ext uri="{BB962C8B-B14F-4D97-AF65-F5344CB8AC3E}">
        <p14:creationId xmlns:p14="http://schemas.microsoft.com/office/powerpoint/2010/main" val="415556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92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365760"/>
            <a:ext cx="3121913" cy="875224"/>
          </a:xfrm>
        </p:spPr>
        <p:txBody>
          <a:bodyPr lIns="91440" tIns="45720" rIns="91440" bIns="45720" anchor="t" anchorCtr="0">
            <a:noAutofit/>
          </a:bodyPr>
          <a:lstStyle>
            <a:lvl1pPr algn="l">
              <a:lnSpc>
                <a:spcPct val="110000"/>
              </a:lnSpc>
              <a:defRPr sz="2000" b="1"/>
            </a:lvl1pPr>
          </a:lstStyle>
          <a:p>
            <a:r>
              <a:rPr lang="en-CA" dirty="0" smtClean="0"/>
              <a:t>Click to edit Master title style</a:t>
            </a:r>
            <a:endParaRPr lang="en-US" dirty="0"/>
          </a:p>
        </p:txBody>
      </p:sp>
      <p:sp>
        <p:nvSpPr>
          <p:cNvPr id="4" name="Text Placeholder 3"/>
          <p:cNvSpPr>
            <a:spLocks noGrp="1"/>
          </p:cNvSpPr>
          <p:nvPr>
            <p:ph type="body" sz="half" idx="2"/>
          </p:nvPr>
        </p:nvSpPr>
        <p:spPr>
          <a:xfrm>
            <a:off x="343600" y="1286024"/>
            <a:ext cx="3132257" cy="4322295"/>
          </a:xfrm>
          <a:prstGeom prst="rect">
            <a:avLst/>
          </a:prstGeom>
        </p:spPr>
        <p:txBody>
          <a:bodyPr lIns="91440" tIns="45720" rIns="91440" bIns="45720"/>
          <a:lstStyle>
            <a:lvl1pPr marL="0" indent="0">
              <a:lnSpc>
                <a:spcPct val="11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7" name="Content Placeholder 6"/>
          <p:cNvSpPr>
            <a:spLocks noGrp="1"/>
          </p:cNvSpPr>
          <p:nvPr>
            <p:ph sz="quarter" idx="10"/>
          </p:nvPr>
        </p:nvSpPr>
        <p:spPr>
          <a:xfrm>
            <a:off x="3556000" y="463550"/>
            <a:ext cx="5164138" cy="5144770"/>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3" name="Text Box 10"/>
          <p:cNvSpPr txBox="1">
            <a:spLocks noChangeArrowheads="1"/>
          </p:cNvSpPr>
          <p:nvPr userDrawn="1"/>
        </p:nvSpPr>
        <p:spPr bwMode="auto">
          <a:xfrm>
            <a:off x="251520" y="6293325"/>
            <a:ext cx="25241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Lucida Grande" charset="0"/>
                <a:ea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l">
              <a:defRPr/>
            </a:pPr>
            <a:r>
              <a:rPr lang="en-CA" sz="900" dirty="0" smtClean="0">
                <a:latin typeface="Arial" charset="0"/>
                <a:cs typeface="Arial" charset="0"/>
              </a:rPr>
              <a:t>Ministry of Labour</a:t>
            </a:r>
          </a:p>
        </p:txBody>
      </p:sp>
      <p:sp>
        <p:nvSpPr>
          <p:cNvPr id="14" name="Text Box 10"/>
          <p:cNvSpPr txBox="1">
            <a:spLocks noChangeArrowheads="1"/>
          </p:cNvSpPr>
          <p:nvPr userDrawn="1"/>
        </p:nvSpPr>
        <p:spPr bwMode="auto">
          <a:xfrm>
            <a:off x="255252" y="6462569"/>
            <a:ext cx="22826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800" dirty="0">
                <a:solidFill>
                  <a:srgbClr val="008000"/>
                </a:solidFill>
                <a:cs typeface="Arial" charset="0"/>
              </a:rPr>
              <a:t>H</a:t>
            </a:r>
            <a:r>
              <a:rPr lang="en-US" sz="800" noProof="1">
                <a:solidFill>
                  <a:srgbClr val="008000"/>
                </a:solidFill>
                <a:cs typeface="Arial" charset="0"/>
              </a:rPr>
              <a:t>ealth &amp; Safety at Work  •  Prevention Starts Here</a:t>
            </a:r>
            <a:endParaRPr lang="en-US" sz="800" dirty="0">
              <a:solidFill>
                <a:srgbClr val="008000"/>
              </a:solidFill>
              <a:cs typeface="Arial" charset="0"/>
            </a:endParaRPr>
          </a:p>
        </p:txBody>
      </p:sp>
      <p:sp>
        <p:nvSpPr>
          <p:cNvPr id="15" name="Slide Number Placeholder 28"/>
          <p:cNvSpPr>
            <a:spLocks noGrp="1"/>
          </p:cNvSpPr>
          <p:nvPr>
            <p:ph type="sldNum" sz="quarter" idx="4"/>
          </p:nvPr>
        </p:nvSpPr>
        <p:spPr>
          <a:xfrm>
            <a:off x="4355976" y="6366530"/>
            <a:ext cx="429443" cy="336753"/>
          </a:xfrm>
          <a:prstGeom prst="rect">
            <a:avLst/>
          </a:prstGeom>
        </p:spPr>
        <p:txBody>
          <a:bodyPr vert="horz" lIns="91440" tIns="45720" rIns="91440" bIns="45720" rtlCol="0" anchor="ctr"/>
          <a:lstStyle>
            <a:lvl1pPr algn="ctr">
              <a:defRPr sz="900">
                <a:solidFill>
                  <a:schemeClr val="tx1">
                    <a:tint val="75000"/>
                  </a:schemeClr>
                </a:solidFill>
              </a:defRPr>
            </a:lvl1pPr>
          </a:lstStyle>
          <a:p>
            <a:fld id="{8872A496-11F8-874E-A0C3-A6015EB8731D}" type="slidenum">
              <a:rPr lang="en-US" smtClean="0"/>
              <a:pPr/>
              <a:t>‹#›</a:t>
            </a:fld>
            <a:endParaRPr lang="en-US" dirty="0"/>
          </a:p>
        </p:txBody>
      </p:sp>
    </p:spTree>
    <p:extLst>
      <p:ext uri="{BB962C8B-B14F-4D97-AF65-F5344CB8AC3E}">
        <p14:creationId xmlns:p14="http://schemas.microsoft.com/office/powerpoint/2010/main" val="68433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41580"/>
            <a:ext cx="5486400" cy="400110"/>
          </a:xfrm>
        </p:spPr>
        <p:txBody>
          <a:bodyPr lIns="91440" tIns="45720" rIns="91440" bIns="45720" anchor="t" anchorCtr="0"/>
          <a:lstStyle>
            <a:lvl1pPr algn="l">
              <a:lnSpc>
                <a:spcPct val="100000"/>
              </a:lnSpc>
              <a:defRPr sz="2000" b="1"/>
            </a:lvl1pPr>
          </a:lstStyle>
          <a:p>
            <a:r>
              <a:rPr lang="en-CA" dirty="0" smtClean="0"/>
              <a:t>Click to edit Master title style</a:t>
            </a:r>
            <a:endParaRPr lang="en-US" dirty="0"/>
          </a:p>
        </p:txBody>
      </p:sp>
      <p:sp>
        <p:nvSpPr>
          <p:cNvPr id="3" name="Picture Placeholder 2"/>
          <p:cNvSpPr>
            <a:spLocks noGrp="1"/>
          </p:cNvSpPr>
          <p:nvPr>
            <p:ph type="pic" idx="1"/>
          </p:nvPr>
        </p:nvSpPr>
        <p:spPr>
          <a:xfrm>
            <a:off x="1792288" y="1043901"/>
            <a:ext cx="5486400" cy="368367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4871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11" name="Text Box 10"/>
          <p:cNvSpPr txBox="1">
            <a:spLocks noChangeArrowheads="1"/>
          </p:cNvSpPr>
          <p:nvPr userDrawn="1"/>
        </p:nvSpPr>
        <p:spPr bwMode="auto">
          <a:xfrm>
            <a:off x="251520" y="6293325"/>
            <a:ext cx="25241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Lucida Grande" charset="0"/>
                <a:ea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l">
              <a:defRPr/>
            </a:pPr>
            <a:r>
              <a:rPr lang="en-CA" sz="900" dirty="0" smtClean="0">
                <a:latin typeface="Arial" charset="0"/>
                <a:cs typeface="Arial" charset="0"/>
              </a:rPr>
              <a:t>Ministry of Labour</a:t>
            </a:r>
          </a:p>
        </p:txBody>
      </p:sp>
      <p:sp>
        <p:nvSpPr>
          <p:cNvPr id="12" name="Text Box 10"/>
          <p:cNvSpPr txBox="1">
            <a:spLocks noChangeArrowheads="1"/>
          </p:cNvSpPr>
          <p:nvPr userDrawn="1"/>
        </p:nvSpPr>
        <p:spPr bwMode="auto">
          <a:xfrm>
            <a:off x="255252" y="6462569"/>
            <a:ext cx="228267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US" sz="800" dirty="0">
                <a:solidFill>
                  <a:srgbClr val="008000"/>
                </a:solidFill>
                <a:cs typeface="Arial" charset="0"/>
              </a:rPr>
              <a:t>H</a:t>
            </a:r>
            <a:r>
              <a:rPr lang="en-US" sz="800" noProof="1">
                <a:solidFill>
                  <a:srgbClr val="008000"/>
                </a:solidFill>
                <a:cs typeface="Arial" charset="0"/>
              </a:rPr>
              <a:t>ealth &amp; Safety at Work  •  Prevention Starts Here</a:t>
            </a:r>
            <a:endParaRPr lang="en-US" sz="800" dirty="0">
              <a:solidFill>
                <a:srgbClr val="008000"/>
              </a:solidFill>
              <a:cs typeface="Arial" charset="0"/>
            </a:endParaRPr>
          </a:p>
        </p:txBody>
      </p:sp>
      <p:sp>
        <p:nvSpPr>
          <p:cNvPr id="13" name="Slide Number Placeholder 28"/>
          <p:cNvSpPr>
            <a:spLocks noGrp="1"/>
          </p:cNvSpPr>
          <p:nvPr>
            <p:ph type="sldNum" sz="quarter" idx="4"/>
          </p:nvPr>
        </p:nvSpPr>
        <p:spPr>
          <a:xfrm>
            <a:off x="4355976" y="6366530"/>
            <a:ext cx="429443" cy="336753"/>
          </a:xfrm>
          <a:prstGeom prst="rect">
            <a:avLst/>
          </a:prstGeom>
        </p:spPr>
        <p:txBody>
          <a:bodyPr vert="horz" lIns="91440" tIns="45720" rIns="91440" bIns="45720" rtlCol="0" anchor="ctr"/>
          <a:lstStyle>
            <a:lvl1pPr algn="ctr">
              <a:defRPr sz="900">
                <a:solidFill>
                  <a:schemeClr val="tx1">
                    <a:tint val="75000"/>
                  </a:schemeClr>
                </a:solidFill>
              </a:defRPr>
            </a:lvl1pPr>
          </a:lstStyle>
          <a:p>
            <a:fld id="{8872A496-11F8-874E-A0C3-A6015EB8731D}" type="slidenum">
              <a:rPr lang="en-US" smtClean="0"/>
              <a:pPr/>
              <a:t>‹#›</a:t>
            </a:fld>
            <a:endParaRPr lang="en-US" dirty="0"/>
          </a:p>
        </p:txBody>
      </p:sp>
    </p:spTree>
    <p:extLst>
      <p:ext uri="{BB962C8B-B14F-4D97-AF65-F5344CB8AC3E}">
        <p14:creationId xmlns:p14="http://schemas.microsoft.com/office/powerpoint/2010/main" val="301323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125" y="390192"/>
            <a:ext cx="8481564" cy="461665"/>
          </a:xfrm>
          <a:prstGeom prst="rect">
            <a:avLst/>
          </a:prstGeom>
        </p:spPr>
        <p:txBody>
          <a:bodyPr vert="horz" wrap="square" lIns="91440" tIns="45720" rIns="91440" bIns="45720" rtlCol="0" anchor="t" anchorCtr="0">
            <a:spAutoFit/>
          </a:bodyPr>
          <a:lstStyle/>
          <a:p>
            <a:r>
              <a:rPr lang="en-CA" dirty="0" smtClean="0"/>
              <a:t>Click to edit Master title style</a:t>
            </a:r>
            <a:endParaRPr lang="en-US" dirty="0"/>
          </a:p>
        </p:txBody>
      </p:sp>
      <p:pic>
        <p:nvPicPr>
          <p:cNvPr id="25" name="Picture 24" descr="OntarioArch-Green.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5537274"/>
            <a:ext cx="9144001" cy="574046"/>
          </a:xfrm>
          <a:prstGeom prst="rect">
            <a:avLst/>
          </a:prstGeom>
        </p:spPr>
      </p:pic>
      <p:pic>
        <p:nvPicPr>
          <p:cNvPr id="26" name="Picture 25" descr="ON-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02448" y="6220510"/>
            <a:ext cx="1133565" cy="376516"/>
          </a:xfrm>
          <a:prstGeom prst="rect">
            <a:avLst/>
          </a:prstGeom>
        </p:spPr>
      </p:pic>
      <p:sp>
        <p:nvSpPr>
          <p:cNvPr id="4" name="Text Placeholder 3"/>
          <p:cNvSpPr>
            <a:spLocks noGrp="1"/>
          </p:cNvSpPr>
          <p:nvPr>
            <p:ph type="body" idx="1"/>
          </p:nvPr>
        </p:nvSpPr>
        <p:spPr>
          <a:xfrm>
            <a:off x="365125" y="1340768"/>
            <a:ext cx="8481564" cy="4196506"/>
          </a:xfrm>
          <a:prstGeom prst="rect">
            <a:avLst/>
          </a:prstGeom>
        </p:spPr>
        <p:txBody>
          <a:bodyPr vert="horz" lIns="91440" tIns="45720" rIns="91440" bIns="45720" rtlCol="0">
            <a:no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3" name="Slide Number Placeholder 28"/>
          <p:cNvSpPr>
            <a:spLocks noGrp="1"/>
          </p:cNvSpPr>
          <p:nvPr>
            <p:ph type="sldNum" sz="quarter" idx="4"/>
          </p:nvPr>
        </p:nvSpPr>
        <p:spPr>
          <a:xfrm>
            <a:off x="4355976" y="6366530"/>
            <a:ext cx="429443" cy="336753"/>
          </a:xfrm>
          <a:prstGeom prst="rect">
            <a:avLst/>
          </a:prstGeom>
        </p:spPr>
        <p:txBody>
          <a:bodyPr vert="horz" lIns="91440" tIns="45720" rIns="91440" bIns="45720" rtlCol="0" anchor="ctr"/>
          <a:lstStyle>
            <a:lvl1pPr algn="ctr">
              <a:defRPr sz="900">
                <a:solidFill>
                  <a:schemeClr val="tx1">
                    <a:tint val="75000"/>
                  </a:schemeClr>
                </a:solidFill>
              </a:defRPr>
            </a:lvl1pPr>
          </a:lstStyle>
          <a:p>
            <a:fld id="{8872A496-11F8-874E-A0C3-A6015EB8731D}" type="slidenum">
              <a:rPr lang="en-US" smtClean="0"/>
              <a:pPr/>
              <a:t>‹#›</a:t>
            </a:fld>
            <a:endParaRPr lang="en-US" dirty="0"/>
          </a:p>
        </p:txBody>
      </p:sp>
    </p:spTree>
    <p:extLst>
      <p:ext uri="{BB962C8B-B14F-4D97-AF65-F5344CB8AC3E}">
        <p14:creationId xmlns:p14="http://schemas.microsoft.com/office/powerpoint/2010/main" val="339941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457200" rtl="0" eaLnBrk="1" latinLnBrk="0" hangingPunct="1">
        <a:lnSpc>
          <a:spcPct val="100000"/>
        </a:lnSpc>
        <a:spcBef>
          <a:spcPct val="0"/>
        </a:spcBef>
        <a:buNone/>
        <a:defRPr sz="2400" kern="1200">
          <a:solidFill>
            <a:srgbClr val="377C29"/>
          </a:solidFill>
          <a:latin typeface="+mj-lt"/>
          <a:ea typeface="+mj-ea"/>
          <a:cs typeface="+mj-cs"/>
        </a:defRPr>
      </a:lvl1pPr>
    </p:titleStyle>
    <p:bodyStyle>
      <a:lvl1pPr marL="274320" marR="0" indent="-274320" algn="l" defTabSz="914400" rtl="0" eaLnBrk="0" fontAlgn="base" latinLnBrk="0" hangingPunct="0">
        <a:lnSpc>
          <a:spcPct val="100000"/>
        </a:lnSpc>
        <a:spcBef>
          <a:spcPts val="600"/>
        </a:spcBef>
        <a:spcAft>
          <a:spcPts val="0"/>
        </a:spcAft>
        <a:buClr>
          <a:srgbClr val="DE9C22"/>
        </a:buClr>
        <a:buSzPct val="100000"/>
        <a:buFontTx/>
        <a:buBlip>
          <a:blip r:embed="rId14"/>
        </a:buBlip>
        <a:tabLst/>
        <a:defRPr sz="1800" kern="1200" baseline="0">
          <a:solidFill>
            <a:schemeClr val="tx1"/>
          </a:solidFill>
          <a:latin typeface="+mn-lt"/>
          <a:ea typeface="+mn-ea"/>
          <a:cs typeface="+mn-cs"/>
        </a:defRPr>
      </a:lvl1pPr>
      <a:lvl2pPr marL="457200" marR="0" indent="-182880" algn="l" defTabSz="914400" rtl="0" eaLnBrk="0" fontAlgn="base" latinLnBrk="0" hangingPunct="0">
        <a:lnSpc>
          <a:spcPct val="110000"/>
        </a:lnSpc>
        <a:spcBef>
          <a:spcPts val="200"/>
        </a:spcBef>
        <a:spcAft>
          <a:spcPts val="200"/>
        </a:spcAft>
        <a:buClr>
          <a:srgbClr val="439539"/>
        </a:buClr>
        <a:buSzTx/>
        <a:buFontTx/>
        <a:buChar char="•"/>
        <a:tabLst/>
        <a:defRPr sz="1600" kern="1200">
          <a:solidFill>
            <a:schemeClr val="tx1"/>
          </a:solidFill>
          <a:latin typeface="+mn-lt"/>
          <a:ea typeface="+mn-ea"/>
          <a:cs typeface="+mn-cs"/>
        </a:defRPr>
      </a:lvl2pPr>
      <a:lvl3pPr marL="585216" marR="0" indent="-182880" algn="l" defTabSz="914400" rtl="0" eaLnBrk="0" fontAlgn="base" latinLnBrk="0" hangingPunct="0">
        <a:lnSpc>
          <a:spcPct val="100000"/>
        </a:lnSpc>
        <a:spcBef>
          <a:spcPts val="0"/>
        </a:spcBef>
        <a:spcAft>
          <a:spcPts val="600"/>
        </a:spcAft>
        <a:buClr>
          <a:schemeClr val="bg1">
            <a:lumMod val="50000"/>
          </a:schemeClr>
        </a:buClr>
        <a:buSzPct val="75000"/>
        <a:buFont typeface="Arial"/>
        <a:buChar char="•"/>
        <a:tabLst/>
        <a:defRPr sz="1600" b="0" i="1" kern="1200" spc="0">
          <a:solidFill>
            <a:schemeClr val="tx1"/>
          </a:solidFill>
          <a:latin typeface="+mn-lt"/>
          <a:ea typeface="+mn-ea"/>
          <a:cs typeface="+mn-cs"/>
        </a:defRPr>
      </a:lvl3pPr>
      <a:lvl4pPr marL="813816" marR="0" indent="-182880" algn="l" defTabSz="914400" rtl="0" eaLnBrk="0" fontAlgn="base" latinLnBrk="0" hangingPunct="0">
        <a:lnSpc>
          <a:spcPct val="110000"/>
        </a:lnSpc>
        <a:spcBef>
          <a:spcPct val="0"/>
        </a:spcBef>
        <a:spcAft>
          <a:spcPts val="600"/>
        </a:spcAft>
        <a:buClrTx/>
        <a:buSzTx/>
        <a:buFont typeface="Lucida Grande" charset="0"/>
        <a:buChar char="–"/>
        <a:tabLst/>
        <a:defRPr sz="1600" kern="1200">
          <a:solidFill>
            <a:schemeClr val="tx1"/>
          </a:solidFill>
          <a:latin typeface="+mn-lt"/>
          <a:ea typeface="+mn-ea"/>
          <a:cs typeface="+mn-cs"/>
        </a:defRPr>
      </a:lvl4pPr>
      <a:lvl5pPr marL="1143000" marR="0" indent="-182880" algn="l" defTabSz="914400" rtl="0" eaLnBrk="0" fontAlgn="base" latinLnBrk="0" hangingPunct="0">
        <a:lnSpc>
          <a:spcPct val="110000"/>
        </a:lnSpc>
        <a:spcBef>
          <a:spcPct val="0"/>
        </a:spcBef>
        <a:spcAft>
          <a:spcPts val="600"/>
        </a:spcAft>
        <a:buClrTx/>
        <a:buSzTx/>
        <a:buFontTx/>
        <a:buChar char="»"/>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labour.gov.on.ca/english/hs/pubs/training_guide/index.php"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www.labour.gov.on.ca/english/hs/training/" TargetMode="External"/><Relationship Id="rId5" Type="http://schemas.openxmlformats.org/officeDocument/2006/relationships/hyperlink" Target="http://www.labour.gov.on.ca/english/hs/training/supervisors.php" TargetMode="External"/><Relationship Id="rId4" Type="http://schemas.openxmlformats.org/officeDocument/2006/relationships/hyperlink" Target="http://www.labour.gov.on.ca/english/hs/training/workers.ph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labour.gov.on.ca/english/about/con_calendar.php"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296" y="3118487"/>
            <a:ext cx="5712574" cy="492443"/>
          </a:xfrm>
        </p:spPr>
        <p:txBody>
          <a:bodyPr/>
          <a:lstStyle/>
          <a:p>
            <a:r>
              <a:rPr lang="en-CA" b="1" dirty="0" smtClean="0"/>
              <a:t>Ontario Prevention Update </a:t>
            </a:r>
            <a:endParaRPr lang="en-US" b="1" dirty="0"/>
          </a:p>
        </p:txBody>
      </p:sp>
      <p:sp>
        <p:nvSpPr>
          <p:cNvPr id="3" name="Text Placeholder 2"/>
          <p:cNvSpPr>
            <a:spLocks noGrp="1"/>
          </p:cNvSpPr>
          <p:nvPr>
            <p:ph type="body" idx="1"/>
          </p:nvPr>
        </p:nvSpPr>
        <p:spPr>
          <a:xfrm>
            <a:off x="2411760" y="3837672"/>
            <a:ext cx="5714110" cy="2062103"/>
          </a:xfrm>
        </p:spPr>
        <p:txBody>
          <a:bodyPr/>
          <a:lstStyle/>
          <a:p>
            <a:r>
              <a:rPr lang="en-CA" dirty="0"/>
              <a:t>The Association of Workers' Compensation Boards of Canada (AWCBC) </a:t>
            </a:r>
            <a:endParaRPr lang="en-CA" dirty="0" smtClean="0"/>
          </a:p>
          <a:p>
            <a:endParaRPr lang="en-CA" dirty="0" smtClean="0"/>
          </a:p>
          <a:p>
            <a:r>
              <a:rPr lang="en-US" dirty="0" smtClean="0"/>
              <a:t>Brian Lewis, Director, Strategy &amp; Integration </a:t>
            </a:r>
          </a:p>
          <a:p>
            <a:r>
              <a:rPr lang="en-US" dirty="0" smtClean="0"/>
              <a:t>Prevention Office, Ontario Ministry of </a:t>
            </a:r>
            <a:r>
              <a:rPr lang="en-US" dirty="0" err="1" smtClean="0"/>
              <a:t>Labour</a:t>
            </a:r>
            <a:r>
              <a:rPr lang="en-US" dirty="0" smtClean="0"/>
              <a:t> </a:t>
            </a:r>
          </a:p>
          <a:p>
            <a:r>
              <a:rPr lang="en-US" dirty="0" smtClean="0"/>
              <a:t>April 29, 2014 </a:t>
            </a:r>
            <a:endParaRPr lang="en-US" dirty="0"/>
          </a:p>
        </p:txBody>
      </p:sp>
    </p:spTree>
    <p:extLst>
      <p:ext uri="{BB962C8B-B14F-4D97-AF65-F5344CB8AC3E}">
        <p14:creationId xmlns:p14="http://schemas.microsoft.com/office/powerpoint/2010/main" val="330844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&amp; Safety Associations </a:t>
            </a:r>
            <a:endParaRPr lang="en-CA" dirty="0"/>
          </a:p>
        </p:txBody>
      </p:sp>
      <p:sp>
        <p:nvSpPr>
          <p:cNvPr id="3" name="Content Placeholder 2"/>
          <p:cNvSpPr>
            <a:spLocks noGrp="1"/>
          </p:cNvSpPr>
          <p:nvPr>
            <p:ph idx="1"/>
          </p:nvPr>
        </p:nvSpPr>
        <p:spPr/>
        <p:txBody>
          <a:bodyPr/>
          <a:lstStyle/>
          <a:p>
            <a:r>
              <a:rPr lang="en-CA" sz="1400" dirty="0" smtClean="0"/>
              <a:t>The </a:t>
            </a:r>
            <a:r>
              <a:rPr lang="en-CA" sz="1400" dirty="0"/>
              <a:t>Ministry of </a:t>
            </a:r>
            <a:r>
              <a:rPr lang="en-CA" sz="1400" dirty="0" smtClean="0"/>
              <a:t>Labour (MOL) funds the six provincially supported Health </a:t>
            </a:r>
            <a:r>
              <a:rPr lang="en-CA" sz="1400" dirty="0"/>
              <a:t>and Safety Associations (HSAs</a:t>
            </a:r>
            <a:r>
              <a:rPr lang="en-CA" sz="1400" dirty="0" smtClean="0"/>
              <a:t>): </a:t>
            </a:r>
          </a:p>
          <a:p>
            <a:pPr lvl="1"/>
            <a:r>
              <a:rPr lang="en-CA" sz="1400" dirty="0" smtClean="0"/>
              <a:t>Four safe </a:t>
            </a:r>
            <a:r>
              <a:rPr lang="en-CA" sz="1400" dirty="0"/>
              <a:t>workplace </a:t>
            </a:r>
            <a:r>
              <a:rPr lang="en-CA" sz="1400" dirty="0" smtClean="0"/>
              <a:t>associations - Infrastructure </a:t>
            </a:r>
            <a:r>
              <a:rPr lang="en-CA" sz="1400" dirty="0"/>
              <a:t>Health and Safety </a:t>
            </a:r>
            <a:r>
              <a:rPr lang="en-CA" sz="1400" dirty="0" smtClean="0"/>
              <a:t>Association; </a:t>
            </a:r>
            <a:r>
              <a:rPr lang="en-CA" sz="1400" dirty="0"/>
              <a:t>Public Services Health and Safety </a:t>
            </a:r>
            <a:r>
              <a:rPr lang="en-CA" sz="1400" dirty="0" smtClean="0"/>
              <a:t>Association; </a:t>
            </a:r>
            <a:r>
              <a:rPr lang="en-CA" sz="1400" dirty="0"/>
              <a:t>Workplace Safety </a:t>
            </a:r>
            <a:r>
              <a:rPr lang="en-CA" sz="1400" dirty="0" smtClean="0"/>
              <a:t>North; and </a:t>
            </a:r>
            <a:r>
              <a:rPr lang="en-CA" sz="1400" dirty="0"/>
              <a:t>Workplace Safety and Prevention </a:t>
            </a:r>
            <a:r>
              <a:rPr lang="en-CA" sz="1400" dirty="0" smtClean="0"/>
              <a:t>Services</a:t>
            </a:r>
          </a:p>
          <a:p>
            <a:pPr lvl="1"/>
            <a:r>
              <a:rPr lang="en-CA" sz="1400" dirty="0" smtClean="0"/>
              <a:t>One medical clinic - </a:t>
            </a:r>
            <a:r>
              <a:rPr lang="en-CA" sz="1400" dirty="0"/>
              <a:t>Occupational Health Clinics for Ontario Workers </a:t>
            </a:r>
            <a:endParaRPr lang="en-CA" sz="1400" dirty="0" smtClean="0"/>
          </a:p>
          <a:p>
            <a:pPr lvl="1"/>
            <a:r>
              <a:rPr lang="en-CA" sz="1400" dirty="0" smtClean="0"/>
              <a:t>One training centre - Worker </a:t>
            </a:r>
            <a:r>
              <a:rPr lang="en-CA" sz="1400" dirty="0"/>
              <a:t>Health and Safety Centre </a:t>
            </a:r>
            <a:endParaRPr lang="en-CA" sz="1400" dirty="0" smtClean="0"/>
          </a:p>
          <a:p>
            <a:r>
              <a:rPr lang="en-CA" sz="1400" dirty="0" smtClean="0"/>
              <a:t>The HSAs provide health and safety prevention education and training; health and safety information and consulting services. The medical clinic provides clinical consultation and diagnostic services to help identify and control workplace injuries, illnesses, and fatalities.</a:t>
            </a:r>
          </a:p>
          <a:p>
            <a:r>
              <a:rPr lang="en-CA" sz="1400" dirty="0" smtClean="0"/>
              <a:t>Key developments in HSA oversight include:</a:t>
            </a:r>
          </a:p>
          <a:p>
            <a:pPr lvl="1"/>
            <a:r>
              <a:rPr lang="en-CA" sz="1400" dirty="0" smtClean="0"/>
              <a:t>Aligning strategic plans and programs with the “Healthy and Safe Ontario Workplaces” strategy </a:t>
            </a:r>
          </a:p>
          <a:p>
            <a:pPr lvl="1"/>
            <a:r>
              <a:rPr lang="en-CA" sz="1400" dirty="0" smtClean="0"/>
              <a:t> Integrated service delivery pilots.  Usually Enforcement (MOL) + Training &amp; Awareness (HSA) + External Partner (e.g. Chamber of Commerce)</a:t>
            </a:r>
          </a:p>
          <a:p>
            <a:pPr lvl="1"/>
            <a:r>
              <a:rPr lang="en-CA" sz="1400" dirty="0" smtClean="0"/>
              <a:t>Exploring collaborative service delivery opportunities.</a:t>
            </a:r>
            <a:endParaRPr lang="en-CA" sz="1400"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10</a:t>
            </a:fld>
            <a:endParaRPr lang="en-US" dirty="0"/>
          </a:p>
        </p:txBody>
      </p:sp>
    </p:spTree>
    <p:extLst>
      <p:ext uri="{BB962C8B-B14F-4D97-AF65-F5344CB8AC3E}">
        <p14:creationId xmlns:p14="http://schemas.microsoft.com/office/powerpoint/2010/main" val="154150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OHS Research </a:t>
            </a:r>
            <a:endParaRPr lang="en-CA" dirty="0"/>
          </a:p>
        </p:txBody>
      </p:sp>
      <p:sp>
        <p:nvSpPr>
          <p:cNvPr id="3" name="Content Placeholder 2"/>
          <p:cNvSpPr>
            <a:spLocks noGrp="1"/>
          </p:cNvSpPr>
          <p:nvPr>
            <p:ph idx="1"/>
          </p:nvPr>
        </p:nvSpPr>
        <p:spPr/>
        <p:txBody>
          <a:bodyPr/>
          <a:lstStyle/>
          <a:p>
            <a:r>
              <a:rPr lang="en-CA" dirty="0" smtClean="0"/>
              <a:t>Through </a:t>
            </a:r>
            <a:r>
              <a:rPr lang="en-CA" dirty="0"/>
              <a:t>the Occupational Health and Safety Research Program (OHSRP), the Ministry of Labour strategically invests in occupational health and safety research to: improve health and safety for Ontario workplaces; deliver effective occupational health and safety services and products; and, strengthen the occupational health and safety system in Ontario</a:t>
            </a:r>
            <a:r>
              <a:rPr lang="en-CA" dirty="0" smtClean="0"/>
              <a:t>.</a:t>
            </a:r>
          </a:p>
          <a:p>
            <a:r>
              <a:rPr lang="en-CA" dirty="0" smtClean="0"/>
              <a:t>Key accomplishments over the past year include:</a:t>
            </a:r>
          </a:p>
          <a:p>
            <a:r>
              <a:rPr lang="en-CA" dirty="0"/>
              <a:t> </a:t>
            </a:r>
            <a:r>
              <a:rPr lang="en-CA" dirty="0" smtClean="0"/>
              <a:t>Establishing a </a:t>
            </a:r>
            <a:r>
              <a:rPr lang="en-CA" dirty="0"/>
              <a:t>new multi-stakeholder Occupational </a:t>
            </a:r>
            <a:r>
              <a:rPr lang="en-CA" dirty="0" smtClean="0"/>
              <a:t>Health </a:t>
            </a:r>
            <a:r>
              <a:rPr lang="en-CA" dirty="0"/>
              <a:t>and </a:t>
            </a:r>
            <a:r>
              <a:rPr lang="en-CA" dirty="0" smtClean="0"/>
              <a:t>Safety Research Advisory Panel </a:t>
            </a:r>
            <a:endParaRPr lang="en-CA" dirty="0"/>
          </a:p>
          <a:p>
            <a:r>
              <a:rPr lang="en-CA" dirty="0" smtClean="0"/>
              <a:t>Commenced funding of research institutions including the Institute for Work &amp; Health, the Centre for Research Expertise – Occupational Disease, the Centre for Research Expertise in prevention </a:t>
            </a:r>
            <a:r>
              <a:rPr lang="en-CA" dirty="0"/>
              <a:t>of </a:t>
            </a:r>
            <a:r>
              <a:rPr lang="en-CA" dirty="0" smtClean="0"/>
              <a:t>Musculoskeletal Disorders and the Occupational Cancer Research Centre</a:t>
            </a:r>
          </a:p>
          <a:p>
            <a:r>
              <a:rPr lang="en-CA" dirty="0" smtClean="0"/>
              <a:t>A new open Research Opportunities Program to provide grants in response to a open call for research proposals.</a:t>
            </a:r>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11</a:t>
            </a:fld>
            <a:endParaRPr lang="en-US" dirty="0"/>
          </a:p>
        </p:txBody>
      </p:sp>
    </p:spTree>
    <p:extLst>
      <p:ext uri="{BB962C8B-B14F-4D97-AF65-F5344CB8AC3E}">
        <p14:creationId xmlns:p14="http://schemas.microsoft.com/office/powerpoint/2010/main" val="95468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Prevention Program Review </a:t>
            </a:r>
            <a:endParaRPr lang="en-CA"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12</a:t>
            </a:fld>
            <a:endParaRPr lang="en-US" dirty="0"/>
          </a:p>
        </p:txBody>
      </p:sp>
      <p:sp>
        <p:nvSpPr>
          <p:cNvPr id="7" name="Content Placeholder 2"/>
          <p:cNvSpPr>
            <a:spLocks noGrp="1"/>
          </p:cNvSpPr>
          <p:nvPr>
            <p:ph idx="1"/>
          </p:nvPr>
        </p:nvSpPr>
        <p:spPr>
          <a:xfrm>
            <a:off x="365125" y="1340768"/>
            <a:ext cx="8481564" cy="4869532"/>
          </a:xfrm>
        </p:spPr>
        <p:txBody>
          <a:bodyPr/>
          <a:lstStyle/>
          <a:p>
            <a:pPr marL="274320" lvl="2" indent="-274320">
              <a:lnSpc>
                <a:spcPct val="90000"/>
              </a:lnSpc>
              <a:spcBef>
                <a:spcPts val="600"/>
              </a:spcBef>
              <a:buClr>
                <a:srgbClr val="003366"/>
              </a:buClr>
              <a:buSzPct val="100000"/>
              <a:buBlip>
                <a:blip r:embed="rId2"/>
              </a:buBlip>
              <a:defRPr/>
            </a:pPr>
            <a:r>
              <a:rPr lang="en-CA" sz="1600" i="0" dirty="0" smtClean="0"/>
              <a:t>The </a:t>
            </a:r>
            <a:r>
              <a:rPr lang="en-CA" sz="1600" i="0" dirty="0"/>
              <a:t>CPO commenced a prevention-based program review in early 2013. The goal of the review is to review existing WSIB prevention programs and consider establishment of outcome-based programs in compliance, promotion and institution of OHS best practices in Ontario workplaces.</a:t>
            </a:r>
          </a:p>
          <a:p>
            <a:pPr marL="274320" lvl="2" indent="-274320">
              <a:lnSpc>
                <a:spcPct val="90000"/>
              </a:lnSpc>
              <a:spcBef>
                <a:spcPts val="600"/>
              </a:spcBef>
              <a:buClr>
                <a:srgbClr val="003366"/>
              </a:buClr>
              <a:buSzPct val="100000"/>
              <a:buBlip>
                <a:blip r:embed="rId2"/>
              </a:buBlip>
              <a:defRPr/>
            </a:pPr>
            <a:r>
              <a:rPr lang="en-CA" sz="1600" i="0" dirty="0"/>
              <a:t> Development: CPO assembled the Prevention Program Review Group (PPRG) made up of workplace level representatives from labour, management, small business, community organizations and the WSIB. This group conducted a review of the various components and outcomes of </a:t>
            </a:r>
            <a:r>
              <a:rPr lang="en-CA" sz="1600" i="0" dirty="0" smtClean="0"/>
              <a:t>the existing </a:t>
            </a:r>
            <a:r>
              <a:rPr lang="en-CA" sz="1600" i="0" dirty="0"/>
              <a:t>WSIB </a:t>
            </a:r>
            <a:r>
              <a:rPr lang="en-CA" sz="1600" i="0" dirty="0" smtClean="0"/>
              <a:t>programs, Safe </a:t>
            </a:r>
            <a:r>
              <a:rPr lang="en-CA" sz="1600" i="0" dirty="0"/>
              <a:t>Communities Incentive Program, Safety Groups Program and </a:t>
            </a:r>
            <a:r>
              <a:rPr lang="en-CA" sz="1600" i="0" dirty="0" smtClean="0"/>
              <a:t>Workwell. Research of best </a:t>
            </a:r>
            <a:r>
              <a:rPr lang="en-CA" sz="1600" i="0" dirty="0"/>
              <a:t>practices in other </a:t>
            </a:r>
            <a:r>
              <a:rPr lang="en-CA" sz="1600" i="0" dirty="0" smtClean="0"/>
              <a:t>jurisdictions was also completed. </a:t>
            </a:r>
            <a:endParaRPr lang="en-CA" sz="1600" i="0" dirty="0"/>
          </a:p>
          <a:p>
            <a:pPr marL="274320" lvl="2" indent="-274320">
              <a:lnSpc>
                <a:spcPct val="90000"/>
              </a:lnSpc>
              <a:spcBef>
                <a:spcPts val="600"/>
              </a:spcBef>
              <a:buClr>
                <a:srgbClr val="003366"/>
              </a:buClr>
              <a:buSzPct val="100000"/>
              <a:buBlip>
                <a:blip r:embed="rId2"/>
              </a:buBlip>
              <a:defRPr/>
            </a:pPr>
            <a:r>
              <a:rPr lang="en-CA" sz="1600" i="0" dirty="0"/>
              <a:t>A working group with representatives from </a:t>
            </a:r>
            <a:r>
              <a:rPr lang="en-CA" sz="1600" i="0" dirty="0" smtClean="0"/>
              <a:t>MOL </a:t>
            </a:r>
            <a:r>
              <a:rPr lang="en-CA" sz="1600" i="0" dirty="0"/>
              <a:t>Policy and Operations </a:t>
            </a:r>
            <a:r>
              <a:rPr lang="en-CA" sz="1600" i="0" dirty="0" smtClean="0"/>
              <a:t>as well as Health and Safety Associations helped </a:t>
            </a:r>
            <a:r>
              <a:rPr lang="en-CA" sz="1600" i="0" dirty="0"/>
              <a:t>support the PPRG review.</a:t>
            </a:r>
          </a:p>
          <a:p>
            <a:pPr>
              <a:lnSpc>
                <a:spcPct val="90000"/>
              </a:lnSpc>
              <a:buClr>
                <a:srgbClr val="003366"/>
              </a:buClr>
              <a:defRPr/>
            </a:pPr>
            <a:r>
              <a:rPr lang="en-CA" sz="1600" dirty="0"/>
              <a:t>The ADM of Policy is the executive lead for the steps following the final PPRG report, including the consultation.  </a:t>
            </a:r>
          </a:p>
          <a:p>
            <a:pPr>
              <a:lnSpc>
                <a:spcPct val="90000"/>
              </a:lnSpc>
              <a:buClr>
                <a:srgbClr val="003366"/>
              </a:buClr>
              <a:defRPr/>
            </a:pPr>
            <a:r>
              <a:rPr lang="en-CA" sz="1600" dirty="0"/>
              <a:t>A consultations approach and paper is being developed to solicit broader stakeholder feedback in the </a:t>
            </a:r>
            <a:r>
              <a:rPr lang="en-CA" sz="1600" dirty="0" smtClean="0"/>
              <a:t>late spring of </a:t>
            </a:r>
            <a:r>
              <a:rPr lang="en-CA" sz="1600" dirty="0"/>
              <a:t>2014. A PPRG Report that summarizes the considerations of the PPRG and puts forward a </a:t>
            </a:r>
            <a:r>
              <a:rPr lang="en-CA" sz="1600" dirty="0" smtClean="0"/>
              <a:t>conceptual programming framework as </a:t>
            </a:r>
            <a:r>
              <a:rPr lang="en-CA" sz="1600" dirty="0"/>
              <a:t>a reference document to accompany the consultation paper.</a:t>
            </a:r>
          </a:p>
          <a:p>
            <a:endParaRPr lang="en-CA" dirty="0"/>
          </a:p>
        </p:txBody>
      </p:sp>
    </p:spTree>
    <p:extLst>
      <p:ext uri="{BB962C8B-B14F-4D97-AF65-F5344CB8AC3E}">
        <p14:creationId xmlns:p14="http://schemas.microsoft.com/office/powerpoint/2010/main" val="183994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90192"/>
            <a:ext cx="8481564" cy="830997"/>
          </a:xfrm>
        </p:spPr>
        <p:txBody>
          <a:bodyPr/>
          <a:lstStyle/>
          <a:p>
            <a:r>
              <a:rPr lang="en-CA" dirty="0"/>
              <a:t>Mandatory Awareness Training</a:t>
            </a:r>
            <a:br>
              <a:rPr lang="en-CA" dirty="0"/>
            </a:br>
            <a:endParaRPr lang="en-CA"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13</a:t>
            </a:fld>
            <a:endParaRPr lang="en-US" dirty="0"/>
          </a:p>
        </p:txBody>
      </p:sp>
      <p:sp>
        <p:nvSpPr>
          <p:cNvPr id="6" name="Content Placeholder 2"/>
          <p:cNvSpPr>
            <a:spLocks noGrp="1"/>
          </p:cNvSpPr>
          <p:nvPr>
            <p:ph idx="1"/>
          </p:nvPr>
        </p:nvSpPr>
        <p:spPr>
          <a:xfrm>
            <a:off x="365124" y="870868"/>
            <a:ext cx="8639175" cy="6152232"/>
          </a:xfrm>
        </p:spPr>
        <p:txBody>
          <a:bodyPr/>
          <a:lstStyle/>
          <a:p>
            <a:pPr marL="274320" lvl="2" indent="-274320">
              <a:lnSpc>
                <a:spcPct val="90000"/>
              </a:lnSpc>
              <a:spcBef>
                <a:spcPts val="600"/>
              </a:spcBef>
              <a:buClr>
                <a:srgbClr val="003366"/>
              </a:buClr>
              <a:buSzPct val="100000"/>
              <a:buBlip>
                <a:blip r:embed="rId3"/>
              </a:buBlip>
              <a:defRPr/>
            </a:pPr>
            <a:r>
              <a:rPr lang="en-CA" sz="1600" i="0" dirty="0"/>
              <a:t>On November 15, 2013 the MOL announced the Occupational Health and Safety Awareness and Training Regulation (O. Reg 297/13), under the Occupational Health and Safety Act, coming into force on July 1, 2014.</a:t>
            </a:r>
          </a:p>
          <a:p>
            <a:pPr marL="274320" lvl="2" indent="-274320">
              <a:lnSpc>
                <a:spcPct val="90000"/>
              </a:lnSpc>
              <a:spcBef>
                <a:spcPts val="600"/>
              </a:spcBef>
              <a:buClr>
                <a:srgbClr val="003366"/>
              </a:buClr>
              <a:buSzPct val="100000"/>
              <a:buBlip>
                <a:blip r:embed="rId3"/>
              </a:buBlip>
              <a:defRPr/>
            </a:pPr>
            <a:r>
              <a:rPr lang="en-CA" sz="1600" i="0" dirty="0"/>
              <a:t>The regulation requires basic occupational health and safety training for workers and supervisors, setting out content and record keeping requirements, and limited exemptions. </a:t>
            </a:r>
            <a:endParaRPr lang="en-CA" sz="1600" i="0" dirty="0" smtClean="0"/>
          </a:p>
          <a:p>
            <a:pPr marL="274320" lvl="2" indent="-274320">
              <a:lnSpc>
                <a:spcPct val="90000"/>
              </a:lnSpc>
              <a:spcBef>
                <a:spcPts val="600"/>
              </a:spcBef>
              <a:buClr>
                <a:srgbClr val="003366"/>
              </a:buClr>
              <a:buSzPct val="100000"/>
              <a:buBlip>
                <a:blip r:embed="rId3"/>
              </a:buBlip>
              <a:defRPr/>
            </a:pPr>
            <a:r>
              <a:rPr lang="en-CA" sz="1600" i="0" dirty="0" smtClean="0"/>
              <a:t>The </a:t>
            </a:r>
            <a:r>
              <a:rPr lang="en-CA" sz="1600" i="0" dirty="0"/>
              <a:t>MOL has developed a suite of training programs, available at no-cost, to facilitate compliance with the regulation.  All programs in the suite are AODA-compliant and available in multiple formats and multiple languages. </a:t>
            </a:r>
            <a:r>
              <a:rPr lang="en-CA" sz="1600" i="0" dirty="0" smtClean="0"/>
              <a:t>The suite offers employers choice—employers can use their own training as long as it satisfies the requirements in the regulation.</a:t>
            </a:r>
            <a:endParaRPr lang="en-CA" sz="1600" i="0" strike="sngStrike" dirty="0"/>
          </a:p>
          <a:p>
            <a:pPr marL="274320" lvl="2" indent="-274320">
              <a:lnSpc>
                <a:spcPct val="90000"/>
              </a:lnSpc>
              <a:spcBef>
                <a:spcPts val="600"/>
              </a:spcBef>
              <a:buClr>
                <a:srgbClr val="003366"/>
              </a:buClr>
              <a:buSzPct val="100000"/>
              <a:buBlip>
                <a:blip r:embed="rId3"/>
              </a:buBlip>
              <a:defRPr/>
            </a:pPr>
            <a:r>
              <a:rPr lang="en-CA" sz="1600" i="0" dirty="0"/>
              <a:t>The free training program suite can be downloaded from the MOL </a:t>
            </a:r>
            <a:r>
              <a:rPr lang="en-CA" sz="1600" i="0" dirty="0" smtClean="0"/>
              <a:t>website</a:t>
            </a:r>
            <a:r>
              <a:rPr lang="en-CA" sz="1600" i="0" strike="sngStrike" dirty="0" smtClean="0">
                <a:solidFill>
                  <a:srgbClr val="FF0000"/>
                </a:solidFill>
              </a:rPr>
              <a:t> </a:t>
            </a:r>
          </a:p>
          <a:p>
            <a:pPr marL="514350" lvl="3" indent="-285750">
              <a:lnSpc>
                <a:spcPct val="90000"/>
              </a:lnSpc>
              <a:spcBef>
                <a:spcPts val="600"/>
              </a:spcBef>
              <a:buClr>
                <a:srgbClr val="003366"/>
              </a:buClr>
              <a:buSzPct val="100000"/>
              <a:buFont typeface="Arial" panose="020B0604020202020204" pitchFamily="34" charset="0"/>
              <a:buChar char="•"/>
              <a:defRPr/>
            </a:pPr>
            <a:r>
              <a:rPr lang="en-CA" dirty="0" smtClean="0"/>
              <a:t>Also available in print at </a:t>
            </a:r>
            <a:r>
              <a:rPr lang="en-CA" dirty="0" err="1" smtClean="0"/>
              <a:t>ServiceOntario</a:t>
            </a:r>
            <a:endParaRPr lang="en-CA" i="0" dirty="0"/>
          </a:p>
          <a:p>
            <a:pPr marL="274320" lvl="2" indent="-274320">
              <a:lnSpc>
                <a:spcPct val="90000"/>
              </a:lnSpc>
              <a:spcBef>
                <a:spcPts val="600"/>
              </a:spcBef>
              <a:buClr>
                <a:srgbClr val="003366"/>
              </a:buClr>
              <a:buSzPct val="100000"/>
              <a:buBlip>
                <a:blip r:embed="rId3"/>
              </a:buBlip>
              <a:defRPr/>
            </a:pPr>
            <a:r>
              <a:rPr lang="en-CA" sz="1600" i="0" dirty="0" smtClean="0"/>
              <a:t>The </a:t>
            </a:r>
            <a:r>
              <a:rPr lang="en-CA" sz="1600" i="0" dirty="0"/>
              <a:t>free training program suite </a:t>
            </a:r>
            <a:r>
              <a:rPr lang="en-CA" sz="1600" i="0" dirty="0" smtClean="0"/>
              <a:t>includes:</a:t>
            </a:r>
          </a:p>
          <a:p>
            <a:pPr marL="514350" lvl="3" indent="-285750">
              <a:lnSpc>
                <a:spcPct val="90000"/>
              </a:lnSpc>
              <a:spcBef>
                <a:spcPts val="600"/>
              </a:spcBef>
              <a:buClr>
                <a:srgbClr val="003366"/>
              </a:buClr>
              <a:buSzPct val="100000"/>
              <a:buFont typeface="Arial" panose="020B0604020202020204" pitchFamily="34" charset="0"/>
              <a:buChar char="•"/>
              <a:defRPr/>
            </a:pPr>
            <a:r>
              <a:rPr lang="en-CA" dirty="0" smtClean="0"/>
              <a:t>The </a:t>
            </a:r>
            <a:r>
              <a:rPr lang="en-CA" dirty="0"/>
              <a:t>“</a:t>
            </a:r>
            <a:r>
              <a:rPr lang="en-CA" dirty="0">
                <a:hlinkClick r:id="rId4"/>
              </a:rPr>
              <a:t>Worker Health and Safety Awareness in 4 Steps</a:t>
            </a:r>
            <a:r>
              <a:rPr lang="en-CA" dirty="0"/>
              <a:t>” workbook and associated employer </a:t>
            </a:r>
            <a:r>
              <a:rPr lang="en-CA" dirty="0" smtClean="0"/>
              <a:t>guide;</a:t>
            </a:r>
          </a:p>
          <a:p>
            <a:pPr marL="514350" lvl="3" indent="-285750">
              <a:lnSpc>
                <a:spcPct val="90000"/>
              </a:lnSpc>
              <a:spcBef>
                <a:spcPts val="600"/>
              </a:spcBef>
              <a:buClr>
                <a:srgbClr val="003366"/>
              </a:buClr>
              <a:buSzPct val="100000"/>
              <a:buFont typeface="Arial" panose="020B0604020202020204" pitchFamily="34" charset="0"/>
              <a:buChar char="•"/>
              <a:defRPr/>
            </a:pPr>
            <a:r>
              <a:rPr lang="en-CA" dirty="0" smtClean="0"/>
              <a:t>The </a:t>
            </a:r>
            <a:r>
              <a:rPr lang="en-CA" dirty="0"/>
              <a:t>“</a:t>
            </a:r>
            <a:r>
              <a:rPr lang="en-CA" dirty="0">
                <a:hlinkClick r:id="rId5"/>
              </a:rPr>
              <a:t>Supervisor Health and Safety Awareness in 5 Steps</a:t>
            </a:r>
            <a:r>
              <a:rPr lang="en-CA" dirty="0"/>
              <a:t>” workbook and associated employer </a:t>
            </a:r>
            <a:r>
              <a:rPr lang="en-CA" dirty="0" smtClean="0"/>
              <a:t>guide; </a:t>
            </a:r>
          </a:p>
          <a:p>
            <a:pPr marL="514350" lvl="3" indent="-285750">
              <a:lnSpc>
                <a:spcPct val="90000"/>
              </a:lnSpc>
              <a:spcBef>
                <a:spcPts val="600"/>
              </a:spcBef>
              <a:buClr>
                <a:srgbClr val="003366"/>
              </a:buClr>
              <a:buSzPct val="100000"/>
              <a:buFont typeface="Arial" panose="020B0604020202020204" pitchFamily="34" charset="0"/>
              <a:buChar char="•"/>
              <a:defRPr/>
            </a:pPr>
            <a:r>
              <a:rPr lang="en-CA" dirty="0" smtClean="0">
                <a:hlinkClick r:id="rId6"/>
              </a:rPr>
              <a:t>eLearning </a:t>
            </a:r>
            <a:r>
              <a:rPr lang="en-CA" dirty="0">
                <a:hlinkClick r:id="rId6"/>
              </a:rPr>
              <a:t>modules</a:t>
            </a:r>
            <a:r>
              <a:rPr lang="en-CA" dirty="0"/>
              <a:t> for workers and </a:t>
            </a:r>
            <a:r>
              <a:rPr lang="en-CA" dirty="0" smtClean="0"/>
              <a:t>supervisors; and </a:t>
            </a:r>
            <a:endParaRPr lang="en-CA" strike="sngStrike" dirty="0" smtClean="0">
              <a:solidFill>
                <a:srgbClr val="FF0000"/>
              </a:solidFill>
            </a:endParaRPr>
          </a:p>
          <a:p>
            <a:pPr marL="514350" lvl="3" indent="-285750">
              <a:lnSpc>
                <a:spcPct val="90000"/>
              </a:lnSpc>
              <a:spcBef>
                <a:spcPts val="600"/>
              </a:spcBef>
              <a:buClr>
                <a:srgbClr val="003366"/>
              </a:buClr>
              <a:buSzPct val="100000"/>
              <a:buFont typeface="Arial" panose="020B0604020202020204" pitchFamily="34" charset="0"/>
              <a:buChar char="•"/>
              <a:defRPr/>
            </a:pPr>
            <a:r>
              <a:rPr lang="en-CA" dirty="0" smtClean="0"/>
              <a:t>The </a:t>
            </a:r>
            <a:r>
              <a:rPr lang="en-CA" dirty="0" smtClean="0">
                <a:latin typeface="Century Gothic" panose="020B0502020202020204" pitchFamily="34" charset="0"/>
              </a:rPr>
              <a:t>”</a:t>
            </a:r>
            <a:r>
              <a:rPr lang="en-CA" dirty="0">
                <a:solidFill>
                  <a:srgbClr val="FF0000"/>
                </a:solidFill>
                <a:latin typeface="Century Gothic" panose="020B0502020202020204" pitchFamily="34" charset="0"/>
                <a:hlinkClick r:id="rId7"/>
              </a:rPr>
              <a:t>Guide to OHSA Requirements for Basic Awareness Training</a:t>
            </a:r>
            <a:r>
              <a:rPr lang="en-CA" dirty="0" smtClean="0">
                <a:latin typeface="Century Gothic" panose="020B0502020202020204" pitchFamily="34" charset="0"/>
              </a:rPr>
              <a:t>”</a:t>
            </a:r>
            <a:endParaRPr lang="en-CA" dirty="0">
              <a:latin typeface="Century Gothic" panose="020B0502020202020204" pitchFamily="34" charset="0"/>
            </a:endParaRPr>
          </a:p>
        </p:txBody>
      </p:sp>
    </p:spTree>
    <p:extLst>
      <p:ext uri="{BB962C8B-B14F-4D97-AF65-F5344CB8AC3E}">
        <p14:creationId xmlns:p14="http://schemas.microsoft.com/office/powerpoint/2010/main" val="7417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50184"/>
            <a:ext cx="8481564" cy="461665"/>
          </a:xfrm>
        </p:spPr>
        <p:txBody>
          <a:bodyPr/>
          <a:lstStyle/>
          <a:p>
            <a:r>
              <a:rPr lang="en-CA" dirty="0"/>
              <a:t>Stakeholder Engagement Strategy </a:t>
            </a:r>
          </a:p>
        </p:txBody>
      </p:sp>
      <p:sp>
        <p:nvSpPr>
          <p:cNvPr id="3" name="Content Placeholder 2"/>
          <p:cNvSpPr>
            <a:spLocks noGrp="1"/>
          </p:cNvSpPr>
          <p:nvPr>
            <p:ph idx="1"/>
          </p:nvPr>
        </p:nvSpPr>
        <p:spPr>
          <a:xfrm>
            <a:off x="365125" y="1036682"/>
            <a:ext cx="8481564" cy="5362515"/>
          </a:xfrm>
        </p:spPr>
        <p:txBody>
          <a:bodyPr/>
          <a:lstStyle/>
          <a:p>
            <a:pPr>
              <a:spcBef>
                <a:spcPts val="0"/>
              </a:spcBef>
              <a:spcAft>
                <a:spcPts val="1600"/>
              </a:spcAft>
            </a:pPr>
            <a:r>
              <a:rPr lang="en-CA" sz="1600" dirty="0"/>
              <a:t>Developing a strategy to guide future stakeholder engagement across all MOL programs – labour relations, employment standards, health and safety, workplace safety and insurance, and pay </a:t>
            </a:r>
            <a:r>
              <a:rPr lang="en-CA" sz="1600" dirty="0" smtClean="0"/>
              <a:t>equity</a:t>
            </a:r>
            <a:endParaRPr lang="en-CA" sz="1600" dirty="0"/>
          </a:p>
          <a:p>
            <a:pPr>
              <a:spcBef>
                <a:spcPts val="0"/>
              </a:spcBef>
              <a:spcAft>
                <a:spcPts val="1600"/>
              </a:spcAft>
            </a:pPr>
            <a:r>
              <a:rPr lang="en-CA" sz="1600" dirty="0"/>
              <a:t>The strategy aims to </a:t>
            </a:r>
            <a:r>
              <a:rPr lang="en-US" sz="1600" dirty="0"/>
              <a:t>establish a shared understanding of the ministry’s vision for enhanced and aligned stakeholder </a:t>
            </a:r>
            <a:r>
              <a:rPr lang="en-US" sz="1600" dirty="0" smtClean="0"/>
              <a:t>engagement</a:t>
            </a:r>
            <a:endParaRPr lang="en-CA" sz="1600" dirty="0"/>
          </a:p>
          <a:p>
            <a:pPr>
              <a:spcBef>
                <a:spcPts val="0"/>
              </a:spcBef>
              <a:spcAft>
                <a:spcPts val="1600"/>
              </a:spcAft>
            </a:pPr>
            <a:r>
              <a:rPr lang="en-CA" sz="1600" dirty="0"/>
              <a:t>Key goals of the strategy are to strengthen the engagement experience, broaden opportunities for non-traditional stakeholders, and improve the ministry’s responsiveness to stakeholder </a:t>
            </a:r>
            <a:r>
              <a:rPr lang="en-CA" sz="1600" dirty="0" smtClean="0"/>
              <a:t>advice</a:t>
            </a:r>
            <a:endParaRPr lang="en-CA" sz="1600" dirty="0"/>
          </a:p>
          <a:p>
            <a:pPr>
              <a:spcAft>
                <a:spcPts val="500"/>
              </a:spcAft>
            </a:pPr>
            <a:r>
              <a:rPr lang="en-CA" sz="1600" dirty="0"/>
              <a:t>To support the strategy the ministry will be improving internal processes </a:t>
            </a:r>
            <a:r>
              <a:rPr lang="en-CA" sz="1600" dirty="0" smtClean="0"/>
              <a:t>to </a:t>
            </a:r>
            <a:r>
              <a:rPr lang="en-CA" sz="1600" dirty="0"/>
              <a:t>ensure engagement is conducted more effectively and consistently. </a:t>
            </a:r>
            <a:r>
              <a:rPr lang="en-CA" sz="1600" dirty="0" smtClean="0"/>
              <a:t>Some projects </a:t>
            </a:r>
            <a:r>
              <a:rPr lang="en-CA" sz="1600" dirty="0"/>
              <a:t>currently underway include: </a:t>
            </a:r>
          </a:p>
          <a:p>
            <a:pPr lvl="1">
              <a:spcBef>
                <a:spcPts val="100"/>
              </a:spcBef>
              <a:spcAft>
                <a:spcPts val="600"/>
              </a:spcAft>
            </a:pPr>
            <a:r>
              <a:rPr lang="en-CA" sz="1600" dirty="0"/>
              <a:t>Consultation Calendar (now live on MOL website); </a:t>
            </a:r>
            <a:r>
              <a:rPr lang="en-CA" sz="1600" dirty="0">
                <a:hlinkClick r:id="rId2"/>
              </a:rPr>
              <a:t>https://</a:t>
            </a:r>
            <a:r>
              <a:rPr lang="en-CA" sz="1600" dirty="0" smtClean="0">
                <a:hlinkClick r:id="rId2"/>
              </a:rPr>
              <a:t>www.labour.gov.on.ca/english/about/con_calendar.php</a:t>
            </a:r>
            <a:r>
              <a:rPr lang="en-CA" sz="1600" dirty="0" smtClean="0"/>
              <a:t> </a:t>
            </a:r>
            <a:endParaRPr lang="en-CA" sz="1600" dirty="0"/>
          </a:p>
          <a:p>
            <a:pPr lvl="1">
              <a:spcBef>
                <a:spcPts val="100"/>
              </a:spcBef>
              <a:spcAft>
                <a:spcPts val="600"/>
              </a:spcAft>
            </a:pPr>
            <a:r>
              <a:rPr lang="en-CA" sz="1600" dirty="0"/>
              <a:t>Customer Relationship Management (CRM) system to improve internal </a:t>
            </a:r>
            <a:r>
              <a:rPr lang="en-CA" sz="1600" dirty="0" smtClean="0"/>
              <a:t>coordination; and</a:t>
            </a:r>
            <a:endParaRPr lang="en-CA" sz="1600" dirty="0"/>
          </a:p>
          <a:p>
            <a:pPr lvl="1"/>
            <a:r>
              <a:rPr lang="en-CA" sz="1600" dirty="0"/>
              <a:t>semi-annual stakeholder </a:t>
            </a:r>
            <a:r>
              <a:rPr lang="en-CA" sz="1600" dirty="0" smtClean="0"/>
              <a:t>forums to </a:t>
            </a:r>
            <a:r>
              <a:rPr lang="en-CA" sz="1600" dirty="0"/>
              <a:t>provide a recurring forum for stakeholders to pose questions and raise issues directly with </a:t>
            </a:r>
            <a:r>
              <a:rPr lang="en-CA" sz="1600" dirty="0" smtClean="0"/>
              <a:t>ministry officials.</a:t>
            </a:r>
            <a:endParaRPr lang="en-CA" sz="1600" dirty="0"/>
          </a:p>
          <a:p>
            <a:pPr marL="0" indent="0">
              <a:buNone/>
            </a:pPr>
            <a:endParaRPr lang="en-CA" sz="1600" dirty="0">
              <a:solidFill>
                <a:srgbClr val="FF0000"/>
              </a:solidFill>
            </a:endParaRPr>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14</a:t>
            </a:fld>
            <a:endParaRPr lang="en-US" dirty="0"/>
          </a:p>
        </p:txBody>
      </p:sp>
    </p:spTree>
    <p:extLst>
      <p:ext uri="{BB962C8B-B14F-4D97-AF65-F5344CB8AC3E}">
        <p14:creationId xmlns:p14="http://schemas.microsoft.com/office/powerpoint/2010/main" val="195603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Management and Performance Metrics </a:t>
            </a:r>
            <a:endParaRPr lang="en-CA" dirty="0"/>
          </a:p>
        </p:txBody>
      </p:sp>
      <p:sp>
        <p:nvSpPr>
          <p:cNvPr id="3" name="Content Placeholder 2"/>
          <p:cNvSpPr>
            <a:spLocks noGrp="1"/>
          </p:cNvSpPr>
          <p:nvPr>
            <p:ph idx="1"/>
          </p:nvPr>
        </p:nvSpPr>
        <p:spPr/>
        <p:txBody>
          <a:bodyPr/>
          <a:lstStyle/>
          <a:p>
            <a:pPr marL="0" indent="0">
              <a:buNone/>
            </a:pPr>
            <a:r>
              <a:rPr lang="en-CA" sz="1600" b="1" dirty="0"/>
              <a:t>Better Business Analytics</a:t>
            </a:r>
          </a:p>
          <a:p>
            <a:r>
              <a:rPr lang="en-CA" sz="1600" dirty="0"/>
              <a:t>Improved data management and performance measurement were key recommendations of the 2010 Expert Advisory Panel report</a:t>
            </a:r>
          </a:p>
          <a:p>
            <a:r>
              <a:rPr lang="en-CA" sz="1600" dirty="0"/>
              <a:t>The Prevention Office has developed a framework for delivering on these recommendations and is taking steps to ensure that MOL can demonstrate progress towards this important long-term goal over the next few years  </a:t>
            </a:r>
          </a:p>
          <a:p>
            <a:r>
              <a:rPr lang="en-CA" sz="1600" dirty="0"/>
              <a:t>The Prevention Office is looking at a robust set of performance metrics for the occupational health and safety system to evaluate the success of prevention efforts. This work will also support the development of the strategy and annual reporting process</a:t>
            </a:r>
          </a:p>
          <a:p>
            <a:r>
              <a:rPr lang="en-CA" sz="1600" dirty="0"/>
              <a:t>The Prevention Office is undertaking the development of a data warehouse to support  the enhancement of occupational health and safety data management and performance measurement in Ontario</a:t>
            </a:r>
          </a:p>
          <a:p>
            <a:endParaRPr lang="en-CA" sz="1600" dirty="0"/>
          </a:p>
          <a:p>
            <a:pPr marL="0" indent="0">
              <a:buNone/>
            </a:pPr>
            <a:r>
              <a:rPr lang="en-CA" sz="1600" b="1" dirty="0"/>
              <a:t>Market Penetration</a:t>
            </a:r>
          </a:p>
          <a:p>
            <a:r>
              <a:rPr lang="en-CA" sz="1600" dirty="0"/>
              <a:t>A key priority is understanding where there are gaps in our services and how we can create delivery models that meet workplace parties’ needs. As such, work is underway to assess the workplace parties’ ability to access all organizations and their programs, as well as assessing the ministry’s own capacity and extent of outreach.</a:t>
            </a:r>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15</a:t>
            </a:fld>
            <a:endParaRPr lang="en-US" dirty="0"/>
          </a:p>
        </p:txBody>
      </p:sp>
    </p:spTree>
    <p:extLst>
      <p:ext uri="{BB962C8B-B14F-4D97-AF65-F5344CB8AC3E}">
        <p14:creationId xmlns:p14="http://schemas.microsoft.com/office/powerpoint/2010/main" val="303036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02570"/>
            <a:ext cx="8481564" cy="461665"/>
          </a:xfrm>
        </p:spPr>
        <p:txBody>
          <a:bodyPr/>
          <a:lstStyle/>
          <a:p>
            <a:r>
              <a:rPr lang="en-CA" dirty="0"/>
              <a:t>Prevention Council (PC) </a:t>
            </a:r>
          </a:p>
        </p:txBody>
      </p:sp>
      <p:sp>
        <p:nvSpPr>
          <p:cNvPr id="3" name="Content Placeholder 2"/>
          <p:cNvSpPr>
            <a:spLocks noGrp="1"/>
          </p:cNvSpPr>
          <p:nvPr>
            <p:ph idx="1"/>
          </p:nvPr>
        </p:nvSpPr>
        <p:spPr>
          <a:xfrm>
            <a:off x="365125" y="1170312"/>
            <a:ext cx="8481564" cy="5196218"/>
          </a:xfrm>
        </p:spPr>
        <p:txBody>
          <a:bodyPr/>
          <a:lstStyle/>
          <a:p>
            <a:pPr lvl="0"/>
            <a:r>
              <a:rPr lang="en-CA" sz="1600" dirty="0">
                <a:latin typeface="+mj-lt"/>
              </a:rPr>
              <a:t>Prevention Council was created in response to the priority Expert Advisory Panel (EAP) - recommendation #</a:t>
            </a:r>
            <a:r>
              <a:rPr lang="en-CA" sz="1600" dirty="0" smtClean="0">
                <a:latin typeface="+mj-lt"/>
              </a:rPr>
              <a:t>1</a:t>
            </a:r>
            <a:endParaRPr lang="en-CA" sz="1600" dirty="0">
              <a:latin typeface="+mj-lt"/>
            </a:endParaRPr>
          </a:p>
          <a:p>
            <a:pPr lvl="0"/>
            <a:r>
              <a:rPr lang="en-CA" sz="1600" dirty="0">
                <a:latin typeface="+mj-lt"/>
              </a:rPr>
              <a:t>Consists of 11 Minister-appointed member positions: four </a:t>
            </a:r>
            <a:r>
              <a:rPr lang="en-CA" sz="1600" dirty="0" smtClean="0">
                <a:latin typeface="+mj-lt"/>
              </a:rPr>
              <a:t>employer; four </a:t>
            </a:r>
            <a:r>
              <a:rPr lang="en-CA" sz="1600" dirty="0">
                <a:latin typeface="+mj-lt"/>
              </a:rPr>
              <a:t>labour representatives; one non-union worker representative; one OHS expert; one Workplace Safety and </a:t>
            </a:r>
            <a:r>
              <a:rPr lang="en-CA" sz="1600" dirty="0" smtClean="0">
                <a:latin typeface="+mj-lt"/>
              </a:rPr>
              <a:t>Insurance Board representative </a:t>
            </a:r>
            <a:endParaRPr lang="en-CA" sz="1600" dirty="0">
              <a:latin typeface="+mj-lt"/>
            </a:endParaRPr>
          </a:p>
          <a:p>
            <a:pPr lvl="0"/>
            <a:r>
              <a:rPr lang="en-CA" sz="1600" dirty="0" smtClean="0">
                <a:latin typeface="+mj-lt"/>
              </a:rPr>
              <a:t>Their </a:t>
            </a:r>
            <a:r>
              <a:rPr lang="en-CA" sz="1600" dirty="0">
                <a:latin typeface="+mj-lt"/>
              </a:rPr>
              <a:t>mandate is to provide advice to the Chief Prevention Officer (CPO) on:</a:t>
            </a:r>
          </a:p>
          <a:p>
            <a:pPr lvl="2"/>
            <a:r>
              <a:rPr lang="en-CA" sz="1600" i="0" dirty="0">
                <a:latin typeface="+mj-lt"/>
              </a:rPr>
              <a:t>the prevention of workplace injuries and </a:t>
            </a:r>
            <a:r>
              <a:rPr lang="en-CA" sz="1600" i="0" dirty="0" smtClean="0">
                <a:latin typeface="+mj-lt"/>
              </a:rPr>
              <a:t>illnesses</a:t>
            </a:r>
            <a:endParaRPr lang="en-CA" sz="1600" i="0" dirty="0">
              <a:latin typeface="+mj-lt"/>
            </a:endParaRPr>
          </a:p>
          <a:p>
            <a:pPr lvl="2"/>
            <a:r>
              <a:rPr lang="en-CA" sz="1600" i="0" dirty="0">
                <a:latin typeface="+mj-lt"/>
              </a:rPr>
              <a:t>the provincial OHS strategy and annual report</a:t>
            </a:r>
          </a:p>
          <a:p>
            <a:pPr lvl="2"/>
            <a:r>
              <a:rPr lang="en-CA" sz="1600" i="0" dirty="0">
                <a:latin typeface="+mj-lt"/>
              </a:rPr>
              <a:t>any significant proposed changes to funding and delivery of </a:t>
            </a:r>
            <a:r>
              <a:rPr lang="en-CA" sz="1600" i="0" dirty="0" smtClean="0">
                <a:latin typeface="+mj-lt"/>
              </a:rPr>
              <a:t>prevention </a:t>
            </a:r>
            <a:r>
              <a:rPr lang="en-CA" sz="1600" i="0" dirty="0">
                <a:latin typeface="+mj-lt"/>
              </a:rPr>
              <a:t>services</a:t>
            </a:r>
          </a:p>
          <a:p>
            <a:pPr lvl="2"/>
            <a:r>
              <a:rPr lang="en-CA" sz="1600" i="0" dirty="0">
                <a:latin typeface="+mj-lt"/>
              </a:rPr>
              <a:t>any other matter specified by the Minister</a:t>
            </a:r>
          </a:p>
          <a:p>
            <a:pPr lvl="0"/>
            <a:r>
              <a:rPr lang="en-CA" sz="1600" dirty="0" smtClean="0">
                <a:latin typeface="+mj-lt"/>
              </a:rPr>
              <a:t>To date, the PC has provided advice on the </a:t>
            </a:r>
            <a:r>
              <a:rPr lang="en-CA" sz="1600" dirty="0">
                <a:latin typeface="+mj-lt"/>
              </a:rPr>
              <a:t>development and implementation of key initiatives such as:</a:t>
            </a:r>
          </a:p>
          <a:p>
            <a:pPr lvl="2"/>
            <a:r>
              <a:rPr lang="en-CA" sz="1600" i="0" dirty="0">
                <a:latin typeface="+mj-lt"/>
              </a:rPr>
              <a:t>the </a:t>
            </a:r>
            <a:r>
              <a:rPr lang="en-CA" sz="1600" i="0" dirty="0" smtClean="0">
                <a:latin typeface="+mj-lt"/>
              </a:rPr>
              <a:t>Integrated </a:t>
            </a:r>
            <a:r>
              <a:rPr lang="en-CA" sz="1600" i="0" dirty="0">
                <a:latin typeface="+mj-lt"/>
              </a:rPr>
              <a:t>O</a:t>
            </a:r>
            <a:r>
              <a:rPr lang="en-CA" sz="1600" i="0" dirty="0" smtClean="0">
                <a:latin typeface="+mj-lt"/>
              </a:rPr>
              <a:t>ccupational </a:t>
            </a:r>
            <a:r>
              <a:rPr lang="en-CA" sz="1600" i="0" dirty="0">
                <a:latin typeface="+mj-lt"/>
              </a:rPr>
              <a:t>H</a:t>
            </a:r>
            <a:r>
              <a:rPr lang="en-CA" sz="1600" i="0" dirty="0" smtClean="0">
                <a:latin typeface="+mj-lt"/>
              </a:rPr>
              <a:t>ealth </a:t>
            </a:r>
            <a:r>
              <a:rPr lang="en-CA" sz="1600" i="0" dirty="0">
                <a:latin typeface="+mj-lt"/>
              </a:rPr>
              <a:t>and </a:t>
            </a:r>
            <a:r>
              <a:rPr lang="en-CA" sz="1600" i="0" dirty="0" smtClean="0">
                <a:latin typeface="+mj-lt"/>
              </a:rPr>
              <a:t>Safety Strategy </a:t>
            </a:r>
            <a:r>
              <a:rPr lang="en-CA" sz="1600" i="0" dirty="0">
                <a:latin typeface="+mj-lt"/>
              </a:rPr>
              <a:t>(IOHSS</a:t>
            </a:r>
            <a:r>
              <a:rPr lang="en-CA" sz="1600" i="0" dirty="0" smtClean="0">
                <a:latin typeface="+mj-lt"/>
              </a:rPr>
              <a:t>); </a:t>
            </a:r>
            <a:endParaRPr lang="en-CA" sz="1600" i="0" dirty="0">
              <a:latin typeface="+mj-lt"/>
            </a:endParaRPr>
          </a:p>
          <a:p>
            <a:pPr lvl="2"/>
            <a:r>
              <a:rPr lang="en-CA" sz="1600" i="0" dirty="0">
                <a:latin typeface="+mj-lt"/>
              </a:rPr>
              <a:t>the </a:t>
            </a:r>
            <a:r>
              <a:rPr lang="en-CA" sz="1600" i="0" dirty="0" smtClean="0">
                <a:latin typeface="+mj-lt"/>
              </a:rPr>
              <a:t>system-wide Annual Report;</a:t>
            </a:r>
            <a:endParaRPr lang="en-CA" sz="1600" i="0" dirty="0">
              <a:latin typeface="+mj-lt"/>
            </a:endParaRPr>
          </a:p>
          <a:p>
            <a:pPr lvl="2"/>
            <a:r>
              <a:rPr lang="en-CA" sz="1600" i="0" dirty="0">
                <a:latin typeface="+mj-lt"/>
              </a:rPr>
              <a:t>OHS research and prevention grants </a:t>
            </a:r>
            <a:r>
              <a:rPr lang="en-CA" sz="1600" i="0" dirty="0" smtClean="0">
                <a:latin typeface="+mj-lt"/>
              </a:rPr>
              <a:t>programs: and</a:t>
            </a:r>
            <a:endParaRPr lang="en-CA" sz="1600" i="0" dirty="0">
              <a:latin typeface="+mj-lt"/>
            </a:endParaRPr>
          </a:p>
          <a:p>
            <a:pPr lvl="2"/>
            <a:r>
              <a:rPr lang="en-CA" sz="1600" i="0" dirty="0">
                <a:latin typeface="+mj-lt"/>
              </a:rPr>
              <a:t>training and safety programs and </a:t>
            </a:r>
            <a:r>
              <a:rPr lang="en-CA" sz="1600" i="0" dirty="0" smtClean="0">
                <a:latin typeface="+mj-lt"/>
              </a:rPr>
              <a:t>standards. </a:t>
            </a:r>
            <a:endParaRPr lang="en-CA" sz="1600" i="0" dirty="0">
              <a:latin typeface="+mj-lt"/>
            </a:endParaRPr>
          </a:p>
          <a:p>
            <a:pPr marL="0" indent="0">
              <a:buNone/>
            </a:pPr>
            <a:endParaRPr lang="en-CA" sz="1600" dirty="0">
              <a:solidFill>
                <a:srgbClr val="FF0000"/>
              </a:solidFill>
              <a:latin typeface="+mj-lt"/>
            </a:endParaRPr>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16</a:t>
            </a:fld>
            <a:endParaRPr lang="en-US" dirty="0"/>
          </a:p>
        </p:txBody>
      </p:sp>
    </p:spTree>
    <p:extLst>
      <p:ext uri="{BB962C8B-B14F-4D97-AF65-F5344CB8AC3E}">
        <p14:creationId xmlns:p14="http://schemas.microsoft.com/office/powerpoint/2010/main" val="275893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4784"/>
            <a:ext cx="8481564" cy="461665"/>
          </a:xfrm>
        </p:spPr>
        <p:txBody>
          <a:bodyPr/>
          <a:lstStyle/>
          <a:p>
            <a:r>
              <a:rPr lang="en-CA" dirty="0"/>
              <a:t>Small Business and Vulnerable Worker Task Groups </a:t>
            </a:r>
          </a:p>
        </p:txBody>
      </p:sp>
      <p:sp>
        <p:nvSpPr>
          <p:cNvPr id="3" name="Content Placeholder 2"/>
          <p:cNvSpPr>
            <a:spLocks noGrp="1"/>
          </p:cNvSpPr>
          <p:nvPr>
            <p:ph idx="1"/>
          </p:nvPr>
        </p:nvSpPr>
        <p:spPr>
          <a:xfrm>
            <a:off x="365125" y="1175668"/>
            <a:ext cx="8481564" cy="4196506"/>
          </a:xfrm>
        </p:spPr>
        <p:txBody>
          <a:bodyPr/>
          <a:lstStyle/>
          <a:p>
            <a:pPr lvl="0"/>
            <a:r>
              <a:rPr lang="en-CA" sz="1600" dirty="0"/>
              <a:t>The Task Groups were created on December 19, 2012 in response to priority recommendations of the EAP (# 29, 36</a:t>
            </a:r>
            <a:r>
              <a:rPr lang="en-CA" sz="1600" dirty="0" smtClean="0"/>
              <a:t>)</a:t>
            </a:r>
            <a:endParaRPr lang="en-CA" sz="1600" dirty="0"/>
          </a:p>
          <a:p>
            <a:pPr lvl="0"/>
            <a:r>
              <a:rPr lang="en-CA" sz="1600" dirty="0"/>
              <a:t>Bi-partite membership: six employer and six worker </a:t>
            </a:r>
            <a:r>
              <a:rPr lang="en-CA" sz="1600" dirty="0" smtClean="0"/>
              <a:t>representatives </a:t>
            </a:r>
            <a:endParaRPr lang="en-CA" sz="1600" dirty="0"/>
          </a:p>
          <a:p>
            <a:pPr lvl="0"/>
            <a:r>
              <a:rPr lang="en-CA" sz="1600" dirty="0"/>
              <a:t>The Task Groups’ mandate is: </a:t>
            </a:r>
          </a:p>
          <a:p>
            <a:pPr lvl="1"/>
            <a:r>
              <a:rPr lang="en-CA" sz="1600" dirty="0"/>
              <a:t>t</a:t>
            </a:r>
            <a:r>
              <a:rPr lang="en-CA" sz="1600" dirty="0" smtClean="0"/>
              <a:t>o </a:t>
            </a:r>
            <a:r>
              <a:rPr lang="en-CA" sz="1600" dirty="0"/>
              <a:t>provide advice to Ontario’s health and safety system to better understand the health and safety needs of small businesses and vulnerable </a:t>
            </a:r>
            <a:r>
              <a:rPr lang="en-CA" sz="1600" dirty="0" smtClean="0"/>
              <a:t>workers;</a:t>
            </a:r>
            <a:r>
              <a:rPr lang="en-CA" sz="1600" dirty="0"/>
              <a:t>  </a:t>
            </a:r>
          </a:p>
          <a:p>
            <a:pPr lvl="1"/>
            <a:r>
              <a:rPr lang="en-CA" sz="1600" dirty="0"/>
              <a:t>t</a:t>
            </a:r>
            <a:r>
              <a:rPr lang="en-CA" sz="1600" dirty="0" smtClean="0"/>
              <a:t>o </a:t>
            </a:r>
            <a:r>
              <a:rPr lang="en-CA" sz="1600" dirty="0"/>
              <a:t>provide ongoing advice to MOL on priority </a:t>
            </a:r>
            <a:r>
              <a:rPr lang="en-CA" sz="1600" dirty="0" smtClean="0"/>
              <a:t>initiatives; </a:t>
            </a:r>
            <a:r>
              <a:rPr lang="en-CA" sz="1600" dirty="0"/>
              <a:t>and, </a:t>
            </a:r>
          </a:p>
          <a:p>
            <a:pPr lvl="1"/>
            <a:r>
              <a:rPr lang="en-CA" sz="1600" dirty="0"/>
              <a:t>t</a:t>
            </a:r>
            <a:r>
              <a:rPr lang="en-CA" sz="1600" dirty="0" smtClean="0"/>
              <a:t>o </a:t>
            </a:r>
            <a:r>
              <a:rPr lang="en-CA" sz="1600" dirty="0"/>
              <a:t>develop recommendations for outreach </a:t>
            </a:r>
            <a:r>
              <a:rPr lang="en-CA" sz="1600" dirty="0" smtClean="0"/>
              <a:t>strategies.</a:t>
            </a:r>
            <a:endParaRPr lang="en-CA" sz="1600" dirty="0"/>
          </a:p>
          <a:p>
            <a:pPr lvl="0"/>
            <a:r>
              <a:rPr lang="en-CA" sz="1600" dirty="0"/>
              <a:t>To date, the Task Groups have provided advice on several ministry initiatives, including: </a:t>
            </a:r>
          </a:p>
          <a:p>
            <a:pPr lvl="2"/>
            <a:r>
              <a:rPr lang="en-CA" sz="1600" i="0" dirty="0"/>
              <a:t>the Integrated Occupational Health and Safety </a:t>
            </a:r>
            <a:r>
              <a:rPr lang="en-CA" sz="1600" i="0" dirty="0" smtClean="0"/>
              <a:t>Strategy;</a:t>
            </a:r>
            <a:endParaRPr lang="en-CA" sz="1600" i="0" dirty="0"/>
          </a:p>
          <a:p>
            <a:pPr lvl="2"/>
            <a:r>
              <a:rPr lang="en-CA" sz="1600" i="0" dirty="0"/>
              <a:t>Safe at Work Ontario </a:t>
            </a:r>
            <a:r>
              <a:rPr lang="en-CA" sz="1600" i="0" dirty="0" smtClean="0"/>
              <a:t>Consultations;</a:t>
            </a:r>
            <a:endParaRPr lang="en-CA" sz="1600" i="0" dirty="0"/>
          </a:p>
          <a:p>
            <a:pPr lvl="2"/>
            <a:r>
              <a:rPr lang="en-CA" sz="1600" i="0" dirty="0"/>
              <a:t>Working at Heights Training </a:t>
            </a:r>
            <a:r>
              <a:rPr lang="en-CA" sz="1600" i="0" dirty="0" smtClean="0"/>
              <a:t>Standard;</a:t>
            </a:r>
            <a:endParaRPr lang="en-CA" sz="1600" i="0" dirty="0"/>
          </a:p>
          <a:p>
            <a:pPr lvl="2"/>
            <a:r>
              <a:rPr lang="en-CA" sz="1600" i="0" dirty="0"/>
              <a:t>Mandatory Awareness Training – Program Suite and </a:t>
            </a:r>
            <a:r>
              <a:rPr lang="en-CA" sz="1600" i="0" dirty="0" smtClean="0"/>
              <a:t>Regulation; </a:t>
            </a:r>
            <a:r>
              <a:rPr lang="en-CA" sz="1600" i="0" dirty="0"/>
              <a:t>and, </a:t>
            </a:r>
          </a:p>
          <a:p>
            <a:pPr lvl="2"/>
            <a:r>
              <a:rPr lang="en-CA" sz="1600" i="0" dirty="0"/>
              <a:t>other prevention activities, outreach and communications, and emerging health and safety </a:t>
            </a:r>
            <a:r>
              <a:rPr lang="en-CA" sz="1600" i="0" dirty="0" smtClean="0"/>
              <a:t>issues.</a:t>
            </a:r>
            <a:endParaRPr lang="en-CA" sz="1600" i="0" dirty="0"/>
          </a:p>
          <a:p>
            <a:pPr lvl="0"/>
            <a:r>
              <a:rPr lang="en-CA" sz="1600" dirty="0" smtClean="0"/>
              <a:t>Current focus is on developing recommendations to improve MOL’s outreach to these target audiences</a:t>
            </a:r>
            <a:endParaRPr lang="en-CA" sz="1600" dirty="0"/>
          </a:p>
          <a:p>
            <a:endParaRPr lang="en-CA" sz="1600" dirty="0">
              <a:solidFill>
                <a:srgbClr val="FF0000"/>
              </a:solidFill>
            </a:endParaRPr>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17</a:t>
            </a:fld>
            <a:endParaRPr lang="en-US" dirty="0"/>
          </a:p>
        </p:txBody>
      </p:sp>
    </p:spTree>
    <p:extLst>
      <p:ext uri="{BB962C8B-B14F-4D97-AF65-F5344CB8AC3E}">
        <p14:creationId xmlns:p14="http://schemas.microsoft.com/office/powerpoint/2010/main" val="269456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57759"/>
            <a:ext cx="8481564" cy="461665"/>
          </a:xfrm>
        </p:spPr>
        <p:txBody>
          <a:bodyPr/>
          <a:lstStyle/>
          <a:p>
            <a:r>
              <a:rPr lang="en-CA" dirty="0"/>
              <a:t>Young Worker Initiatives </a:t>
            </a:r>
          </a:p>
        </p:txBody>
      </p:sp>
      <p:sp>
        <p:nvSpPr>
          <p:cNvPr id="3" name="Content Placeholder 2"/>
          <p:cNvSpPr>
            <a:spLocks noGrp="1"/>
          </p:cNvSpPr>
          <p:nvPr>
            <p:ph idx="1"/>
          </p:nvPr>
        </p:nvSpPr>
        <p:spPr>
          <a:xfrm>
            <a:off x="365125" y="633724"/>
            <a:ext cx="8481564" cy="5208276"/>
          </a:xfrm>
        </p:spPr>
        <p:txBody>
          <a:bodyPr/>
          <a:lstStyle/>
          <a:p>
            <a:pPr lvl="0"/>
            <a:r>
              <a:rPr lang="en-CA" sz="1600" dirty="0" smtClean="0"/>
              <a:t>MOL Young </a:t>
            </a:r>
            <a:r>
              <a:rPr lang="en-CA" sz="1600" dirty="0"/>
              <a:t>Worker safety </a:t>
            </a:r>
            <a:r>
              <a:rPr lang="en-CA" sz="1600" dirty="0" smtClean="0"/>
              <a:t>programs started in 2000</a:t>
            </a:r>
          </a:p>
          <a:p>
            <a:pPr lvl="0"/>
            <a:r>
              <a:rPr lang="en-CA" sz="1600" dirty="0" smtClean="0"/>
              <a:t>Goals:</a:t>
            </a:r>
            <a:endParaRPr lang="en-CA" sz="1600" dirty="0"/>
          </a:p>
          <a:p>
            <a:pPr lvl="1">
              <a:lnSpc>
                <a:spcPct val="100000"/>
              </a:lnSpc>
            </a:pPr>
            <a:r>
              <a:rPr lang="en-CA" sz="1600" dirty="0" smtClean="0"/>
              <a:t>Continue </a:t>
            </a:r>
            <a:r>
              <a:rPr lang="en-CA" sz="1600" dirty="0"/>
              <a:t>decrease in injuries for young workers  through student education, employer compliance and stakeholder awareness  </a:t>
            </a:r>
            <a:r>
              <a:rPr lang="en-CA" sz="1600" i="1" dirty="0"/>
              <a:t>(2000 – 2012 70% LTI decrease for teenagers)</a:t>
            </a:r>
            <a:endParaRPr lang="en-CA" sz="1600" dirty="0"/>
          </a:p>
          <a:p>
            <a:pPr lvl="1">
              <a:lnSpc>
                <a:spcPct val="100000"/>
              </a:lnSpc>
            </a:pPr>
            <a:r>
              <a:rPr lang="en-CA" sz="1600" dirty="0" smtClean="0"/>
              <a:t>Sustainable </a:t>
            </a:r>
            <a:r>
              <a:rPr lang="en-CA" sz="1600" dirty="0"/>
              <a:t>initiatives for workers under the age of 25 through collaboration across MOL and coordination with HSAs</a:t>
            </a:r>
          </a:p>
          <a:p>
            <a:pPr lvl="1">
              <a:lnSpc>
                <a:spcPct val="100000"/>
              </a:lnSpc>
            </a:pPr>
            <a:r>
              <a:rPr lang="en-CA" sz="1600" dirty="0"/>
              <a:t>Partnerships: with </a:t>
            </a:r>
            <a:r>
              <a:rPr lang="en-CA" sz="1600" dirty="0" smtClean="0"/>
              <a:t>colleague </a:t>
            </a:r>
            <a:r>
              <a:rPr lang="en-CA" sz="1600" dirty="0"/>
              <a:t>ministries, stakeholders, vulnerable youth and their advocates, other provinces and international </a:t>
            </a:r>
            <a:r>
              <a:rPr lang="en-CA" sz="1600" dirty="0" smtClean="0"/>
              <a:t>jurisdictions</a:t>
            </a:r>
          </a:p>
          <a:p>
            <a:r>
              <a:rPr lang="en-CA" sz="1600" dirty="0" smtClean="0"/>
              <a:t>Current Status:</a:t>
            </a:r>
            <a:endParaRPr lang="en-CA" sz="1600" dirty="0"/>
          </a:p>
          <a:p>
            <a:pPr lvl="1">
              <a:lnSpc>
                <a:spcPct val="100000"/>
              </a:lnSpc>
            </a:pPr>
            <a:r>
              <a:rPr lang="en-CA" sz="1600" dirty="0"/>
              <a:t>Collaboration and Outreach</a:t>
            </a:r>
            <a:r>
              <a:rPr lang="en-CA" sz="1600" b="1" dirty="0"/>
              <a:t>: </a:t>
            </a:r>
            <a:r>
              <a:rPr lang="en-CA" sz="1600" dirty="0"/>
              <a:t>Cross-MOL and Prevention/HSA committees are meeting regularly</a:t>
            </a:r>
          </a:p>
          <a:p>
            <a:pPr lvl="1">
              <a:lnSpc>
                <a:spcPct val="100000"/>
              </a:lnSpc>
            </a:pPr>
            <a:r>
              <a:rPr lang="en-CA" sz="1600" dirty="0"/>
              <a:t>Presentations </a:t>
            </a:r>
            <a:r>
              <a:rPr lang="en-CA" sz="1600" dirty="0" smtClean="0"/>
              <a:t>regularly delivered to provincial </a:t>
            </a:r>
            <a:r>
              <a:rPr lang="en-CA" sz="1600" dirty="0"/>
              <a:t>teachers’ conferences,  Boards of Education and Faculties of Education</a:t>
            </a:r>
          </a:p>
          <a:p>
            <a:pPr lvl="1">
              <a:lnSpc>
                <a:spcPct val="100000"/>
              </a:lnSpc>
            </a:pPr>
            <a:r>
              <a:rPr lang="en-CA" sz="1600" dirty="0"/>
              <a:t>The </a:t>
            </a:r>
            <a:r>
              <a:rPr lang="en-CA" sz="1600" dirty="0" smtClean="0"/>
              <a:t>“It’s </a:t>
            </a:r>
            <a:r>
              <a:rPr lang="en-CA" sz="1600" dirty="0"/>
              <a:t>Your </a:t>
            </a:r>
            <a:r>
              <a:rPr lang="en-CA" sz="1600" dirty="0" smtClean="0"/>
              <a:t>Job” </a:t>
            </a:r>
            <a:r>
              <a:rPr lang="en-CA" sz="1600" dirty="0"/>
              <a:t>video contest for secondary students is closed and a winner will be declared by May 1st</a:t>
            </a:r>
          </a:p>
          <a:p>
            <a:pPr lvl="1">
              <a:lnSpc>
                <a:spcPct val="100000"/>
              </a:lnSpc>
            </a:pPr>
            <a:r>
              <a:rPr lang="en-CA" sz="1600" dirty="0"/>
              <a:t>A system-wide inventory of young worker initiatives, resources and programs is complete</a:t>
            </a:r>
          </a:p>
          <a:p>
            <a:pPr lvl="1">
              <a:lnSpc>
                <a:spcPct val="100000"/>
              </a:lnSpc>
            </a:pPr>
            <a:r>
              <a:rPr lang="en-CA" sz="1600" dirty="0" smtClean="0"/>
              <a:t>Working with EDU </a:t>
            </a:r>
            <a:r>
              <a:rPr lang="en-CA" sz="1600" dirty="0"/>
              <a:t>to integrate </a:t>
            </a:r>
            <a:r>
              <a:rPr lang="en-CA" sz="1600" dirty="0" smtClean="0"/>
              <a:t>e-awareness </a:t>
            </a:r>
            <a:r>
              <a:rPr lang="en-CA" sz="1600" dirty="0"/>
              <a:t>as a mandatory requirement in the secondary school education system</a:t>
            </a:r>
          </a:p>
          <a:p>
            <a:endParaRPr lang="en-CA" sz="1400"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18</a:t>
            </a:fld>
            <a:endParaRPr lang="en-US" dirty="0"/>
          </a:p>
        </p:txBody>
      </p:sp>
    </p:spTree>
    <p:extLst>
      <p:ext uri="{BB962C8B-B14F-4D97-AF65-F5344CB8AC3E}">
        <p14:creationId xmlns:p14="http://schemas.microsoft.com/office/powerpoint/2010/main" val="3248012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Social Awareness Campaign </a:t>
            </a:r>
            <a:endParaRPr lang="en-CA"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19</a:t>
            </a:fld>
            <a:endParaRPr lang="en-US" dirty="0"/>
          </a:p>
        </p:txBody>
      </p:sp>
      <p:sp>
        <p:nvSpPr>
          <p:cNvPr id="7" name="Content Placeholder 2"/>
          <p:cNvSpPr>
            <a:spLocks noGrp="1"/>
          </p:cNvSpPr>
          <p:nvPr>
            <p:ph idx="1"/>
          </p:nvPr>
        </p:nvSpPr>
        <p:spPr>
          <a:xfrm>
            <a:off x="365125" y="1378942"/>
            <a:ext cx="8481564" cy="4987588"/>
          </a:xfrm>
        </p:spPr>
        <p:txBody>
          <a:bodyPr/>
          <a:lstStyle/>
          <a:p>
            <a:pPr>
              <a:buClr>
                <a:srgbClr val="003366"/>
              </a:buClr>
              <a:defRPr/>
            </a:pPr>
            <a:r>
              <a:rPr lang="en-CA" dirty="0" smtClean="0"/>
              <a:t>Recommendation # 4 in the Expert Advisory Panel Report</a:t>
            </a:r>
          </a:p>
          <a:p>
            <a:pPr>
              <a:buClr>
                <a:srgbClr val="003366"/>
              </a:buClr>
              <a:defRPr/>
            </a:pPr>
            <a:r>
              <a:rPr lang="en-CA" dirty="0" smtClean="0"/>
              <a:t>Multiple </a:t>
            </a:r>
            <a:r>
              <a:rPr lang="en-CA" dirty="0"/>
              <a:t>approaches on a social awareness strategy </a:t>
            </a:r>
            <a:r>
              <a:rPr lang="en-CA" dirty="0" smtClean="0"/>
              <a:t>were analyzed </a:t>
            </a:r>
            <a:r>
              <a:rPr lang="en-CA" dirty="0"/>
              <a:t>to optimize investment for short- and long-term </a:t>
            </a:r>
            <a:r>
              <a:rPr lang="en-CA" dirty="0" smtClean="0"/>
              <a:t>goals</a:t>
            </a:r>
            <a:endParaRPr lang="en-CA" dirty="0"/>
          </a:p>
          <a:p>
            <a:r>
              <a:rPr lang="en-CA" dirty="0" smtClean="0"/>
              <a:t>A two-track strategy has been created which includes a wide variety of channels from material (kits, etc.) distribution through partners to broad-based media such as television</a:t>
            </a:r>
          </a:p>
          <a:p>
            <a:r>
              <a:rPr lang="en-CA" dirty="0" smtClean="0"/>
              <a:t>The first track includes pilots targeting specific certain sectors to help gain insights and test key drivers </a:t>
            </a:r>
          </a:p>
          <a:p>
            <a:r>
              <a:rPr lang="en-CA" dirty="0" smtClean="0"/>
              <a:t>The second track will investigate, through research. </a:t>
            </a:r>
            <a:r>
              <a:rPr lang="en-CA" dirty="0"/>
              <a:t>the most appropriate way</a:t>
            </a:r>
            <a:r>
              <a:rPr lang="en-CA" dirty="0" smtClean="0"/>
              <a:t> begin the necessary culture change and measure progress</a:t>
            </a:r>
          </a:p>
          <a:p>
            <a:r>
              <a:rPr lang="en-CA" dirty="0" smtClean="0"/>
              <a:t> The plan is currently moving through the approvals process and should begin in the summer of 2014</a:t>
            </a:r>
          </a:p>
          <a:p>
            <a:endParaRPr lang="en-CA" dirty="0">
              <a:latin typeface="Century Gothic" panose="020B0502020202020204" pitchFamily="34" charset="0"/>
            </a:endParaRPr>
          </a:p>
        </p:txBody>
      </p:sp>
    </p:spTree>
    <p:extLst>
      <p:ext uri="{BB962C8B-B14F-4D97-AF65-F5344CB8AC3E}">
        <p14:creationId xmlns:p14="http://schemas.microsoft.com/office/powerpoint/2010/main" val="13255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eaLnBrk="1" hangingPunct="1"/>
            <a:endParaRPr lang="en-CA" altLang="en-US"/>
          </a:p>
        </p:txBody>
      </p:sp>
      <p:sp>
        <p:nvSpPr>
          <p:cNvPr id="9219" name="Slide Number Placeholder 5"/>
          <p:cNvSpPr txBox="1">
            <a:spLocks noGrp="1"/>
          </p:cNvSpPr>
          <p:nvPr/>
        </p:nvSpPr>
        <p:spPr bwMode="auto">
          <a:xfrm>
            <a:off x="6553200" y="6243638"/>
            <a:ext cx="144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eaLnBrk="1" hangingPunct="1"/>
            <a:endParaRPr lang="en-CA" altLang="en-US"/>
          </a:p>
        </p:txBody>
      </p:sp>
      <p:sp>
        <p:nvSpPr>
          <p:cNvPr id="9220" name="Rectangle 2"/>
          <p:cNvSpPr>
            <a:spLocks noGrp="1" noChangeArrowheads="1"/>
          </p:cNvSpPr>
          <p:nvPr>
            <p:ph type="title"/>
          </p:nvPr>
        </p:nvSpPr>
        <p:spPr>
          <a:xfrm>
            <a:off x="1" y="269875"/>
            <a:ext cx="9360758" cy="923925"/>
          </a:xfrm>
        </p:spPr>
        <p:txBody>
          <a:bodyPr>
            <a:normAutofit/>
          </a:bodyPr>
          <a:lstStyle/>
          <a:p>
            <a:pPr eaLnBrk="1" hangingPunct="1"/>
            <a:r>
              <a:rPr lang="en-CA" sz="2700" b="1" dirty="0" smtClean="0">
                <a:latin typeface="Calibri" panose="020F0502020204030204" pitchFamily="34" charset="0"/>
                <a:cs typeface="Calibri" panose="020F0502020204030204" pitchFamily="34" charset="0"/>
              </a:rPr>
              <a:t>Transforming Ontario’s Occupational Health and Safety System</a:t>
            </a:r>
          </a:p>
        </p:txBody>
      </p:sp>
      <p:sp>
        <p:nvSpPr>
          <p:cNvPr id="16389" name="Rectangle 3"/>
          <p:cNvSpPr>
            <a:spLocks noGrp="1" noChangeArrowheads="1"/>
          </p:cNvSpPr>
          <p:nvPr>
            <p:ph type="body" idx="1"/>
          </p:nvPr>
        </p:nvSpPr>
        <p:spPr>
          <a:xfrm>
            <a:off x="1377496" y="1054100"/>
            <a:ext cx="7537904" cy="5646738"/>
          </a:xfrm>
        </p:spPr>
        <p:txBody>
          <a:bodyPr rtlCol="0">
            <a:normAutofit/>
          </a:bodyPr>
          <a:lstStyle/>
          <a:p>
            <a:pPr marL="433705" indent="-342900" eaLnBrk="1" hangingPunct="1">
              <a:lnSpc>
                <a:spcPct val="90000"/>
              </a:lnSpc>
              <a:spcAft>
                <a:spcPts val="0"/>
              </a:spcAft>
              <a:buBlip>
                <a:blip r:embed="rId3"/>
              </a:buBlip>
              <a:defRPr/>
            </a:pPr>
            <a:r>
              <a:rPr lang="en-CA" sz="2000" dirty="0" smtClean="0">
                <a:latin typeface="Calibri" panose="020F0502020204030204" pitchFamily="34" charset="0"/>
                <a:cs typeface="Calibri" panose="020F0502020204030204" pitchFamily="34" charset="0"/>
              </a:rPr>
              <a:t>An Expert </a:t>
            </a:r>
            <a:r>
              <a:rPr lang="en-CA" sz="2000" dirty="0">
                <a:latin typeface="Calibri" panose="020F0502020204030204" pitchFamily="34" charset="0"/>
                <a:cs typeface="Calibri" panose="020F0502020204030204" pitchFamily="34" charset="0"/>
              </a:rPr>
              <a:t>Advisory Panel (EAP) </a:t>
            </a:r>
            <a:r>
              <a:rPr lang="en-CA" sz="2000" dirty="0" smtClean="0">
                <a:latin typeface="Calibri" panose="020F0502020204030204" pitchFamily="34" charset="0"/>
                <a:cs typeface="Calibri" panose="020F0502020204030204" pitchFamily="34" charset="0"/>
              </a:rPr>
              <a:t>conducted a review of Ontario’s occupational health and safety system and put forward 46 recommendations for improvement; all 46 recommendations were accepted by government </a:t>
            </a:r>
          </a:p>
          <a:p>
            <a:pPr marL="90805" indent="0" eaLnBrk="1" hangingPunct="1">
              <a:lnSpc>
                <a:spcPct val="90000"/>
              </a:lnSpc>
              <a:spcAft>
                <a:spcPts val="0"/>
              </a:spcAft>
              <a:buNone/>
              <a:defRPr/>
            </a:pPr>
            <a:endParaRPr lang="en-CA" sz="2000" dirty="0">
              <a:latin typeface="Calibri" panose="020F0502020204030204" pitchFamily="34" charset="0"/>
              <a:cs typeface="Calibri" panose="020F0502020204030204" pitchFamily="34" charset="0"/>
            </a:endParaRPr>
          </a:p>
          <a:p>
            <a:pPr marL="365125" eaLnBrk="1" hangingPunct="1">
              <a:lnSpc>
                <a:spcPct val="90000"/>
              </a:lnSpc>
              <a:spcAft>
                <a:spcPts val="0"/>
              </a:spcAft>
              <a:defRPr/>
            </a:pPr>
            <a:r>
              <a:rPr lang="en-CA" sz="2000" dirty="0" smtClean="0">
                <a:latin typeface="Calibri" panose="020F0502020204030204" pitchFamily="34" charset="0"/>
                <a:cs typeface="Calibri" panose="020F0502020204030204" pitchFamily="34" charset="0"/>
              </a:rPr>
              <a:t>Bill 160 amended the legislation to reflect many of the key recommendations of the EAP.</a:t>
            </a:r>
          </a:p>
          <a:p>
            <a:pPr marL="365125" eaLnBrk="1" hangingPunct="1">
              <a:lnSpc>
                <a:spcPct val="90000"/>
              </a:lnSpc>
              <a:spcAft>
                <a:spcPts val="0"/>
              </a:spcAft>
              <a:defRPr/>
            </a:pPr>
            <a:r>
              <a:rPr lang="en-CA" sz="2000" dirty="0" smtClean="0">
                <a:latin typeface="Calibri" panose="020F0502020204030204" pitchFamily="34" charset="0"/>
                <a:cs typeface="Calibri" panose="020F0502020204030204" pitchFamily="34" charset="0"/>
              </a:rPr>
              <a:t>Several of the priority recommendations were implemented including the creation of a Prevention Office within the Ministry </a:t>
            </a:r>
            <a:r>
              <a:rPr lang="en-CA" sz="2000" dirty="0">
                <a:latin typeface="Calibri" panose="020F0502020204030204" pitchFamily="34" charset="0"/>
                <a:cs typeface="Calibri" panose="020F0502020204030204" pitchFamily="34" charset="0"/>
              </a:rPr>
              <a:t>of Labour headed by a Chief Prevention Officer and featuring a multi-stakeholder Prevention Council </a:t>
            </a:r>
            <a:endParaRPr lang="en-CA" sz="2000" dirty="0" smtClean="0">
              <a:latin typeface="Calibri" panose="020F0502020204030204" pitchFamily="34" charset="0"/>
              <a:cs typeface="Calibri" panose="020F0502020204030204" pitchFamily="34" charset="0"/>
            </a:endParaRPr>
          </a:p>
          <a:p>
            <a:pPr marL="365125" eaLnBrk="1" hangingPunct="1">
              <a:lnSpc>
                <a:spcPct val="90000"/>
              </a:lnSpc>
              <a:spcAft>
                <a:spcPts val="0"/>
              </a:spcAft>
              <a:defRPr/>
            </a:pPr>
            <a:endParaRPr lang="en-CA" sz="2000" dirty="0">
              <a:latin typeface="Calibri" panose="020F0502020204030204" pitchFamily="34" charset="0"/>
              <a:cs typeface="Calibri" panose="020F0502020204030204" pitchFamily="34" charset="0"/>
            </a:endParaRPr>
          </a:p>
          <a:p>
            <a:pPr marL="365125" eaLnBrk="1" hangingPunct="1">
              <a:lnSpc>
                <a:spcPct val="90000"/>
              </a:lnSpc>
              <a:spcAft>
                <a:spcPts val="0"/>
              </a:spcAft>
              <a:defRPr/>
            </a:pPr>
            <a:r>
              <a:rPr lang="en-CA" sz="2000" dirty="0" smtClean="0">
                <a:latin typeface="Calibri" panose="020F0502020204030204" pitchFamily="34" charset="0"/>
                <a:cs typeface="Calibri" panose="020F0502020204030204" pitchFamily="34" charset="0"/>
              </a:rPr>
              <a:t>The first system-wide integrated strategy was developed for the province of Ontario </a:t>
            </a:r>
          </a:p>
          <a:p>
            <a:pPr marL="365125" eaLnBrk="1" hangingPunct="1">
              <a:lnSpc>
                <a:spcPct val="90000"/>
              </a:lnSpc>
              <a:spcAft>
                <a:spcPts val="0"/>
              </a:spcAft>
              <a:defRPr/>
            </a:pPr>
            <a:r>
              <a:rPr lang="en-CA" sz="2000" dirty="0" smtClean="0">
                <a:latin typeface="Calibri" panose="020F0502020204030204" pitchFamily="34" charset="0"/>
                <a:cs typeface="Calibri" panose="020F0502020204030204" pitchFamily="34" charset="0"/>
              </a:rPr>
              <a:t>Additional EAP recommendations were implemented such as mandatory awareness training for all workplaces </a:t>
            </a:r>
          </a:p>
          <a:p>
            <a:pPr marL="0" indent="0" eaLnBrk="1" hangingPunct="1">
              <a:lnSpc>
                <a:spcPct val="90000"/>
              </a:lnSpc>
              <a:spcAft>
                <a:spcPct val="50000"/>
              </a:spcAft>
              <a:buNone/>
              <a:defRPr/>
            </a:pPr>
            <a:endParaRPr lang="en-CA" sz="1800" dirty="0" smtClean="0"/>
          </a:p>
          <a:p>
            <a:pPr marL="585216" lvl="1" indent="-246888" eaLnBrk="1" hangingPunct="1">
              <a:lnSpc>
                <a:spcPct val="90000"/>
              </a:lnSpc>
              <a:spcAft>
                <a:spcPct val="50000"/>
              </a:spcAft>
              <a:defRPr/>
            </a:pPr>
            <a:endParaRPr lang="en-CA" sz="2100" dirty="0" smtClean="0"/>
          </a:p>
          <a:p>
            <a:pPr marL="182880" indent="-365760" eaLnBrk="1" hangingPunct="1">
              <a:lnSpc>
                <a:spcPct val="90000"/>
              </a:lnSpc>
              <a:spcAft>
                <a:spcPct val="50000"/>
              </a:spcAft>
              <a:defRPr/>
            </a:pPr>
            <a:endParaRPr lang="en-CA" sz="2500" dirty="0" smtClean="0"/>
          </a:p>
          <a:p>
            <a:pPr marL="182880" indent="-365760" eaLnBrk="1" hangingPunct="1">
              <a:lnSpc>
                <a:spcPct val="90000"/>
              </a:lnSpc>
              <a:spcAft>
                <a:spcPct val="50000"/>
              </a:spcAft>
              <a:buFont typeface="Wingdings" pitchFamily="2" charset="2"/>
              <a:buNone/>
              <a:defRPr/>
            </a:pPr>
            <a:endParaRPr lang="en-CA" sz="2600" dirty="0" smtClean="0"/>
          </a:p>
        </p:txBody>
      </p:sp>
      <p:sp>
        <p:nvSpPr>
          <p:cNvPr id="9222" name="Slide Number Placeholder 3"/>
          <p:cNvSpPr txBox="1">
            <a:spLocks/>
          </p:cNvSpPr>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fld id="{C940A16F-D13D-4349-BD0B-FD6E108B305A}" type="slidenum">
              <a:rPr lang="en-CA" sz="2600" b="1">
                <a:solidFill>
                  <a:schemeClr val="bg1"/>
                </a:solidFill>
              </a:rPr>
              <a:pPr eaLnBrk="1" hangingPunct="1"/>
              <a:t>2</a:t>
            </a:fld>
            <a:endParaRPr lang="en-CA" sz="2600" b="1">
              <a:solidFill>
                <a:schemeClr val="bg1"/>
              </a:solidFill>
            </a:endParaRPr>
          </a:p>
        </p:txBody>
      </p:sp>
      <p:sp>
        <p:nvSpPr>
          <p:cNvPr id="4" name="Rectangle 3"/>
          <p:cNvSpPr/>
          <p:nvPr/>
        </p:nvSpPr>
        <p:spPr>
          <a:xfrm>
            <a:off x="117873" y="1054100"/>
            <a:ext cx="1184940" cy="63094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500" b="1" cap="none" spc="0" dirty="0" smtClean="0">
                <a:ln w="10541" cmpd="sng">
                  <a:solidFill>
                    <a:schemeClr val="accent1">
                      <a:shade val="88000"/>
                      <a:satMod val="110000"/>
                    </a:schemeClr>
                  </a:solidFill>
                  <a:prstDash val="solid"/>
                </a:ln>
                <a:solidFill>
                  <a:schemeClr val="tx2">
                    <a:lumMod val="60000"/>
                    <a:lumOff val="40000"/>
                  </a:schemeClr>
                </a:solidFill>
                <a:effectLst/>
              </a:rPr>
              <a:t>2010</a:t>
            </a:r>
            <a:endParaRPr lang="en-US" sz="3500" b="1" cap="none" spc="0" dirty="0">
              <a:ln w="10541" cmpd="sng">
                <a:solidFill>
                  <a:schemeClr val="accent1">
                    <a:shade val="88000"/>
                    <a:satMod val="110000"/>
                  </a:schemeClr>
                </a:solidFill>
                <a:prstDash val="solid"/>
              </a:ln>
              <a:solidFill>
                <a:schemeClr val="tx2">
                  <a:lumMod val="60000"/>
                  <a:lumOff val="40000"/>
                </a:schemeClr>
              </a:solidFill>
              <a:effectLst/>
            </a:endParaRPr>
          </a:p>
        </p:txBody>
      </p:sp>
      <p:sp>
        <p:nvSpPr>
          <p:cNvPr id="12" name="Rectangle 11"/>
          <p:cNvSpPr/>
          <p:nvPr/>
        </p:nvSpPr>
        <p:spPr>
          <a:xfrm>
            <a:off x="92272" y="2663869"/>
            <a:ext cx="1285224" cy="116955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500" b="1" cap="none" spc="0" dirty="0" smtClean="0">
                <a:ln w="10541" cmpd="sng">
                  <a:solidFill>
                    <a:schemeClr val="accent1">
                      <a:shade val="88000"/>
                      <a:satMod val="110000"/>
                    </a:schemeClr>
                  </a:solidFill>
                  <a:prstDash val="solid"/>
                </a:ln>
                <a:solidFill>
                  <a:schemeClr val="tx2">
                    <a:lumMod val="60000"/>
                    <a:lumOff val="40000"/>
                  </a:schemeClr>
                </a:solidFill>
                <a:effectLst/>
              </a:rPr>
              <a:t>2011/</a:t>
            </a:r>
          </a:p>
          <a:p>
            <a:pPr algn="ctr"/>
            <a:r>
              <a:rPr lang="en-US" sz="3500" b="1" dirty="0" smtClean="0">
                <a:ln w="10541" cmpd="sng">
                  <a:solidFill>
                    <a:schemeClr val="accent1">
                      <a:shade val="88000"/>
                      <a:satMod val="110000"/>
                    </a:schemeClr>
                  </a:solidFill>
                  <a:prstDash val="solid"/>
                </a:ln>
                <a:solidFill>
                  <a:schemeClr val="tx2">
                    <a:lumMod val="60000"/>
                    <a:lumOff val="40000"/>
                  </a:schemeClr>
                </a:solidFill>
              </a:rPr>
              <a:t>2012</a:t>
            </a:r>
            <a:endParaRPr lang="en-US" sz="3500" b="1" cap="none" spc="0" dirty="0">
              <a:ln w="10541" cmpd="sng">
                <a:solidFill>
                  <a:schemeClr val="accent1">
                    <a:shade val="88000"/>
                    <a:satMod val="110000"/>
                  </a:schemeClr>
                </a:solidFill>
                <a:prstDash val="solid"/>
              </a:ln>
              <a:solidFill>
                <a:schemeClr val="tx2">
                  <a:lumMod val="60000"/>
                  <a:lumOff val="40000"/>
                </a:schemeClr>
              </a:solidFill>
              <a:effectLst/>
            </a:endParaRPr>
          </a:p>
        </p:txBody>
      </p:sp>
      <p:sp>
        <p:nvSpPr>
          <p:cNvPr id="13" name="Rectangle 12"/>
          <p:cNvSpPr/>
          <p:nvPr/>
        </p:nvSpPr>
        <p:spPr>
          <a:xfrm>
            <a:off x="142414" y="4658246"/>
            <a:ext cx="1184941" cy="63094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500" b="1" cap="none" spc="0" dirty="0" smtClean="0">
                <a:ln w="10541" cmpd="sng">
                  <a:solidFill>
                    <a:schemeClr val="accent1">
                      <a:shade val="88000"/>
                      <a:satMod val="110000"/>
                    </a:schemeClr>
                  </a:solidFill>
                  <a:prstDash val="solid"/>
                </a:ln>
                <a:solidFill>
                  <a:schemeClr val="tx2">
                    <a:lumMod val="60000"/>
                    <a:lumOff val="40000"/>
                  </a:schemeClr>
                </a:solidFill>
                <a:effectLst/>
              </a:rPr>
              <a:t>2013</a:t>
            </a:r>
            <a:endParaRPr lang="en-US" sz="3500" b="1" cap="none" spc="0" dirty="0">
              <a:ln w="10541" cmpd="sng">
                <a:solidFill>
                  <a:schemeClr val="accent1">
                    <a:shade val="88000"/>
                    <a:satMod val="110000"/>
                  </a:schemeClr>
                </a:solidFill>
                <a:prstDash val="solid"/>
              </a:ln>
              <a:solidFill>
                <a:schemeClr val="tx2">
                  <a:lumMod val="60000"/>
                  <a:lumOff val="40000"/>
                </a:schemeClr>
              </a:solidFill>
              <a:effectLst/>
            </a:endParaRPr>
          </a:p>
        </p:txBody>
      </p:sp>
    </p:spTree>
    <p:extLst>
      <p:ext uri="{BB962C8B-B14F-4D97-AF65-F5344CB8AC3E}">
        <p14:creationId xmlns:p14="http://schemas.microsoft.com/office/powerpoint/2010/main" val="3470036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Mining Review </a:t>
            </a:r>
            <a:endParaRPr lang="en-CA" dirty="0"/>
          </a:p>
        </p:txBody>
      </p:sp>
      <p:sp>
        <p:nvSpPr>
          <p:cNvPr id="3" name="Content Placeholder 2"/>
          <p:cNvSpPr>
            <a:spLocks noGrp="1"/>
          </p:cNvSpPr>
          <p:nvPr>
            <p:ph idx="1"/>
          </p:nvPr>
        </p:nvSpPr>
        <p:spPr/>
        <p:txBody>
          <a:bodyPr/>
          <a:lstStyle/>
          <a:p>
            <a:pPr>
              <a:spcAft>
                <a:spcPts val="600"/>
              </a:spcAft>
            </a:pPr>
            <a:r>
              <a:rPr lang="en-CA" dirty="0"/>
              <a:t>Ontario’s Chief Prevention Officer is undertaking a comprehensive review of the health, safety and prevention issues related to underground mining.</a:t>
            </a:r>
          </a:p>
          <a:p>
            <a:pPr>
              <a:spcAft>
                <a:spcPts val="600"/>
              </a:spcAft>
            </a:pPr>
            <a:r>
              <a:rPr lang="en-CA" dirty="0"/>
              <a:t>In consultation with mining stakeholders, particularly employers and workers, the review will examine emerging issues affecting health and safety and will advise the Minister of Labour.</a:t>
            </a:r>
          </a:p>
          <a:p>
            <a:pPr>
              <a:spcAft>
                <a:spcPts val="600"/>
              </a:spcAft>
            </a:pPr>
            <a:r>
              <a:rPr lang="en-CA" dirty="0"/>
              <a:t>An advisory group of industry representatives and health and safety organizations will assist the ministry’s Chief Prevention Officer in assessing a wide range of topics.</a:t>
            </a:r>
          </a:p>
          <a:p>
            <a:pPr>
              <a:spcAft>
                <a:spcPts val="600"/>
              </a:spcAft>
            </a:pPr>
            <a:r>
              <a:rPr lang="en-CA" smtClean="0"/>
              <a:t>This </a:t>
            </a:r>
            <a:r>
              <a:rPr lang="en-CA" dirty="0"/>
              <a:t>review will help all mining sector stakeholders find better ways of bringing our mine workers home safe and sound at the end of every shift, while ensuring a productive and modern mining industry across our province</a:t>
            </a:r>
            <a:r>
              <a:rPr lang="en-CA" dirty="0" smtClean="0"/>
              <a:t>.</a:t>
            </a:r>
          </a:p>
          <a:p>
            <a:pPr>
              <a:spcAft>
                <a:spcPts val="600"/>
              </a:spcAft>
            </a:pPr>
            <a:r>
              <a:rPr lang="en-CA" dirty="0">
                <a:ea typeface="Times New Roman"/>
              </a:rPr>
              <a:t>The review began in January 2014 and will conclude in January </a:t>
            </a:r>
            <a:r>
              <a:rPr lang="en-CA" dirty="0" smtClean="0">
                <a:ea typeface="Times New Roman"/>
              </a:rPr>
              <a:t>2015.</a:t>
            </a:r>
            <a:endParaRPr lang="en-CA" dirty="0"/>
          </a:p>
          <a:p>
            <a:pPr>
              <a:spcAft>
                <a:spcPts val="600"/>
              </a:spcAft>
            </a:pPr>
            <a:endParaRPr lang="en-CA"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20</a:t>
            </a:fld>
            <a:endParaRPr lang="en-US" dirty="0"/>
          </a:p>
        </p:txBody>
      </p:sp>
    </p:spTree>
    <p:extLst>
      <p:ext uri="{BB962C8B-B14F-4D97-AF65-F5344CB8AC3E}">
        <p14:creationId xmlns:p14="http://schemas.microsoft.com/office/powerpoint/2010/main" val="372395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666614" y="1549400"/>
            <a:ext cx="2248568" cy="4952328"/>
          </a:xfrm>
          <a:prstGeom prst="roundRect">
            <a:avLst>
              <a:gd name="adj" fmla="val 484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0" rtlCol="0" anchor="ctr"/>
          <a:lstStyle/>
          <a:p>
            <a:pPr marL="273050" indent="-273050" eaLnBrk="0" fontAlgn="base" hangingPunct="0">
              <a:lnSpc>
                <a:spcPct val="120000"/>
              </a:lnSpc>
              <a:spcBef>
                <a:spcPts val="600"/>
              </a:spcBef>
              <a:spcAft>
                <a:spcPts val="600"/>
              </a:spcAft>
              <a:buClr>
                <a:srgbClr val="DE9C22"/>
              </a:buClr>
              <a:buSzPct val="100000"/>
              <a:buFontTx/>
              <a:buBlip>
                <a:blip r:embed="rId3"/>
              </a:buBlip>
            </a:pPr>
            <a:r>
              <a:rPr lang="en-CA" dirty="0" smtClean="0">
                <a:solidFill>
                  <a:prstClr val="black"/>
                </a:solidFill>
                <a:latin typeface="Calibri" panose="020F0502020204030204" pitchFamily="34" charset="0"/>
                <a:cs typeface="Calibri" panose="020F0502020204030204" pitchFamily="34" charset="0"/>
              </a:rPr>
              <a:t>The strategy serves as a basis for system partners to work in an integrated and collaborative fashion and invites non-system partners to align their programs and services to the six priorities to make a greater impact.</a:t>
            </a:r>
            <a:endParaRPr lang="en-CA" dirty="0">
              <a:solidFill>
                <a:prstClr val="black"/>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0"/>
          </p:nvPr>
        </p:nvSpPr>
        <p:spPr>
          <a:xfrm>
            <a:off x="4355976" y="6492652"/>
            <a:ext cx="4645520" cy="365347"/>
          </a:xfrm>
        </p:spPr>
        <p:txBody>
          <a:bodyPr/>
          <a:lstStyle/>
          <a:p>
            <a:pPr algn="r">
              <a:defRPr/>
            </a:pPr>
            <a:fld id="{55089671-16D0-4755-BA4B-8101F2C79F80}" type="slidenum">
              <a:rPr lang="en-US" smtClean="0">
                <a:solidFill>
                  <a:prstClr val="black">
                    <a:tint val="75000"/>
                  </a:prstClr>
                </a:solidFill>
              </a:rPr>
              <a:pPr algn="r">
                <a:defRPr/>
              </a:pPr>
              <a:t>3</a:t>
            </a:fld>
            <a:endParaRPr lang="en-US" dirty="0">
              <a:solidFill>
                <a:prstClr val="black">
                  <a:tint val="75000"/>
                </a:prstClr>
              </a:solidFill>
            </a:endParaRPr>
          </a:p>
        </p:txBody>
      </p:sp>
      <p:sp>
        <p:nvSpPr>
          <p:cNvPr id="6" name="Title 1"/>
          <p:cNvSpPr>
            <a:spLocks noGrp="1"/>
          </p:cNvSpPr>
          <p:nvPr>
            <p:ph type="title"/>
          </p:nvPr>
        </p:nvSpPr>
        <p:spPr>
          <a:xfrm>
            <a:off x="360000" y="280884"/>
            <a:ext cx="8555182" cy="554400"/>
          </a:xfrm>
        </p:spPr>
        <p:txBody>
          <a:bodyPr vert="horz" lIns="91440" tIns="45720" rIns="91440" bIns="45720" rtlCol="0" anchor="t" anchorCtr="0">
            <a:noAutofit/>
          </a:bodyPr>
          <a:lstStyle/>
          <a:p>
            <a:r>
              <a:rPr lang="en-US" sz="3000" b="1" dirty="0" smtClean="0">
                <a:latin typeface="Calibri" panose="020F0502020204030204" pitchFamily="34" charset="0"/>
                <a:cs typeface="Calibri" panose="020F0502020204030204" pitchFamily="34" charset="0"/>
              </a:rPr>
              <a:t>“Healthy and Safe Ontario Workplaces” Framework</a:t>
            </a:r>
            <a:endParaRPr lang="en-US" sz="3000" b="1" dirty="0">
              <a:latin typeface="Calibri" panose="020F0502020204030204" pitchFamily="34" charset="0"/>
              <a:cs typeface="Calibri" panose="020F0502020204030204" pitchFamily="34"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1549400"/>
            <a:ext cx="6224589" cy="4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244549" y="835284"/>
            <a:ext cx="8729330" cy="3416662"/>
          </a:xfrm>
        </p:spPr>
        <p:txBody>
          <a:bodyPr>
            <a:normAutofit/>
          </a:bodyPr>
          <a:lstStyle/>
          <a:p>
            <a:pPr marL="274320" indent="-274320">
              <a:lnSpc>
                <a:spcPct val="120000"/>
              </a:lnSpc>
              <a:spcBef>
                <a:spcPts val="600"/>
              </a:spcBef>
              <a:spcAft>
                <a:spcPts val="600"/>
              </a:spcAft>
            </a:pPr>
            <a:r>
              <a:rPr lang="en-CA" dirty="0" smtClean="0">
                <a:latin typeface="Calibri" panose="020F0502020204030204" pitchFamily="34" charset="0"/>
                <a:cs typeface="Calibri" panose="020F0502020204030204" pitchFamily="34" charset="0"/>
              </a:rPr>
              <a:t>The priorities below will guide the OHS system</a:t>
            </a:r>
            <a:r>
              <a:rPr lang="en-CA" dirty="0">
                <a:latin typeface="Calibri" panose="020F0502020204030204" pitchFamily="34" charset="0"/>
                <a:cs typeface="Calibri" panose="020F0502020204030204" pitchFamily="34" charset="0"/>
              </a:rPr>
              <a:t> </a:t>
            </a:r>
            <a:r>
              <a:rPr lang="en-CA" dirty="0" smtClean="0">
                <a:latin typeface="Calibri" panose="020F0502020204030204" pitchFamily="34" charset="0"/>
                <a:cs typeface="Calibri" panose="020F0502020204030204" pitchFamily="34" charset="0"/>
              </a:rPr>
              <a:t>in helping all Ontario workplaces to be healthy and safe.</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477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355976" y="6472052"/>
            <a:ext cx="4645520" cy="385948"/>
          </a:xfrm>
        </p:spPr>
        <p:txBody>
          <a:bodyPr/>
          <a:lstStyle/>
          <a:p>
            <a:pPr algn="r">
              <a:defRPr/>
            </a:pPr>
            <a:fld id="{55089671-16D0-4755-BA4B-8101F2C79F80}" type="slidenum">
              <a:rPr lang="en-US" smtClean="0"/>
              <a:pPr algn="r">
                <a:defRPr/>
              </a:pPr>
              <a:t>4</a:t>
            </a:fld>
            <a:endParaRPr lang="en-US" dirty="0"/>
          </a:p>
        </p:txBody>
      </p:sp>
      <p:sp>
        <p:nvSpPr>
          <p:cNvPr id="6" name="Title 1"/>
          <p:cNvSpPr>
            <a:spLocks noGrp="1"/>
          </p:cNvSpPr>
          <p:nvPr>
            <p:ph type="title"/>
          </p:nvPr>
        </p:nvSpPr>
        <p:spPr>
          <a:xfrm>
            <a:off x="360000" y="469184"/>
            <a:ext cx="8555182" cy="554400"/>
          </a:xfrm>
        </p:spPr>
        <p:txBody>
          <a:bodyPr vert="horz" lIns="91440" tIns="45720" rIns="91440" bIns="45720" rtlCol="0" anchor="t" anchorCtr="0">
            <a:noAutofit/>
          </a:bodyPr>
          <a:lstStyle/>
          <a:p>
            <a:r>
              <a:rPr lang="en-US" sz="2600" b="1" dirty="0" smtClean="0">
                <a:solidFill>
                  <a:schemeClr val="tx1"/>
                </a:solidFill>
              </a:rPr>
              <a:t>Strategy Implementation</a:t>
            </a:r>
            <a:br>
              <a:rPr lang="en-US" sz="2600" b="1" dirty="0" smtClean="0">
                <a:solidFill>
                  <a:schemeClr val="tx1"/>
                </a:solidFill>
              </a:rPr>
            </a:br>
            <a:endParaRPr lang="en-US" sz="2600" b="1" dirty="0">
              <a:solidFill>
                <a:schemeClr val="tx1"/>
              </a:solidFill>
            </a:endParaRPr>
          </a:p>
        </p:txBody>
      </p:sp>
      <p:sp>
        <p:nvSpPr>
          <p:cNvPr id="91" name="Content Placeholder 5"/>
          <p:cNvSpPr txBox="1">
            <a:spLocks/>
          </p:cNvSpPr>
          <p:nvPr/>
        </p:nvSpPr>
        <p:spPr>
          <a:xfrm>
            <a:off x="348438" y="1023584"/>
            <a:ext cx="8481564" cy="484580"/>
          </a:xfrm>
          <a:prstGeom prst="rect">
            <a:avLst/>
          </a:prstGeom>
        </p:spPr>
        <p:txBody>
          <a:bodyPr vert="horz" lIns="91440" tIns="45720" rIns="91440" bIns="45720" rtlCol="0">
            <a:noAutofit/>
          </a:bodyPr>
          <a:lstStyle>
            <a:lvl1pPr marL="274320" marR="0" indent="-274320" algn="l" defTabSz="914400" rtl="0" eaLnBrk="1" fontAlgn="base" latinLnBrk="0" hangingPunct="1">
              <a:lnSpc>
                <a:spcPct val="100000"/>
              </a:lnSpc>
              <a:spcBef>
                <a:spcPts val="600"/>
              </a:spcBef>
              <a:spcAft>
                <a:spcPts val="0"/>
              </a:spcAft>
              <a:buClr>
                <a:srgbClr val="DE9C22"/>
              </a:buClr>
              <a:buSzPct val="100000"/>
              <a:buFontTx/>
              <a:buBlip>
                <a:blip r:embed="rId2"/>
              </a:buBlip>
              <a:tabLst/>
              <a:defRPr sz="1800" kern="1200" baseline="0">
                <a:solidFill>
                  <a:schemeClr val="tx1"/>
                </a:solidFill>
                <a:latin typeface="+mn-lt"/>
                <a:ea typeface="+mn-ea"/>
                <a:cs typeface="+mn-cs"/>
              </a:defRPr>
            </a:lvl1pPr>
            <a:lvl2pPr marL="457200" marR="0" indent="-182880" algn="l" defTabSz="914400" rtl="0" eaLnBrk="1" fontAlgn="base" latinLnBrk="0" hangingPunct="1">
              <a:lnSpc>
                <a:spcPct val="110000"/>
              </a:lnSpc>
              <a:spcBef>
                <a:spcPts val="200"/>
              </a:spcBef>
              <a:spcAft>
                <a:spcPts val="200"/>
              </a:spcAft>
              <a:buClr>
                <a:srgbClr val="439539"/>
              </a:buClr>
              <a:buSzTx/>
              <a:buFontTx/>
              <a:buChar char="•"/>
              <a:tabLst/>
              <a:defRPr sz="1600" kern="1200">
                <a:solidFill>
                  <a:schemeClr val="tx1"/>
                </a:solidFill>
                <a:latin typeface="+mn-lt"/>
                <a:ea typeface="+mn-ea"/>
                <a:cs typeface="+mn-cs"/>
              </a:defRPr>
            </a:lvl2pPr>
            <a:lvl3pPr marL="585216" marR="0" indent="-182880" algn="l" defTabSz="914400" rtl="0" eaLnBrk="1" fontAlgn="base" latinLnBrk="0" hangingPunct="1">
              <a:lnSpc>
                <a:spcPct val="100000"/>
              </a:lnSpc>
              <a:spcBef>
                <a:spcPts val="0"/>
              </a:spcBef>
              <a:spcAft>
                <a:spcPts val="600"/>
              </a:spcAft>
              <a:buClr>
                <a:schemeClr val="bg1">
                  <a:lumMod val="50000"/>
                </a:schemeClr>
              </a:buClr>
              <a:buSzPct val="75000"/>
              <a:buFont typeface="Arial"/>
              <a:buChar char="•"/>
              <a:tabLst/>
              <a:defRPr sz="1600" b="0" i="1" kern="1200" spc="0">
                <a:solidFill>
                  <a:schemeClr val="tx1"/>
                </a:solidFill>
                <a:latin typeface="+mn-lt"/>
                <a:ea typeface="+mn-ea"/>
                <a:cs typeface="+mn-cs"/>
              </a:defRPr>
            </a:lvl3pPr>
            <a:lvl4pPr marL="813816" marR="0" indent="-182880" algn="l" defTabSz="914400" rtl="0" eaLnBrk="1" fontAlgn="base" latinLnBrk="0" hangingPunct="1">
              <a:lnSpc>
                <a:spcPct val="110000"/>
              </a:lnSpc>
              <a:spcBef>
                <a:spcPct val="0"/>
              </a:spcBef>
              <a:spcAft>
                <a:spcPts val="600"/>
              </a:spcAft>
              <a:buClrTx/>
              <a:buSzTx/>
              <a:buFont typeface="Lucida Grande" charset="0"/>
              <a:buChar char="–"/>
              <a:tabLst/>
              <a:defRPr sz="1600" kern="1200">
                <a:solidFill>
                  <a:schemeClr val="tx1"/>
                </a:solidFill>
                <a:latin typeface="+mn-lt"/>
                <a:ea typeface="+mn-ea"/>
                <a:cs typeface="+mn-cs"/>
              </a:defRPr>
            </a:lvl4pPr>
            <a:lvl5pPr marL="1143000" marR="0" indent="-182880" algn="l" defTabSz="914400" rtl="0" eaLnBrk="1" fontAlgn="base" latinLnBrk="0" hangingPunct="1">
              <a:lnSpc>
                <a:spcPct val="110000"/>
              </a:lnSpc>
              <a:spcBef>
                <a:spcPct val="0"/>
              </a:spcBef>
              <a:spcAft>
                <a:spcPts val="600"/>
              </a:spcAft>
              <a:buClrTx/>
              <a:buSzTx/>
              <a:buFontTx/>
              <a:buChar char="»"/>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400"/>
              </a:spcAft>
              <a:buFont typeface="Wingdings" pitchFamily="2" charset="2"/>
              <a:buChar char="§"/>
            </a:pPr>
            <a:r>
              <a:rPr lang="en-CA" sz="1200" dirty="0" smtClean="0"/>
              <a:t>The use of networks to guide strategy implementation can distribute leadership across the system and leverage the knowledge and expertise of system partners. Existing forums and decision making tables will be leveraged.</a:t>
            </a:r>
            <a:endParaRPr lang="en-CA" sz="1200" dirty="0"/>
          </a:p>
          <a:p>
            <a:pPr marL="628650" lvl="1" indent="-171450" eaLnBrk="0" hangingPunct="0">
              <a:lnSpc>
                <a:spcPct val="100000"/>
              </a:lnSpc>
              <a:spcBef>
                <a:spcPts val="0"/>
              </a:spcBef>
              <a:spcAft>
                <a:spcPts val="0"/>
              </a:spcAft>
              <a:buFont typeface="Wingdings" pitchFamily="2" charset="2"/>
              <a:buChar char="§"/>
            </a:pPr>
            <a:endParaRPr lang="en-CA" sz="1200" dirty="0" smtClean="0">
              <a:solidFill>
                <a:prstClr val="black"/>
              </a:solidFill>
            </a:endParaRPr>
          </a:p>
        </p:txBody>
      </p:sp>
      <p:sp>
        <p:nvSpPr>
          <p:cNvPr id="92" name="Isosceles Triangle 91"/>
          <p:cNvSpPr/>
          <p:nvPr/>
        </p:nvSpPr>
        <p:spPr>
          <a:xfrm rot="16200000">
            <a:off x="2242522" y="4009483"/>
            <a:ext cx="4649929" cy="467521"/>
          </a:xfrm>
          <a:prstGeom prst="triangle">
            <a:avLst/>
          </a:prstGeom>
          <a:gradFill>
            <a:gsLst>
              <a:gs pos="0">
                <a:schemeClr val="tx1"/>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
        <p:nvSpPr>
          <p:cNvPr id="93" name="Rectangle 92"/>
          <p:cNvSpPr/>
          <p:nvPr/>
        </p:nvSpPr>
        <p:spPr>
          <a:xfrm>
            <a:off x="157023" y="1553202"/>
            <a:ext cx="4089320" cy="5189517"/>
          </a:xfrm>
          <a:prstGeom prst="rect">
            <a:avLst/>
          </a:prstGeom>
          <a:solidFill>
            <a:schemeClr val="bg1">
              <a:lumMod val="95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grpSp>
        <p:nvGrpSpPr>
          <p:cNvPr id="94" name="Group 93"/>
          <p:cNvGrpSpPr/>
          <p:nvPr/>
        </p:nvGrpSpPr>
        <p:grpSpPr>
          <a:xfrm>
            <a:off x="480854" y="1585423"/>
            <a:ext cx="3537882" cy="2141191"/>
            <a:chOff x="69322" y="1643657"/>
            <a:chExt cx="3891673" cy="3448407"/>
          </a:xfrm>
        </p:grpSpPr>
        <p:sp>
          <p:nvSpPr>
            <p:cNvPr id="95" name="Rounded Rectangle 94"/>
            <p:cNvSpPr/>
            <p:nvPr/>
          </p:nvSpPr>
          <p:spPr>
            <a:xfrm>
              <a:off x="196662" y="2977856"/>
              <a:ext cx="1192796" cy="746988"/>
            </a:xfrm>
            <a:prstGeom prst="roundRect">
              <a:avLst/>
            </a:prstGeom>
            <a:solidFill>
              <a:schemeClr val="accent3">
                <a:lumMod val="40000"/>
                <a:lumOff val="60000"/>
              </a:schemeClr>
            </a:solid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CA" sz="1000" dirty="0" smtClean="0">
                  <a:solidFill>
                    <a:schemeClr val="tx1"/>
                  </a:solidFill>
                  <a:ea typeface="Calibri"/>
                  <a:cs typeface="Times New Roman"/>
                </a:rPr>
                <a:t>Prevention Office </a:t>
              </a:r>
              <a:endParaRPr lang="en-CA" sz="1000" dirty="0">
                <a:solidFill>
                  <a:schemeClr val="tx1"/>
                </a:solidFill>
                <a:effectLst/>
                <a:ea typeface="Calibri"/>
                <a:cs typeface="Times New Roman"/>
              </a:endParaRPr>
            </a:p>
          </p:txBody>
        </p:sp>
        <p:cxnSp>
          <p:nvCxnSpPr>
            <p:cNvPr id="96" name="Straight Connector 95"/>
            <p:cNvCxnSpPr/>
            <p:nvPr/>
          </p:nvCxnSpPr>
          <p:spPr>
            <a:xfrm flipV="1">
              <a:off x="836166" y="2723777"/>
              <a:ext cx="1" cy="303574"/>
            </a:xfrm>
            <a:prstGeom prst="line">
              <a:avLst/>
            </a:prstGeom>
            <a:noFill/>
            <a:ln w="9525" cap="flat" cmpd="sng" algn="ctr">
              <a:solidFill>
                <a:srgbClr val="4F81BD">
                  <a:shade val="95000"/>
                  <a:satMod val="105000"/>
                </a:srgbClr>
              </a:solidFill>
              <a:prstDash val="solid"/>
            </a:ln>
            <a:effectLst/>
          </p:spPr>
        </p:cxnSp>
        <p:sp>
          <p:nvSpPr>
            <p:cNvPr id="97" name="Rounded Rectangle 96"/>
            <p:cNvSpPr/>
            <p:nvPr/>
          </p:nvSpPr>
          <p:spPr>
            <a:xfrm>
              <a:off x="1631324" y="2795785"/>
              <a:ext cx="1443284" cy="1072143"/>
            </a:xfrm>
            <a:prstGeom prst="roundRect">
              <a:avLst/>
            </a:prstGeom>
            <a:solidFill>
              <a:srgbClr val="006633"/>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000" dirty="0" smtClean="0">
                  <a:solidFill>
                    <a:schemeClr val="bg1"/>
                  </a:solidFill>
                  <a:effectLst/>
                  <a:ea typeface="Calibri"/>
                  <a:cs typeface="Times New Roman"/>
                </a:rPr>
                <a:t>High Hazard Priority (Network 2)</a:t>
              </a:r>
              <a:endParaRPr lang="en-CA" sz="1000" dirty="0">
                <a:solidFill>
                  <a:schemeClr val="bg1"/>
                </a:solidFill>
                <a:effectLst/>
                <a:ea typeface="Calibri"/>
                <a:cs typeface="Times New Roman"/>
              </a:endParaRPr>
            </a:p>
          </p:txBody>
        </p:sp>
        <p:cxnSp>
          <p:nvCxnSpPr>
            <p:cNvPr id="98" name="Straight Connector 97"/>
            <p:cNvCxnSpPr/>
            <p:nvPr/>
          </p:nvCxnSpPr>
          <p:spPr>
            <a:xfrm flipV="1">
              <a:off x="836166" y="3716347"/>
              <a:ext cx="1" cy="303574"/>
            </a:xfrm>
            <a:prstGeom prst="line">
              <a:avLst/>
            </a:prstGeom>
            <a:noFill/>
            <a:ln w="9525" cap="flat" cmpd="sng" algn="ctr">
              <a:solidFill>
                <a:srgbClr val="4F81BD">
                  <a:shade val="95000"/>
                  <a:satMod val="105000"/>
                </a:srgbClr>
              </a:solidFill>
              <a:prstDash val="solid"/>
            </a:ln>
            <a:effectLst/>
          </p:spPr>
        </p:cxnSp>
        <p:cxnSp>
          <p:nvCxnSpPr>
            <p:cNvPr id="99" name="Straight Connector 98"/>
            <p:cNvCxnSpPr>
              <a:endCxn id="95" idx="3"/>
            </p:cNvCxnSpPr>
            <p:nvPr/>
          </p:nvCxnSpPr>
          <p:spPr>
            <a:xfrm flipH="1">
              <a:off x="1389458" y="3351349"/>
              <a:ext cx="296698" cy="0"/>
            </a:xfrm>
            <a:prstGeom prst="line">
              <a:avLst/>
            </a:prstGeom>
            <a:noFill/>
            <a:ln w="9525" cap="flat" cmpd="sng" algn="ctr">
              <a:solidFill>
                <a:srgbClr val="4F81BD">
                  <a:shade val="95000"/>
                  <a:satMod val="105000"/>
                </a:srgbClr>
              </a:solidFill>
              <a:prstDash val="solid"/>
            </a:ln>
            <a:effectLst/>
          </p:spPr>
        </p:cxnSp>
        <p:sp>
          <p:nvSpPr>
            <p:cNvPr id="100" name="Rounded Rectangle 99"/>
            <p:cNvSpPr/>
            <p:nvPr/>
          </p:nvSpPr>
          <p:spPr>
            <a:xfrm>
              <a:off x="1741912" y="4104064"/>
              <a:ext cx="2219083" cy="903856"/>
            </a:xfrm>
            <a:prstGeom prst="roundRect">
              <a:avLst/>
            </a:prstGeom>
            <a:solidFill>
              <a:srgbClr val="EC9E28"/>
            </a:solid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1000"/>
                </a:spcAft>
              </a:pPr>
              <a:r>
                <a:rPr lang="en-CA" sz="1000" b="1" dirty="0" smtClean="0">
                  <a:solidFill>
                    <a:schemeClr val="bg1"/>
                  </a:solidFill>
                  <a:ea typeface="Calibri"/>
                  <a:cs typeface="Times New Roman"/>
                </a:rPr>
                <a:t>Engagement Opportunities</a:t>
              </a:r>
              <a:endParaRPr lang="en-CA" sz="1000" b="1" dirty="0">
                <a:solidFill>
                  <a:schemeClr val="bg1"/>
                </a:solidFill>
                <a:effectLst/>
                <a:ea typeface="Calibri"/>
                <a:cs typeface="Times New Roman"/>
              </a:endParaRPr>
            </a:p>
          </p:txBody>
        </p:sp>
        <p:cxnSp>
          <p:nvCxnSpPr>
            <p:cNvPr id="101" name="Straight Connector 100"/>
            <p:cNvCxnSpPr/>
            <p:nvPr/>
          </p:nvCxnSpPr>
          <p:spPr>
            <a:xfrm flipH="1" flipV="1">
              <a:off x="1334776" y="3716347"/>
              <a:ext cx="421792" cy="591606"/>
            </a:xfrm>
            <a:prstGeom prst="line">
              <a:avLst/>
            </a:prstGeom>
            <a:noFill/>
            <a:ln w="9525" cap="flat" cmpd="sng" algn="ctr">
              <a:solidFill>
                <a:srgbClr val="4F81BD">
                  <a:shade val="95000"/>
                  <a:satMod val="105000"/>
                </a:srgbClr>
              </a:solidFill>
              <a:prstDash val="solid"/>
            </a:ln>
            <a:effectLst/>
          </p:spPr>
        </p:cxnSp>
        <p:sp>
          <p:nvSpPr>
            <p:cNvPr id="102" name="Rounded Rectangle 101"/>
            <p:cNvSpPr/>
            <p:nvPr/>
          </p:nvSpPr>
          <p:spPr>
            <a:xfrm>
              <a:off x="69322" y="1643657"/>
              <a:ext cx="1443284" cy="1072143"/>
            </a:xfrm>
            <a:prstGeom prst="roundRect">
              <a:avLst/>
            </a:prstGeom>
            <a:solidFill>
              <a:srgbClr val="006633"/>
            </a:solidFill>
            <a:ln/>
          </p:spPr>
          <p:style>
            <a:lnRef idx="3">
              <a:schemeClr val="lt1"/>
            </a:lnRef>
            <a:fillRef idx="1">
              <a:schemeClr val="accent4"/>
            </a:fillRef>
            <a:effectRef idx="1">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000" dirty="0" smtClean="0">
                  <a:solidFill>
                    <a:schemeClr val="bg1"/>
                  </a:solidFill>
                  <a:effectLst/>
                  <a:ea typeface="Calibri"/>
                  <a:cs typeface="Times New Roman"/>
                </a:rPr>
                <a:t>Vulnerable Worker Priority (Network 1)</a:t>
              </a:r>
              <a:endParaRPr lang="en-CA" sz="1000" dirty="0">
                <a:solidFill>
                  <a:schemeClr val="bg1"/>
                </a:solidFill>
                <a:effectLst/>
                <a:ea typeface="Calibri"/>
                <a:cs typeface="Times New Roman"/>
              </a:endParaRPr>
            </a:p>
          </p:txBody>
        </p:sp>
        <p:sp>
          <p:nvSpPr>
            <p:cNvPr id="103" name="Rounded Rectangle 102"/>
            <p:cNvSpPr/>
            <p:nvPr/>
          </p:nvSpPr>
          <p:spPr>
            <a:xfrm>
              <a:off x="96107" y="4019921"/>
              <a:ext cx="1443284" cy="1072143"/>
            </a:xfrm>
            <a:prstGeom prst="roundRect">
              <a:avLst/>
            </a:prstGeom>
            <a:solidFill>
              <a:srgbClr val="006633"/>
            </a:solidFill>
            <a:ln/>
          </p:spPr>
          <p:style>
            <a:lnRef idx="3">
              <a:schemeClr val="lt1"/>
            </a:lnRef>
            <a:fillRef idx="1">
              <a:schemeClr val="accent4"/>
            </a:fillRef>
            <a:effectRef idx="1">
              <a:schemeClr val="accent4"/>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000" dirty="0" smtClean="0">
                  <a:solidFill>
                    <a:schemeClr val="bg1"/>
                  </a:solidFill>
                  <a:effectLst/>
                  <a:ea typeface="Calibri"/>
                  <a:cs typeface="Times New Roman"/>
                </a:rPr>
                <a:t>Small Business Priority (Network 3)</a:t>
              </a:r>
              <a:endParaRPr lang="en-CA" sz="1000" dirty="0">
                <a:solidFill>
                  <a:schemeClr val="bg1"/>
                </a:solidFill>
                <a:effectLst/>
                <a:ea typeface="Calibri"/>
                <a:cs typeface="Times New Roman"/>
              </a:endParaRPr>
            </a:p>
          </p:txBody>
        </p:sp>
      </p:grpSp>
      <p:sp>
        <p:nvSpPr>
          <p:cNvPr id="104" name="Rectangle 103"/>
          <p:cNvSpPr/>
          <p:nvPr/>
        </p:nvSpPr>
        <p:spPr>
          <a:xfrm>
            <a:off x="249275" y="3811987"/>
            <a:ext cx="3928828" cy="28792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900" indent="-342900" fontAlgn="base">
              <a:spcBef>
                <a:spcPts val="269"/>
              </a:spcBef>
              <a:spcAft>
                <a:spcPts val="600"/>
              </a:spcAft>
              <a:buSzPct val="100000"/>
              <a:buBlip>
                <a:blip r:embed="rId2"/>
              </a:buBlip>
              <a:tabLst>
                <a:tab pos="457200" algn="l"/>
              </a:tabLst>
            </a:pPr>
            <a:r>
              <a:rPr lang="en-CA" sz="1400" b="1" dirty="0" smtClean="0">
                <a:solidFill>
                  <a:schemeClr val="tx1"/>
                </a:solidFill>
                <a:ea typeface="Calibri"/>
                <a:cs typeface="Times New Roman"/>
              </a:rPr>
              <a:t>Networks  </a:t>
            </a:r>
          </a:p>
          <a:p>
            <a:pPr marL="265113" indent="-265113">
              <a:buFont typeface="Arial" panose="020B0604020202020204" pitchFamily="34" charset="0"/>
              <a:buChar char="•"/>
            </a:pPr>
            <a:r>
              <a:rPr lang="en-CA" sz="1100" dirty="0" smtClean="0">
                <a:solidFill>
                  <a:schemeClr val="tx1"/>
                </a:solidFill>
              </a:rPr>
              <a:t>Develop integrated priority-specific action plans </a:t>
            </a:r>
          </a:p>
          <a:p>
            <a:pPr marL="265113" indent="-265113">
              <a:buFont typeface="Arial" panose="020B0604020202020204" pitchFamily="34" charset="0"/>
              <a:buChar char="•"/>
            </a:pPr>
            <a:r>
              <a:rPr lang="en-CA" sz="1100" dirty="0" smtClean="0">
                <a:solidFill>
                  <a:schemeClr val="tx1"/>
                </a:solidFill>
              </a:rPr>
              <a:t>Coordinate planned implementation activities with system partners</a:t>
            </a:r>
          </a:p>
          <a:p>
            <a:pPr marL="265113" indent="-265113">
              <a:buFont typeface="Arial" panose="020B0604020202020204" pitchFamily="34" charset="0"/>
              <a:buChar char="•"/>
            </a:pPr>
            <a:r>
              <a:rPr lang="en-CA" sz="1100" dirty="0" smtClean="0">
                <a:solidFill>
                  <a:schemeClr val="tx1"/>
                </a:solidFill>
              </a:rPr>
              <a:t>Report progress to Prevention Office</a:t>
            </a:r>
          </a:p>
          <a:p>
            <a:pPr marL="342900" indent="-342900" fontAlgn="base">
              <a:spcBef>
                <a:spcPts val="269"/>
              </a:spcBef>
              <a:spcAft>
                <a:spcPts val="600"/>
              </a:spcAft>
              <a:buSzPct val="100000"/>
              <a:buBlip>
                <a:blip r:embed="rId2"/>
              </a:buBlip>
              <a:tabLst>
                <a:tab pos="457200" algn="l"/>
              </a:tabLst>
            </a:pPr>
            <a:r>
              <a:rPr lang="en-CA" sz="1400" b="1" dirty="0" smtClean="0">
                <a:solidFill>
                  <a:schemeClr val="tx1"/>
                </a:solidFill>
                <a:ea typeface="Calibri"/>
                <a:cs typeface="Times New Roman"/>
              </a:rPr>
              <a:t>Prevention Office: </a:t>
            </a:r>
            <a:endParaRPr lang="en-CA" sz="1400" b="1" dirty="0">
              <a:solidFill>
                <a:schemeClr val="tx1"/>
              </a:solidFill>
              <a:ea typeface="Calibri"/>
              <a:cs typeface="Times New Roman"/>
            </a:endParaRPr>
          </a:p>
          <a:p>
            <a:pPr marL="285750" indent="-285750">
              <a:buFont typeface="Arial" panose="020B0604020202020204" pitchFamily="34" charset="0"/>
              <a:buChar char="•"/>
            </a:pPr>
            <a:r>
              <a:rPr lang="en-CA" sz="1100" dirty="0" smtClean="0">
                <a:solidFill>
                  <a:schemeClr val="tx1"/>
                </a:solidFill>
              </a:rPr>
              <a:t>Rolls up progress updates </a:t>
            </a:r>
            <a:r>
              <a:rPr lang="en-CA" sz="1100" dirty="0">
                <a:solidFill>
                  <a:schemeClr val="tx1"/>
                </a:solidFill>
              </a:rPr>
              <a:t>and </a:t>
            </a:r>
            <a:r>
              <a:rPr lang="en-CA" sz="1100" dirty="0" smtClean="0">
                <a:solidFill>
                  <a:schemeClr val="tx1"/>
                </a:solidFill>
              </a:rPr>
              <a:t>a) reports </a:t>
            </a:r>
            <a:r>
              <a:rPr lang="en-CA" sz="1100" dirty="0">
                <a:solidFill>
                  <a:schemeClr val="tx1"/>
                </a:solidFill>
              </a:rPr>
              <a:t>it back </a:t>
            </a:r>
            <a:r>
              <a:rPr lang="en-CA" sz="1100" dirty="0" smtClean="0">
                <a:solidFill>
                  <a:schemeClr val="tx1"/>
                </a:solidFill>
              </a:rPr>
              <a:t>to the entire network and system leadership through </a:t>
            </a:r>
            <a:r>
              <a:rPr lang="en-CA" sz="1100" dirty="0">
                <a:solidFill>
                  <a:schemeClr val="tx1"/>
                </a:solidFill>
              </a:rPr>
              <a:t>existing </a:t>
            </a:r>
            <a:r>
              <a:rPr lang="en-CA" sz="1100" dirty="0" smtClean="0">
                <a:solidFill>
                  <a:schemeClr val="tx1"/>
                </a:solidFill>
              </a:rPr>
              <a:t>forums; b) monitors progress against strategy performance measures</a:t>
            </a:r>
          </a:p>
          <a:p>
            <a:pPr marL="342900" lvl="1" indent="-342900" fontAlgn="base">
              <a:spcBef>
                <a:spcPts val="269"/>
              </a:spcBef>
              <a:spcAft>
                <a:spcPts val="600"/>
              </a:spcAft>
              <a:buSzPct val="100000"/>
              <a:buBlip>
                <a:blip r:embed="rId2"/>
              </a:buBlip>
              <a:tabLst>
                <a:tab pos="457200" algn="l"/>
              </a:tabLst>
            </a:pPr>
            <a:r>
              <a:rPr lang="en-CA" sz="1400" b="1" dirty="0" smtClean="0">
                <a:solidFill>
                  <a:schemeClr val="tx1"/>
                </a:solidFill>
                <a:ea typeface="Calibri"/>
                <a:cs typeface="Times New Roman"/>
              </a:rPr>
              <a:t>Engagement Opportunities</a:t>
            </a:r>
            <a:endParaRPr lang="en-CA" sz="1400" b="1" dirty="0">
              <a:solidFill>
                <a:schemeClr val="tx1"/>
              </a:solidFill>
              <a:ea typeface="Calibri"/>
              <a:cs typeface="Times New Roman"/>
            </a:endParaRPr>
          </a:p>
          <a:p>
            <a:pPr marL="285750" indent="-285750">
              <a:buFont typeface="Arial" panose="020B0604020202020204" pitchFamily="34" charset="0"/>
              <a:buChar char="•"/>
            </a:pPr>
            <a:r>
              <a:rPr lang="en-CA" sz="1100" dirty="0">
                <a:solidFill>
                  <a:schemeClr val="tx1"/>
                </a:solidFill>
              </a:rPr>
              <a:t>R</a:t>
            </a:r>
            <a:r>
              <a:rPr lang="en-CA" sz="1100" dirty="0" smtClean="0">
                <a:solidFill>
                  <a:schemeClr val="tx1"/>
                </a:solidFill>
              </a:rPr>
              <a:t>eceive progress updates, provide advice, and support and participate on project implementation</a:t>
            </a:r>
            <a:endParaRPr lang="en-CA" sz="1100" dirty="0">
              <a:solidFill>
                <a:schemeClr val="tx1"/>
              </a:solidFill>
            </a:endParaRPr>
          </a:p>
        </p:txBody>
      </p:sp>
      <p:grpSp>
        <p:nvGrpSpPr>
          <p:cNvPr id="105" name="Group 104"/>
          <p:cNvGrpSpPr/>
          <p:nvPr/>
        </p:nvGrpSpPr>
        <p:grpSpPr>
          <a:xfrm>
            <a:off x="4812006" y="1918279"/>
            <a:ext cx="4168621" cy="4649930"/>
            <a:chOff x="3969341" y="1508164"/>
            <a:chExt cx="5044030" cy="5114923"/>
          </a:xfrm>
        </p:grpSpPr>
        <p:sp>
          <p:nvSpPr>
            <p:cNvPr id="106" name="Rectangle 105"/>
            <p:cNvSpPr/>
            <p:nvPr/>
          </p:nvSpPr>
          <p:spPr>
            <a:xfrm>
              <a:off x="3969341" y="1508164"/>
              <a:ext cx="5044030" cy="5114923"/>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
          <p:nvSpPr>
            <p:cNvPr id="107" name="Rounded Rectangle 106"/>
            <p:cNvSpPr/>
            <p:nvPr/>
          </p:nvSpPr>
          <p:spPr>
            <a:xfrm>
              <a:off x="5705931" y="2714146"/>
              <a:ext cx="1626531" cy="1099932"/>
            </a:xfrm>
            <a:prstGeom prst="roundRect">
              <a:avLst/>
            </a:prstGeom>
            <a:solidFill>
              <a:srgbClr val="006633"/>
            </a:solid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CA" sz="1100" b="1" dirty="0" smtClean="0">
                  <a:effectLst/>
                  <a:ea typeface="Calibri"/>
                  <a:cs typeface="Times New Roman"/>
                </a:rPr>
                <a:t>System Partner Coordinator:  </a:t>
              </a:r>
              <a:r>
                <a:rPr lang="en-CA" sz="1100" dirty="0" smtClean="0">
                  <a:effectLst/>
                  <a:ea typeface="Calibri"/>
                  <a:cs typeface="Times New Roman"/>
                </a:rPr>
                <a:t>Small Business Priority</a:t>
              </a:r>
              <a:endParaRPr lang="en-CA" sz="1100" dirty="0">
                <a:effectLst/>
                <a:ea typeface="Calibri"/>
                <a:cs typeface="Times New Roman"/>
              </a:endParaRPr>
            </a:p>
          </p:txBody>
        </p:sp>
        <p:sp>
          <p:nvSpPr>
            <p:cNvPr id="108" name="Rounded Rectangle 107"/>
            <p:cNvSpPr/>
            <p:nvPr/>
          </p:nvSpPr>
          <p:spPr>
            <a:xfrm>
              <a:off x="5901222" y="1625981"/>
              <a:ext cx="1241167" cy="718500"/>
            </a:xfrm>
            <a:prstGeom prst="roundRect">
              <a:avLst/>
            </a:prstGeom>
            <a:solidFill>
              <a:schemeClr val="accent3">
                <a:lumMod val="60000"/>
                <a:lumOff val="40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en-CA" sz="1200" dirty="0" smtClean="0">
                  <a:effectLst/>
                  <a:latin typeface="Calibri"/>
                  <a:ea typeface="Calibri"/>
                  <a:cs typeface="Times New Roman"/>
                </a:rPr>
                <a:t>System Partner Hub</a:t>
              </a:r>
              <a:r>
                <a:rPr lang="en-CA" sz="1100" dirty="0">
                  <a:effectLst/>
                  <a:latin typeface="Calibri"/>
                  <a:ea typeface="Calibri"/>
                  <a:cs typeface="Times New Roman"/>
                </a:rPr>
                <a:t> </a:t>
              </a:r>
            </a:p>
          </p:txBody>
        </p:sp>
        <p:cxnSp>
          <p:nvCxnSpPr>
            <p:cNvPr id="109" name="Straight Connector 108"/>
            <p:cNvCxnSpPr>
              <a:stCxn id="107" idx="3"/>
              <a:endCxn id="110" idx="1"/>
            </p:cNvCxnSpPr>
            <p:nvPr/>
          </p:nvCxnSpPr>
          <p:spPr>
            <a:xfrm>
              <a:off x="7332462" y="3264112"/>
              <a:ext cx="336007" cy="2308"/>
            </a:xfrm>
            <a:prstGeom prst="line">
              <a:avLst/>
            </a:prstGeom>
            <a:noFill/>
            <a:ln w="9525" cap="flat" cmpd="sng" algn="ctr">
              <a:solidFill>
                <a:srgbClr val="4F81BD">
                  <a:shade val="95000"/>
                  <a:satMod val="105000"/>
                </a:srgbClr>
              </a:solidFill>
              <a:prstDash val="solid"/>
            </a:ln>
            <a:effectLst/>
          </p:spPr>
        </p:cxnSp>
        <p:sp>
          <p:nvSpPr>
            <p:cNvPr id="110" name="Rounded Rectangle 109"/>
            <p:cNvSpPr/>
            <p:nvPr/>
          </p:nvSpPr>
          <p:spPr>
            <a:xfrm>
              <a:off x="7668470" y="2907468"/>
              <a:ext cx="1241167" cy="717901"/>
            </a:xfrm>
            <a:prstGeom prst="roundRect">
              <a:avLst/>
            </a:prstGeom>
            <a:solidFill>
              <a:schemeClr val="accent3">
                <a:lumMod val="60000"/>
                <a:lumOff val="40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en-CA" sz="1200" dirty="0" smtClean="0">
                  <a:effectLst/>
                  <a:latin typeface="Calibri"/>
                  <a:ea typeface="Calibri"/>
                  <a:cs typeface="Times New Roman"/>
                </a:rPr>
                <a:t>Other Partners’ Hub</a:t>
              </a:r>
              <a:r>
                <a:rPr lang="en-CA" sz="1100" dirty="0" smtClean="0">
                  <a:latin typeface="Calibri"/>
                  <a:ea typeface="Calibri"/>
                  <a:cs typeface="Times New Roman"/>
                </a:rPr>
                <a:t>(s) (TBD)</a:t>
              </a:r>
              <a:endParaRPr lang="en-CA" sz="1100" dirty="0">
                <a:effectLst/>
                <a:latin typeface="Calibri"/>
                <a:ea typeface="Calibri"/>
                <a:cs typeface="Times New Roman"/>
              </a:endParaRPr>
            </a:p>
          </p:txBody>
        </p:sp>
        <p:sp>
          <p:nvSpPr>
            <p:cNvPr id="111" name="Rounded Rectangle 110"/>
            <p:cNvSpPr/>
            <p:nvPr/>
          </p:nvSpPr>
          <p:spPr>
            <a:xfrm>
              <a:off x="4116304" y="2909916"/>
              <a:ext cx="1241167" cy="717901"/>
            </a:xfrm>
            <a:prstGeom prst="roundRect">
              <a:avLst/>
            </a:prstGeom>
            <a:solidFill>
              <a:schemeClr val="accent3">
                <a:lumMod val="60000"/>
                <a:lumOff val="40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0"/>
                </a:spcAft>
              </a:pPr>
              <a:endParaRPr lang="en-CA" sz="1100" dirty="0" smtClean="0">
                <a:effectLst/>
                <a:latin typeface="Calibri"/>
                <a:ea typeface="Calibri"/>
                <a:cs typeface="Times New Roman"/>
              </a:endParaRPr>
            </a:p>
            <a:p>
              <a:pPr algn="ctr">
                <a:lnSpc>
                  <a:spcPct val="115000"/>
                </a:lnSpc>
                <a:spcAft>
                  <a:spcPts val="0"/>
                </a:spcAft>
              </a:pPr>
              <a:r>
                <a:rPr lang="en-CA" sz="1200" dirty="0" smtClean="0">
                  <a:effectLst/>
                  <a:latin typeface="Calibri"/>
                  <a:ea typeface="Calibri"/>
                  <a:cs typeface="Times New Roman"/>
                </a:rPr>
                <a:t>MOL Small Business Group Hub</a:t>
              </a:r>
              <a:endParaRPr lang="en-CA" sz="1200" dirty="0">
                <a:effectLst/>
                <a:latin typeface="Calibri"/>
                <a:ea typeface="Calibri"/>
                <a:cs typeface="Times New Roman"/>
              </a:endParaRPr>
            </a:p>
            <a:p>
              <a:pPr algn="ctr">
                <a:lnSpc>
                  <a:spcPct val="115000"/>
                </a:lnSpc>
                <a:spcAft>
                  <a:spcPts val="1000"/>
                </a:spcAft>
              </a:pPr>
              <a:r>
                <a:rPr lang="en-CA" sz="1100" dirty="0">
                  <a:effectLst/>
                  <a:latin typeface="Calibri"/>
                  <a:ea typeface="Calibri"/>
                  <a:cs typeface="Times New Roman"/>
                </a:rPr>
                <a:t> </a:t>
              </a:r>
            </a:p>
          </p:txBody>
        </p:sp>
        <p:cxnSp>
          <p:nvCxnSpPr>
            <p:cNvPr id="112" name="Straight Connector 111"/>
            <p:cNvCxnSpPr>
              <a:stCxn id="111" idx="3"/>
              <a:endCxn id="107" idx="1"/>
            </p:cNvCxnSpPr>
            <p:nvPr/>
          </p:nvCxnSpPr>
          <p:spPr>
            <a:xfrm flipV="1">
              <a:off x="5357471" y="3264112"/>
              <a:ext cx="348461" cy="4755"/>
            </a:xfrm>
            <a:prstGeom prst="line">
              <a:avLst/>
            </a:prstGeom>
            <a:noFill/>
            <a:ln w="9525" cap="flat" cmpd="sng" algn="ctr">
              <a:solidFill>
                <a:srgbClr val="4F81BD">
                  <a:shade val="95000"/>
                  <a:satMod val="105000"/>
                </a:srgbClr>
              </a:solidFill>
              <a:prstDash val="solid"/>
            </a:ln>
            <a:effectLst/>
          </p:spPr>
        </p:cxnSp>
        <p:cxnSp>
          <p:nvCxnSpPr>
            <p:cNvPr id="113" name="Straight Connector 112"/>
            <p:cNvCxnSpPr>
              <a:stCxn id="107" idx="0"/>
              <a:endCxn id="108" idx="2"/>
            </p:cNvCxnSpPr>
            <p:nvPr/>
          </p:nvCxnSpPr>
          <p:spPr>
            <a:xfrm flipV="1">
              <a:off x="6519197" y="2344481"/>
              <a:ext cx="2608" cy="369665"/>
            </a:xfrm>
            <a:prstGeom prst="line">
              <a:avLst/>
            </a:prstGeom>
            <a:noFill/>
            <a:ln w="9525" cap="flat" cmpd="sng" algn="ctr">
              <a:solidFill>
                <a:srgbClr val="4F81BD">
                  <a:shade val="95000"/>
                  <a:satMod val="105000"/>
                </a:srgbClr>
              </a:solidFill>
              <a:prstDash val="solid"/>
            </a:ln>
            <a:effectLst/>
          </p:spPr>
        </p:cxnSp>
        <p:cxnSp>
          <p:nvCxnSpPr>
            <p:cNvPr id="114" name="Straight Connector 113"/>
            <p:cNvCxnSpPr>
              <a:stCxn id="125" idx="0"/>
              <a:endCxn id="107" idx="2"/>
            </p:cNvCxnSpPr>
            <p:nvPr/>
          </p:nvCxnSpPr>
          <p:spPr>
            <a:xfrm flipH="1" flipV="1">
              <a:off x="6519197" y="3814078"/>
              <a:ext cx="4753" cy="284150"/>
            </a:xfrm>
            <a:prstGeom prst="line">
              <a:avLst/>
            </a:prstGeom>
            <a:noFill/>
            <a:ln w="9525" cap="flat" cmpd="sng" algn="ctr">
              <a:solidFill>
                <a:srgbClr val="4F81BD">
                  <a:shade val="95000"/>
                  <a:satMod val="105000"/>
                </a:srgbClr>
              </a:solidFill>
              <a:prstDash val="solid"/>
            </a:ln>
            <a:effectLst/>
          </p:spPr>
        </p:cxnSp>
        <p:sp>
          <p:nvSpPr>
            <p:cNvPr id="115" name="Rounded Rectangle 114"/>
            <p:cNvSpPr/>
            <p:nvPr/>
          </p:nvSpPr>
          <p:spPr>
            <a:xfrm>
              <a:off x="4110066" y="4871394"/>
              <a:ext cx="4845671" cy="1628956"/>
            </a:xfrm>
            <a:prstGeom prst="roundRect">
              <a:avLst/>
            </a:prstGeom>
            <a:solidFill>
              <a:srgbClr val="EC9E28"/>
            </a:solid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CA" sz="1100" b="1" dirty="0" smtClean="0">
                  <a:solidFill>
                    <a:schemeClr val="bg1"/>
                  </a:solidFill>
                  <a:effectLst/>
                  <a:ea typeface="Calibri"/>
                  <a:cs typeface="Times New Roman"/>
                </a:rPr>
                <a:t>Engagement Opportunities</a:t>
              </a:r>
            </a:p>
            <a:p>
              <a:pPr algn="ctr">
                <a:lnSpc>
                  <a:spcPct val="115000"/>
                </a:lnSpc>
                <a:spcAft>
                  <a:spcPts val="1000"/>
                </a:spcAft>
              </a:pPr>
              <a:endParaRPr lang="en-CA" sz="1100" dirty="0">
                <a:solidFill>
                  <a:schemeClr val="bg1"/>
                </a:solidFill>
                <a:ea typeface="Calibri"/>
                <a:cs typeface="Times New Roman"/>
              </a:endParaRPr>
            </a:p>
            <a:p>
              <a:pPr algn="ctr">
                <a:lnSpc>
                  <a:spcPct val="115000"/>
                </a:lnSpc>
                <a:spcAft>
                  <a:spcPts val="1000"/>
                </a:spcAft>
              </a:pPr>
              <a:endParaRPr lang="en-CA" sz="1100" dirty="0" smtClean="0">
                <a:solidFill>
                  <a:schemeClr val="bg1"/>
                </a:solidFill>
                <a:effectLst/>
                <a:ea typeface="Calibri"/>
                <a:cs typeface="Times New Roman"/>
              </a:endParaRPr>
            </a:p>
            <a:p>
              <a:pPr algn="ctr">
                <a:lnSpc>
                  <a:spcPct val="115000"/>
                </a:lnSpc>
                <a:spcAft>
                  <a:spcPts val="1000"/>
                </a:spcAft>
              </a:pPr>
              <a:endParaRPr lang="en-CA" sz="1100" dirty="0">
                <a:solidFill>
                  <a:schemeClr val="bg1"/>
                </a:solidFill>
                <a:ea typeface="Calibri"/>
                <a:cs typeface="Times New Roman"/>
              </a:endParaRPr>
            </a:p>
            <a:p>
              <a:pPr algn="ctr">
                <a:lnSpc>
                  <a:spcPct val="115000"/>
                </a:lnSpc>
                <a:spcAft>
                  <a:spcPts val="1000"/>
                </a:spcAft>
              </a:pPr>
              <a:endParaRPr lang="en-CA" sz="1100" dirty="0">
                <a:solidFill>
                  <a:schemeClr val="bg1"/>
                </a:solidFill>
                <a:effectLst/>
                <a:ea typeface="Calibri"/>
                <a:cs typeface="Times New Roman"/>
              </a:endParaRPr>
            </a:p>
          </p:txBody>
        </p:sp>
        <p:sp>
          <p:nvSpPr>
            <p:cNvPr id="116" name="Rounded Rectangle 115"/>
            <p:cNvSpPr/>
            <p:nvPr/>
          </p:nvSpPr>
          <p:spPr>
            <a:xfrm>
              <a:off x="7589948" y="1901797"/>
              <a:ext cx="1241167" cy="636277"/>
            </a:xfrm>
            <a:prstGeom prst="roundRect">
              <a:avLst/>
            </a:prstGeom>
            <a:solidFill>
              <a:srgbClr val="C00000"/>
            </a:solidFill>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CA" sz="1100" dirty="0" smtClean="0">
                  <a:effectLst/>
                  <a:ea typeface="Calibri"/>
                  <a:cs typeface="Times New Roman"/>
                </a:rPr>
                <a:t>Small Business Task Group</a:t>
              </a:r>
              <a:endParaRPr lang="en-CA" sz="1100" dirty="0">
                <a:effectLst/>
                <a:ea typeface="Calibri"/>
                <a:cs typeface="Times New Roman"/>
              </a:endParaRPr>
            </a:p>
          </p:txBody>
        </p:sp>
        <p:cxnSp>
          <p:nvCxnSpPr>
            <p:cNvPr id="117" name="Straight Arrow Connector 116"/>
            <p:cNvCxnSpPr>
              <a:stCxn id="125" idx="2"/>
              <a:endCxn id="115" idx="0"/>
            </p:cNvCxnSpPr>
            <p:nvPr/>
          </p:nvCxnSpPr>
          <p:spPr>
            <a:xfrm>
              <a:off x="6523950" y="4543986"/>
              <a:ext cx="8952" cy="327408"/>
            </a:xfrm>
            <a:prstGeom prst="straightConnector1">
              <a:avLst/>
            </a:prstGeom>
            <a:ln w="9525">
              <a:prstDash val="lgDash"/>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118" name="TextBox 88"/>
          <p:cNvSpPr txBox="1"/>
          <p:nvPr/>
        </p:nvSpPr>
        <p:spPr bwMode="auto">
          <a:xfrm flipH="1">
            <a:off x="5906521" y="1587423"/>
            <a:ext cx="209342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0" tIns="0" rIns="0" bIns="0" numCol="1" rtlCol="0"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ts val="600"/>
              </a:spcAft>
              <a:buClr>
                <a:srgbClr val="DE9C22"/>
              </a:buClr>
              <a:buSzPct val="100000"/>
              <a:buFont typeface="Lucida Grande" charset="0"/>
              <a:buNone/>
              <a:tabLst/>
            </a:pPr>
            <a:r>
              <a:rPr kumimoji="0" lang="en-CA" sz="1800" b="0" u="none" strike="noStrike" kern="0" cap="none" spc="0" normalizeH="0" baseline="0" noProof="0" dirty="0" smtClean="0">
                <a:ln>
                  <a:noFill/>
                </a:ln>
                <a:solidFill>
                  <a:srgbClr val="377C29"/>
                </a:solidFill>
                <a:effectLst/>
                <a:uLnTx/>
                <a:uFillTx/>
                <a:latin typeface="Arial"/>
                <a:ea typeface="ＭＳ Ｐゴシック" charset="0"/>
                <a:cs typeface="ＭＳ Ｐゴシック" charset="0"/>
              </a:rPr>
              <a:t>Example</a:t>
            </a:r>
            <a:r>
              <a:rPr lang="en-CA" kern="0" noProof="0" dirty="0">
                <a:solidFill>
                  <a:srgbClr val="377C29"/>
                </a:solidFill>
                <a:latin typeface="Arial"/>
                <a:ea typeface="ＭＳ Ｐゴシック" charset="0"/>
                <a:cs typeface="ＭＳ Ｐゴシック" charset="0"/>
              </a:rPr>
              <a:t> </a:t>
            </a:r>
            <a:r>
              <a:rPr lang="en-CA" kern="0" noProof="0" dirty="0" smtClean="0">
                <a:solidFill>
                  <a:srgbClr val="377C29"/>
                </a:solidFill>
                <a:latin typeface="Arial"/>
                <a:ea typeface="ＭＳ Ｐゴシック" charset="0"/>
                <a:cs typeface="ＭＳ Ｐゴシック" charset="0"/>
              </a:rPr>
              <a:t>– </a:t>
            </a:r>
            <a:r>
              <a:rPr kumimoji="0" lang="en-CA" sz="1800" b="0" u="none" strike="noStrike" kern="0" cap="none" spc="0" normalizeH="0" baseline="0" noProof="0" dirty="0" smtClean="0">
                <a:ln>
                  <a:noFill/>
                </a:ln>
                <a:solidFill>
                  <a:srgbClr val="377C29"/>
                </a:solidFill>
                <a:effectLst/>
                <a:uLnTx/>
                <a:uFillTx/>
                <a:latin typeface="Arial"/>
                <a:ea typeface="ＭＳ Ｐゴシック" charset="0"/>
                <a:cs typeface="ＭＳ Ｐゴシック" charset="0"/>
              </a:rPr>
              <a:t>Network:</a:t>
            </a:r>
          </a:p>
        </p:txBody>
      </p:sp>
      <p:cxnSp>
        <p:nvCxnSpPr>
          <p:cNvPr id="119" name="Straight Connector 118"/>
          <p:cNvCxnSpPr>
            <a:endCxn id="125" idx="1"/>
          </p:cNvCxnSpPr>
          <p:nvPr/>
        </p:nvCxnSpPr>
        <p:spPr>
          <a:xfrm>
            <a:off x="5678992" y="3856288"/>
            <a:ext cx="893958" cy="619212"/>
          </a:xfrm>
          <a:prstGeom prst="line">
            <a:avLst/>
          </a:prstGeom>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a:xfrm>
            <a:off x="4995502" y="5251617"/>
            <a:ext cx="1213604" cy="108552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100" dirty="0" smtClean="0">
                <a:solidFill>
                  <a:schemeClr val="tx1"/>
                </a:solidFill>
              </a:rPr>
              <a:t>Advisory Bodies (e.g., Prevention Council, Section 21 Committees)</a:t>
            </a:r>
            <a:endParaRPr lang="en-CA" sz="1100" dirty="0">
              <a:solidFill>
                <a:schemeClr val="tx1"/>
              </a:solidFill>
              <a:latin typeface="Calibri" panose="020F0502020204030204" pitchFamily="34" charset="0"/>
              <a:cs typeface="Calibri" panose="020F0502020204030204" pitchFamily="34" charset="0"/>
            </a:endParaRPr>
          </a:p>
        </p:txBody>
      </p:sp>
      <p:sp>
        <p:nvSpPr>
          <p:cNvPr id="121" name="Rounded Rectangle 120"/>
          <p:cNvSpPr/>
          <p:nvPr/>
        </p:nvSpPr>
        <p:spPr>
          <a:xfrm>
            <a:off x="6306067" y="5251617"/>
            <a:ext cx="1213604" cy="108552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100" dirty="0" smtClean="0">
                <a:solidFill>
                  <a:schemeClr val="tx1"/>
                </a:solidFill>
              </a:rPr>
              <a:t>Working Groups (e.g., Market Metrics Group, High Hazard Working Group)</a:t>
            </a:r>
            <a:endParaRPr lang="en-CA" sz="1100" dirty="0">
              <a:solidFill>
                <a:schemeClr val="tx1"/>
              </a:solidFill>
              <a:latin typeface="Calibri" panose="020F0502020204030204" pitchFamily="34" charset="0"/>
              <a:cs typeface="Calibri" panose="020F0502020204030204" pitchFamily="34" charset="0"/>
            </a:endParaRPr>
          </a:p>
        </p:txBody>
      </p:sp>
      <p:sp>
        <p:nvSpPr>
          <p:cNvPr id="122" name="Rounded Rectangle 121"/>
          <p:cNvSpPr/>
          <p:nvPr/>
        </p:nvSpPr>
        <p:spPr>
          <a:xfrm>
            <a:off x="7592323" y="5251617"/>
            <a:ext cx="1213604" cy="108552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100" dirty="0" smtClean="0">
                <a:solidFill>
                  <a:schemeClr val="tx1"/>
                </a:solidFill>
              </a:rPr>
              <a:t>Stakeholder Forums (e.g., SAWO, Semi-Annual, Issue-Specific)</a:t>
            </a:r>
            <a:endParaRPr lang="en-CA" sz="1100" dirty="0">
              <a:solidFill>
                <a:schemeClr val="tx1"/>
              </a:solidFill>
              <a:latin typeface="Calibri" panose="020F0502020204030204" pitchFamily="34" charset="0"/>
              <a:cs typeface="Calibri" panose="020F0502020204030204" pitchFamily="34" charset="0"/>
            </a:endParaRPr>
          </a:p>
        </p:txBody>
      </p:sp>
      <p:sp>
        <p:nvSpPr>
          <p:cNvPr id="123" name="Rounded Rectangle 122"/>
          <p:cNvSpPr/>
          <p:nvPr/>
        </p:nvSpPr>
        <p:spPr>
          <a:xfrm>
            <a:off x="4841005" y="2561414"/>
            <a:ext cx="700607" cy="405235"/>
          </a:xfrm>
          <a:prstGeom prst="roundRect">
            <a:avLst/>
          </a:prstGeom>
          <a:solidFill>
            <a:schemeClr val="accent3">
              <a:lumMod val="20000"/>
              <a:lumOff val="80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0"/>
              </a:spcAft>
            </a:pPr>
            <a:endParaRPr lang="en-CA" sz="600" dirty="0">
              <a:latin typeface="Calibri"/>
              <a:ea typeface="Calibri"/>
              <a:cs typeface="Times New Roman"/>
            </a:endParaRPr>
          </a:p>
          <a:p>
            <a:pPr algn="ctr">
              <a:lnSpc>
                <a:spcPct val="115000"/>
              </a:lnSpc>
              <a:spcAft>
                <a:spcPts val="0"/>
              </a:spcAft>
            </a:pPr>
            <a:r>
              <a:rPr lang="en-CA" sz="800" b="1" dirty="0" smtClean="0">
                <a:effectLst/>
                <a:latin typeface="Calibri"/>
                <a:ea typeface="Calibri"/>
                <a:cs typeface="Times New Roman"/>
              </a:rPr>
              <a:t>Operations (Lead)</a:t>
            </a:r>
            <a:endParaRPr lang="en-CA" sz="800" b="1" dirty="0">
              <a:effectLst/>
              <a:latin typeface="Calibri"/>
              <a:ea typeface="Calibri"/>
              <a:cs typeface="Times New Roman"/>
            </a:endParaRPr>
          </a:p>
          <a:p>
            <a:pPr algn="ctr">
              <a:lnSpc>
                <a:spcPct val="115000"/>
              </a:lnSpc>
              <a:spcAft>
                <a:spcPts val="1000"/>
              </a:spcAft>
            </a:pPr>
            <a:r>
              <a:rPr lang="en-CA" sz="600" dirty="0">
                <a:effectLst/>
                <a:latin typeface="Calibri"/>
                <a:ea typeface="Calibri"/>
                <a:cs typeface="Times New Roman"/>
              </a:rPr>
              <a:t> </a:t>
            </a:r>
          </a:p>
        </p:txBody>
      </p:sp>
      <p:sp>
        <p:nvSpPr>
          <p:cNvPr id="124" name="Rounded Rectangle 123"/>
          <p:cNvSpPr/>
          <p:nvPr/>
        </p:nvSpPr>
        <p:spPr>
          <a:xfrm>
            <a:off x="4920843" y="4079260"/>
            <a:ext cx="700607" cy="405235"/>
          </a:xfrm>
          <a:prstGeom prst="roundRect">
            <a:avLst/>
          </a:prstGeom>
          <a:solidFill>
            <a:schemeClr val="accent3">
              <a:lumMod val="20000"/>
              <a:lumOff val="80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en-CA" sz="900" b="1" dirty="0" smtClean="0">
                <a:effectLst/>
                <a:latin typeface="Calibri"/>
                <a:ea typeface="Calibri"/>
                <a:cs typeface="Times New Roman"/>
              </a:rPr>
              <a:t>Policy</a:t>
            </a:r>
            <a:r>
              <a:rPr lang="en-CA" sz="800" dirty="0">
                <a:effectLst/>
                <a:latin typeface="Calibri"/>
                <a:ea typeface="Calibri"/>
                <a:cs typeface="Times New Roman"/>
              </a:rPr>
              <a:t> </a:t>
            </a:r>
          </a:p>
        </p:txBody>
      </p:sp>
      <p:sp>
        <p:nvSpPr>
          <p:cNvPr id="125" name="Rounded Rectangle 124"/>
          <p:cNvSpPr/>
          <p:nvPr/>
        </p:nvSpPr>
        <p:spPr>
          <a:xfrm>
            <a:off x="6572950" y="4272882"/>
            <a:ext cx="700607" cy="405235"/>
          </a:xfrm>
          <a:prstGeom prst="roundRect">
            <a:avLst/>
          </a:prstGeom>
          <a:solidFill>
            <a:schemeClr val="accent3">
              <a:lumMod val="20000"/>
              <a:lumOff val="80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0"/>
              </a:spcAft>
            </a:pPr>
            <a:endParaRPr lang="en-CA" sz="600" dirty="0" smtClean="0">
              <a:effectLst/>
              <a:latin typeface="Calibri"/>
              <a:ea typeface="Calibri"/>
              <a:cs typeface="Times New Roman"/>
            </a:endParaRPr>
          </a:p>
          <a:p>
            <a:pPr algn="ctr">
              <a:lnSpc>
                <a:spcPct val="115000"/>
              </a:lnSpc>
              <a:spcAft>
                <a:spcPts val="0"/>
              </a:spcAft>
            </a:pPr>
            <a:r>
              <a:rPr lang="en-CA" sz="800" b="1" dirty="0" smtClean="0">
                <a:effectLst/>
                <a:latin typeface="Calibri"/>
                <a:ea typeface="Calibri"/>
                <a:cs typeface="Times New Roman"/>
              </a:rPr>
              <a:t>Prevention Office</a:t>
            </a:r>
            <a:endParaRPr lang="en-CA" sz="800" b="1" dirty="0">
              <a:effectLst/>
              <a:latin typeface="Calibri"/>
              <a:ea typeface="Calibri"/>
              <a:cs typeface="Times New Roman"/>
            </a:endParaRPr>
          </a:p>
          <a:p>
            <a:pPr algn="ctr">
              <a:lnSpc>
                <a:spcPct val="115000"/>
              </a:lnSpc>
              <a:spcAft>
                <a:spcPts val="1000"/>
              </a:spcAft>
            </a:pPr>
            <a:r>
              <a:rPr lang="en-CA" sz="600" dirty="0">
                <a:effectLst/>
                <a:latin typeface="Calibri"/>
                <a:ea typeface="Calibri"/>
                <a:cs typeface="Times New Roman"/>
              </a:rPr>
              <a:t> </a:t>
            </a:r>
          </a:p>
        </p:txBody>
      </p:sp>
      <p:cxnSp>
        <p:nvCxnSpPr>
          <p:cNvPr id="126" name="Straight Connector 125"/>
          <p:cNvCxnSpPr>
            <a:stCxn id="123" idx="2"/>
          </p:cNvCxnSpPr>
          <p:nvPr/>
        </p:nvCxnSpPr>
        <p:spPr>
          <a:xfrm>
            <a:off x="5191309" y="2966649"/>
            <a:ext cx="0" cy="223725"/>
          </a:xfrm>
          <a:prstGeom prst="line">
            <a:avLst/>
          </a:prstGeom>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5591070" y="2559394"/>
            <a:ext cx="700607" cy="405235"/>
          </a:xfrm>
          <a:prstGeom prst="roundRect">
            <a:avLst/>
          </a:prstGeom>
          <a:solidFill>
            <a:schemeClr val="accent3">
              <a:lumMod val="20000"/>
              <a:lumOff val="80000"/>
            </a:schemeClr>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0"/>
              </a:spcAft>
            </a:pPr>
            <a:r>
              <a:rPr lang="en-CA" sz="800" b="1" dirty="0" err="1" smtClean="0">
                <a:effectLst/>
                <a:latin typeface="Calibri"/>
                <a:ea typeface="Calibri"/>
                <a:cs typeface="Times New Roman"/>
              </a:rPr>
              <a:t>Comms</a:t>
            </a:r>
            <a:r>
              <a:rPr lang="en-CA" sz="800" b="1" dirty="0" smtClean="0">
                <a:effectLst/>
                <a:latin typeface="Calibri"/>
                <a:ea typeface="Calibri"/>
                <a:cs typeface="Times New Roman"/>
              </a:rPr>
              <a:t>. &amp; Marketing </a:t>
            </a:r>
            <a:r>
              <a:rPr lang="en-CA" sz="600" dirty="0">
                <a:effectLst/>
                <a:latin typeface="Calibri"/>
                <a:ea typeface="Calibri"/>
                <a:cs typeface="Times New Roman"/>
              </a:rPr>
              <a:t> </a:t>
            </a:r>
          </a:p>
        </p:txBody>
      </p:sp>
      <p:cxnSp>
        <p:nvCxnSpPr>
          <p:cNvPr id="128" name="Straight Connector 127"/>
          <p:cNvCxnSpPr>
            <a:stCxn id="127" idx="2"/>
          </p:cNvCxnSpPr>
          <p:nvPr/>
        </p:nvCxnSpPr>
        <p:spPr>
          <a:xfrm flipH="1">
            <a:off x="5803900" y="2964629"/>
            <a:ext cx="137474" cy="225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24" idx="0"/>
          </p:cNvCxnSpPr>
          <p:nvPr/>
        </p:nvCxnSpPr>
        <p:spPr>
          <a:xfrm>
            <a:off x="5271147" y="3856288"/>
            <a:ext cx="0" cy="222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16" idx="2"/>
          </p:cNvCxnSpPr>
          <p:nvPr/>
        </p:nvCxnSpPr>
        <p:spPr>
          <a:xfrm flipV="1">
            <a:off x="7592323" y="2854561"/>
            <a:ext cx="724800" cy="223950"/>
          </a:xfrm>
          <a:prstGeom prst="line">
            <a:avLst/>
          </a:prstGeom>
          <a:noFill/>
          <a:ln w="9525" cap="flat" cmpd="sng" algn="ctr">
            <a:solidFill>
              <a:srgbClr val="4F81BD">
                <a:shade val="95000"/>
                <a:satMod val="105000"/>
              </a:srgbClr>
            </a:solidFill>
            <a:prstDash val="solid"/>
          </a:ln>
          <a:effectLst/>
        </p:spPr>
      </p:cxnSp>
    </p:spTree>
    <p:extLst>
      <p:ext uri="{BB962C8B-B14F-4D97-AF65-F5344CB8AC3E}">
        <p14:creationId xmlns:p14="http://schemas.microsoft.com/office/powerpoint/2010/main" val="2229842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94697"/>
            <a:ext cx="8481564" cy="1088956"/>
          </a:xfrm>
        </p:spPr>
        <p:txBody>
          <a:bodyPr anchor="t" anchorCtr="0">
            <a:normAutofit/>
          </a:bodyPr>
          <a:lstStyle/>
          <a:p>
            <a:r>
              <a:rPr lang="en-CA" sz="3000" b="1" dirty="0" smtClean="0">
                <a:latin typeface="Calibri" panose="020F0502020204030204" pitchFamily="34" charset="0"/>
                <a:cs typeface="Calibri" panose="020F0502020204030204" pitchFamily="34" charset="0"/>
              </a:rPr>
              <a:t>Approach to Strategy Implementation </a:t>
            </a:r>
            <a:endParaRPr lang="en-CA" sz="3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65124" y="821871"/>
            <a:ext cx="8651876" cy="3323972"/>
          </a:xfrm>
        </p:spPr>
        <p:txBody>
          <a:bodyPr>
            <a:normAutofit fontScale="40000" lnSpcReduction="20000"/>
          </a:bodyPr>
          <a:lstStyle/>
          <a:p>
            <a:pPr lvl="0">
              <a:lnSpc>
                <a:spcPts val="2150"/>
              </a:lnSpc>
              <a:spcBef>
                <a:spcPts val="0"/>
              </a:spcBef>
              <a:spcAft>
                <a:spcPts val="0"/>
              </a:spcAft>
            </a:pPr>
            <a:r>
              <a:rPr lang="en-CA" sz="4500" dirty="0" smtClean="0">
                <a:latin typeface="Calibri" panose="020F0502020204030204" pitchFamily="34" charset="0"/>
                <a:cs typeface="Calibri" panose="020F0502020204030204" pitchFamily="34" charset="0"/>
              </a:rPr>
              <a:t>Executive Leads </a:t>
            </a:r>
            <a:r>
              <a:rPr lang="en-CA" sz="4500" dirty="0">
                <a:latin typeface="Calibri" panose="020F0502020204030204" pitchFamily="34" charset="0"/>
                <a:cs typeface="Calibri" panose="020F0502020204030204" pitchFamily="34" charset="0"/>
              </a:rPr>
              <a:t>for each </a:t>
            </a:r>
            <a:r>
              <a:rPr lang="en-CA" sz="4500" dirty="0" smtClean="0">
                <a:latin typeface="Calibri" panose="020F0502020204030204" pitchFamily="34" charset="0"/>
                <a:cs typeface="Calibri" panose="020F0502020204030204" pitchFamily="34" charset="0"/>
              </a:rPr>
              <a:t>priority to champion work</a:t>
            </a:r>
          </a:p>
          <a:p>
            <a:pPr>
              <a:lnSpc>
                <a:spcPts val="2150"/>
              </a:lnSpc>
              <a:spcBef>
                <a:spcPts val="0"/>
              </a:spcBef>
              <a:spcAft>
                <a:spcPts val="0"/>
              </a:spcAft>
            </a:pPr>
            <a:r>
              <a:rPr lang="en-CA" sz="4500" dirty="0">
                <a:latin typeface="Calibri" panose="020F0502020204030204" pitchFamily="34" charset="0"/>
                <a:cs typeface="Calibri" panose="020F0502020204030204" pitchFamily="34" charset="0"/>
              </a:rPr>
              <a:t>Integrated action plans for each priority </a:t>
            </a:r>
            <a:r>
              <a:rPr lang="en-CA" sz="4500" dirty="0" smtClean="0">
                <a:latin typeface="Calibri" panose="020F0502020204030204" pitchFamily="34" charset="0"/>
                <a:cs typeface="Calibri" panose="020F0502020204030204" pitchFamily="34" charset="0"/>
              </a:rPr>
              <a:t>with responsibility identified for each activity (responsibility shared across system) – </a:t>
            </a:r>
            <a:r>
              <a:rPr lang="en-CA" sz="4500" dirty="0">
                <a:latin typeface="Calibri" panose="020F0502020204030204" pitchFamily="34" charset="0"/>
                <a:cs typeface="Calibri" panose="020F0502020204030204" pitchFamily="34" charset="0"/>
              </a:rPr>
              <a:t>reviewed and refreshed annually </a:t>
            </a:r>
          </a:p>
          <a:p>
            <a:pPr lvl="0">
              <a:lnSpc>
                <a:spcPts val="2150"/>
              </a:lnSpc>
              <a:spcBef>
                <a:spcPts val="0"/>
              </a:spcBef>
              <a:spcAft>
                <a:spcPts val="0"/>
              </a:spcAft>
            </a:pPr>
            <a:r>
              <a:rPr lang="en-CA" sz="4500" dirty="0">
                <a:latin typeface="Calibri" panose="020F0502020204030204" pitchFamily="34" charset="0"/>
                <a:cs typeface="Calibri" panose="020F0502020204030204" pitchFamily="34" charset="0"/>
              </a:rPr>
              <a:t>Central coordination </a:t>
            </a:r>
            <a:r>
              <a:rPr lang="en-CA" sz="4500" dirty="0" smtClean="0">
                <a:latin typeface="Calibri" panose="020F0502020204030204" pitchFamily="34" charset="0"/>
                <a:cs typeface="Calibri" panose="020F0502020204030204" pitchFamily="34" charset="0"/>
              </a:rPr>
              <a:t>function to support implementation of all priorities:</a:t>
            </a:r>
            <a:endParaRPr lang="en-CA" sz="4500" dirty="0">
              <a:latin typeface="Calibri" panose="020F0502020204030204" pitchFamily="34" charset="0"/>
              <a:cs typeface="Calibri" panose="020F0502020204030204" pitchFamily="34" charset="0"/>
            </a:endParaRPr>
          </a:p>
          <a:p>
            <a:pPr lvl="1">
              <a:lnSpc>
                <a:spcPts val="2150"/>
              </a:lnSpc>
              <a:spcBef>
                <a:spcPts val="0"/>
              </a:spcBef>
              <a:spcAft>
                <a:spcPts val="0"/>
              </a:spcAft>
            </a:pPr>
            <a:r>
              <a:rPr lang="en-CA" sz="4500" dirty="0">
                <a:latin typeface="Calibri" panose="020F0502020204030204" pitchFamily="34" charset="0"/>
                <a:cs typeface="Calibri" panose="020F0502020204030204" pitchFamily="34" charset="0"/>
              </a:rPr>
              <a:t>Identify linkages between action plans</a:t>
            </a:r>
          </a:p>
          <a:p>
            <a:pPr lvl="1">
              <a:lnSpc>
                <a:spcPts val="2150"/>
              </a:lnSpc>
              <a:spcBef>
                <a:spcPts val="0"/>
              </a:spcBef>
              <a:spcAft>
                <a:spcPts val="0"/>
              </a:spcAft>
            </a:pPr>
            <a:r>
              <a:rPr lang="en-CA" sz="4500" dirty="0">
                <a:latin typeface="Calibri" panose="020F0502020204030204" pitchFamily="34" charset="0"/>
                <a:cs typeface="Calibri" panose="020F0502020204030204" pitchFamily="34" charset="0"/>
              </a:rPr>
              <a:t>Track, monitor and report progress</a:t>
            </a:r>
          </a:p>
          <a:p>
            <a:pPr lvl="1">
              <a:lnSpc>
                <a:spcPts val="2150"/>
              </a:lnSpc>
              <a:spcBef>
                <a:spcPts val="0"/>
              </a:spcBef>
              <a:spcAft>
                <a:spcPts val="0"/>
              </a:spcAft>
            </a:pPr>
            <a:r>
              <a:rPr lang="en-CA" sz="4500" dirty="0">
                <a:latin typeface="Calibri" panose="020F0502020204030204" pitchFamily="34" charset="0"/>
                <a:cs typeface="Calibri" panose="020F0502020204030204" pitchFamily="34" charset="0"/>
              </a:rPr>
              <a:t>Share practices and ideas; ensure consistency of approach </a:t>
            </a:r>
          </a:p>
          <a:p>
            <a:pPr marL="285750" lvl="0" indent="-285750">
              <a:lnSpc>
                <a:spcPts val="2150"/>
              </a:lnSpc>
              <a:spcBef>
                <a:spcPts val="0"/>
              </a:spcBef>
              <a:spcAft>
                <a:spcPts val="0"/>
              </a:spcAft>
              <a:buBlip>
                <a:blip r:embed="rId2"/>
              </a:buBlip>
              <a:tabLst>
                <a:tab pos="361950" algn="l"/>
              </a:tabLst>
            </a:pPr>
            <a:r>
              <a:rPr lang="en-CA" sz="4500" dirty="0">
                <a:latin typeface="Calibri" panose="020F0502020204030204" pitchFamily="34" charset="0"/>
                <a:cs typeface="Calibri" panose="020F0502020204030204" pitchFamily="34" charset="0"/>
              </a:rPr>
              <a:t>Implementation </a:t>
            </a:r>
            <a:r>
              <a:rPr lang="en-CA" sz="4500" dirty="0" smtClean="0">
                <a:latin typeface="Calibri" panose="020F0502020204030204" pitchFamily="34" charset="0"/>
                <a:cs typeface="Calibri" panose="020F0502020204030204" pitchFamily="34" charset="0"/>
              </a:rPr>
              <a:t>networks for priorities that “target the greatest need” - vulnerable workers, small businesses, and highest hazards</a:t>
            </a:r>
            <a:endParaRPr lang="en-CA" sz="4500" dirty="0">
              <a:latin typeface="Calibri" panose="020F0502020204030204" pitchFamily="34" charset="0"/>
              <a:cs typeface="Calibri" panose="020F0502020204030204" pitchFamily="34" charset="0"/>
            </a:endParaRPr>
          </a:p>
          <a:p>
            <a:pPr marL="285750" lvl="0" indent="-285750">
              <a:lnSpc>
                <a:spcPts val="2150"/>
              </a:lnSpc>
              <a:spcBef>
                <a:spcPts val="0"/>
              </a:spcBef>
              <a:spcAft>
                <a:spcPts val="0"/>
              </a:spcAft>
              <a:buBlip>
                <a:blip r:embed="rId2"/>
              </a:buBlip>
              <a:tabLst>
                <a:tab pos="361950" algn="l"/>
              </a:tabLst>
            </a:pPr>
            <a:r>
              <a:rPr lang="en-CA" sz="4500" dirty="0">
                <a:latin typeface="Calibri" panose="020F0502020204030204" pitchFamily="34" charset="0"/>
                <a:cs typeface="Calibri" panose="020F0502020204030204" pitchFamily="34" charset="0"/>
              </a:rPr>
              <a:t>Action plans </a:t>
            </a:r>
            <a:r>
              <a:rPr lang="en-CA" sz="4500" dirty="0" smtClean="0">
                <a:latin typeface="Calibri" panose="020F0502020204030204" pitchFamily="34" charset="0"/>
                <a:cs typeface="Calibri" panose="020F0502020204030204" pitchFamily="34" charset="0"/>
              </a:rPr>
              <a:t>include both independent </a:t>
            </a:r>
            <a:r>
              <a:rPr lang="en-CA" sz="4500" dirty="0">
                <a:latin typeface="Calibri" panose="020F0502020204030204" pitchFamily="34" charset="0"/>
                <a:cs typeface="Calibri" panose="020F0502020204030204" pitchFamily="34" charset="0"/>
              </a:rPr>
              <a:t>and integrated work to advance </a:t>
            </a:r>
            <a:r>
              <a:rPr lang="en-CA" sz="4500" dirty="0" smtClean="0">
                <a:latin typeface="Calibri" panose="020F0502020204030204" pitchFamily="34" charset="0"/>
                <a:cs typeface="Calibri" panose="020F0502020204030204" pitchFamily="34" charset="0"/>
              </a:rPr>
              <a:t>each </a:t>
            </a:r>
            <a:r>
              <a:rPr lang="en-CA" sz="4500" dirty="0">
                <a:latin typeface="Calibri" panose="020F0502020204030204" pitchFamily="34" charset="0"/>
                <a:cs typeface="Calibri" panose="020F0502020204030204" pitchFamily="34" charset="0"/>
              </a:rPr>
              <a:t>priority (could be extended to include </a:t>
            </a:r>
            <a:r>
              <a:rPr lang="en-CA" sz="4500" dirty="0" smtClean="0">
                <a:latin typeface="Calibri" panose="020F0502020204030204" pitchFamily="34" charset="0"/>
                <a:cs typeface="Calibri" panose="020F0502020204030204" pitchFamily="34" charset="0"/>
              </a:rPr>
              <a:t>major initiatives of </a:t>
            </a:r>
            <a:r>
              <a:rPr lang="en-CA" sz="4500" dirty="0">
                <a:latin typeface="Calibri" panose="020F0502020204030204" pitchFamily="34" charset="0"/>
                <a:cs typeface="Calibri" panose="020F0502020204030204" pitchFamily="34" charset="0"/>
              </a:rPr>
              <a:t>non-system partners</a:t>
            </a:r>
            <a:r>
              <a:rPr lang="en-CA" sz="4300" dirty="0">
                <a:latin typeface="Arial" panose="020B0604020202020204" pitchFamily="34" charset="0"/>
                <a:cs typeface="Arial" panose="020B0604020202020204" pitchFamily="34" charset="0"/>
              </a:rPr>
              <a:t>)</a:t>
            </a:r>
          </a:p>
          <a:p>
            <a:pPr marL="0" indent="0">
              <a:buNone/>
            </a:pPr>
            <a:endParaRPr lang="en-CA"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55638319"/>
              </p:ext>
            </p:extLst>
          </p:nvPr>
        </p:nvGraphicFramePr>
        <p:xfrm>
          <a:off x="-3" y="4145843"/>
          <a:ext cx="9144002" cy="2656468"/>
        </p:xfrm>
        <a:graphic>
          <a:graphicData uri="http://schemas.openxmlformats.org/drawingml/2006/table">
            <a:tbl>
              <a:tblPr firstRow="1" bandRow="1">
                <a:effectLst/>
                <a:tableStyleId>{93296810-A885-4BE3-A3E7-6D5BEEA58F35}</a:tableStyleId>
              </a:tblPr>
              <a:tblGrid>
                <a:gridCol w="4572001"/>
                <a:gridCol w="4572001"/>
              </a:tblGrid>
              <a:tr h="337257">
                <a:tc gridSpan="2">
                  <a:txBody>
                    <a:bodyPr/>
                    <a:lstStyle/>
                    <a:p>
                      <a:pPr algn="ctr"/>
                      <a:r>
                        <a:rPr lang="en-CA" sz="1700" dirty="0" smtClean="0">
                          <a:solidFill>
                            <a:schemeClr val="tx1"/>
                          </a:solidFill>
                          <a:latin typeface="Calibri" panose="020F0502020204030204" pitchFamily="34" charset="0"/>
                          <a:cs typeface="Calibri" panose="020F0502020204030204" pitchFamily="34" charset="0"/>
                        </a:rPr>
                        <a:t>Principles to Guide</a:t>
                      </a:r>
                      <a:r>
                        <a:rPr lang="en-CA" sz="1700" baseline="0" dirty="0" smtClean="0">
                          <a:solidFill>
                            <a:schemeClr val="tx1"/>
                          </a:solidFill>
                          <a:latin typeface="Calibri" panose="020F0502020204030204" pitchFamily="34" charset="0"/>
                          <a:cs typeface="Calibri" panose="020F0502020204030204" pitchFamily="34" charset="0"/>
                        </a:rPr>
                        <a:t> Implementation </a:t>
                      </a:r>
                      <a:endParaRPr lang="en-CA" sz="1700" dirty="0">
                        <a:solidFill>
                          <a:schemeClr val="tx1"/>
                        </a:solidFill>
                        <a:latin typeface="Calibri" panose="020F0502020204030204" pitchFamily="34" charset="0"/>
                        <a:cs typeface="Calibri" panose="020F0502020204030204" pitchFamily="34" charset="0"/>
                      </a:endParaRPr>
                    </a:p>
                  </a:txBody>
                  <a:tcPr>
                    <a:solidFill>
                      <a:schemeClr val="accent3">
                        <a:lumMod val="20000"/>
                        <a:lumOff val="80000"/>
                      </a:schemeClr>
                    </a:solidFill>
                  </a:tcPr>
                </a:tc>
                <a:tc hMerge="1">
                  <a:txBody>
                    <a:bodyPr/>
                    <a:lstStyle/>
                    <a:p>
                      <a:pPr algn="ctr"/>
                      <a:endParaRPr lang="en-CA" sz="1800" dirty="0">
                        <a:solidFill>
                          <a:schemeClr val="tx1"/>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tr>
              <a:tr h="466004">
                <a:tc>
                  <a:txBody>
                    <a:bodyPr/>
                    <a:lstStyle/>
                    <a:p>
                      <a:pPr marL="285750" indent="-285750">
                        <a:lnSpc>
                          <a:spcPct val="115000"/>
                        </a:lnSpc>
                        <a:spcAft>
                          <a:spcPts val="0"/>
                        </a:spcAft>
                        <a:buFont typeface="Arial" panose="020B0604020202020204" pitchFamily="34" charset="0"/>
                        <a:buChar char="•"/>
                      </a:pPr>
                      <a:r>
                        <a:rPr lang="en-CA" sz="1700" dirty="0" smtClean="0">
                          <a:effectLst/>
                          <a:latin typeface="Calibri" panose="020F0502020204030204" pitchFamily="34" charset="0"/>
                          <a:ea typeface="Calibri"/>
                          <a:cs typeface="Calibri" panose="020F0502020204030204" pitchFamily="34" charset="0"/>
                        </a:rPr>
                        <a:t>Shared leadership</a:t>
                      </a:r>
                      <a:r>
                        <a:rPr lang="en-CA" sz="1700" baseline="0" dirty="0" smtClean="0">
                          <a:effectLst/>
                          <a:latin typeface="Calibri" panose="020F0502020204030204" pitchFamily="34" charset="0"/>
                          <a:ea typeface="Calibri"/>
                          <a:cs typeface="Calibri" panose="020F0502020204030204" pitchFamily="34" charset="0"/>
                        </a:rPr>
                        <a:t> and responsibility across the system; integration and coordination to optimize resources and enhance impact </a:t>
                      </a:r>
                      <a:endParaRPr lang="en-CA" sz="1700" dirty="0">
                        <a:effectLst/>
                        <a:latin typeface="Calibri" panose="020F0502020204030204" pitchFamily="34" charset="0"/>
                        <a:ea typeface="Calibri"/>
                        <a:cs typeface="Calibri" panose="020F0502020204030204" pitchFamily="34" charset="0"/>
                      </a:endParaRPr>
                    </a:p>
                  </a:txBody>
                  <a:tcPr marL="68580" marR="68580" marT="0" marB="0">
                    <a:solidFill>
                      <a:schemeClr val="bg1"/>
                    </a:solidFill>
                  </a:tcPr>
                </a:tc>
                <a:tc>
                  <a:txBody>
                    <a:bodyPr/>
                    <a:lstStyle/>
                    <a:p>
                      <a:pPr marL="285750" indent="-285750">
                        <a:lnSpc>
                          <a:spcPct val="115000"/>
                        </a:lnSpc>
                        <a:spcAft>
                          <a:spcPts val="0"/>
                        </a:spcAft>
                        <a:buFont typeface="Arial" panose="020B0604020202020204" pitchFamily="34" charset="0"/>
                        <a:buChar char="•"/>
                      </a:pPr>
                      <a:r>
                        <a:rPr lang="en-CA" sz="1700" dirty="0" smtClean="0">
                          <a:effectLst/>
                          <a:latin typeface="Calibri" panose="020F0502020204030204" pitchFamily="34" charset="0"/>
                          <a:ea typeface="Calibri"/>
                          <a:cs typeface="Calibri" panose="020F0502020204030204" pitchFamily="34" charset="0"/>
                        </a:rPr>
                        <a:t>Clear accountability structure;</a:t>
                      </a:r>
                      <a:r>
                        <a:rPr lang="en-CA" sz="1700" baseline="0" dirty="0" smtClean="0">
                          <a:effectLst/>
                          <a:latin typeface="Calibri" panose="020F0502020204030204" pitchFamily="34" charset="0"/>
                          <a:ea typeface="Calibri"/>
                          <a:cs typeface="Calibri" panose="020F0502020204030204" pitchFamily="34" charset="0"/>
                        </a:rPr>
                        <a:t> regular updates to the public to foster transparency</a:t>
                      </a:r>
                      <a:endParaRPr lang="en-CA" sz="1700" dirty="0">
                        <a:effectLst/>
                        <a:latin typeface="Calibri" panose="020F0502020204030204" pitchFamily="34" charset="0"/>
                        <a:ea typeface="Calibri"/>
                        <a:cs typeface="Calibri" panose="020F0502020204030204" pitchFamily="34" charset="0"/>
                      </a:endParaRPr>
                    </a:p>
                  </a:txBody>
                  <a:tcPr marL="68580" marR="68580" marT="0" marB="0">
                    <a:solidFill>
                      <a:schemeClr val="bg1"/>
                    </a:solidFill>
                  </a:tcPr>
                </a:tc>
              </a:tr>
              <a:tr h="706061">
                <a:tc>
                  <a:txBody>
                    <a:bodyPr/>
                    <a:lstStyle/>
                    <a:p>
                      <a:pPr marL="285750" indent="-285750">
                        <a:lnSpc>
                          <a:spcPct val="115000"/>
                        </a:lnSpc>
                        <a:spcAft>
                          <a:spcPts val="0"/>
                        </a:spcAft>
                        <a:buFont typeface="Arial" panose="020B0604020202020204" pitchFamily="34" charset="0"/>
                        <a:buChar char="•"/>
                      </a:pPr>
                      <a:r>
                        <a:rPr lang="en-CA" sz="1700" dirty="0" smtClean="0">
                          <a:effectLst/>
                          <a:latin typeface="Calibri" panose="020F0502020204030204" pitchFamily="34" charset="0"/>
                          <a:ea typeface="Calibri"/>
                          <a:cs typeface="Calibri" panose="020F0502020204030204" pitchFamily="34" charset="0"/>
                        </a:rPr>
                        <a:t>Engagement with stakeholders</a:t>
                      </a:r>
                      <a:r>
                        <a:rPr lang="en-CA" sz="1700" baseline="0" dirty="0" smtClean="0">
                          <a:effectLst/>
                          <a:latin typeface="Calibri" panose="020F0502020204030204" pitchFamily="34" charset="0"/>
                          <a:ea typeface="Calibri"/>
                          <a:cs typeface="Calibri" panose="020F0502020204030204" pitchFamily="34" charset="0"/>
                        </a:rPr>
                        <a:t> within and beyond the system </a:t>
                      </a:r>
                      <a:endParaRPr lang="en-CA" sz="1700" dirty="0">
                        <a:effectLst/>
                        <a:latin typeface="Calibri" panose="020F0502020204030204" pitchFamily="34" charset="0"/>
                        <a:ea typeface="Calibri"/>
                        <a:cs typeface="Calibri" panose="020F0502020204030204" pitchFamily="34" charset="0"/>
                      </a:endParaRPr>
                    </a:p>
                  </a:txBody>
                  <a:tcPr marL="68580" marR="68580" marT="0" marB="0">
                    <a:solidFill>
                      <a:schemeClr val="accent3">
                        <a:lumMod val="20000"/>
                        <a:lumOff val="80000"/>
                      </a:schemeClr>
                    </a:solidFill>
                  </a:tcPr>
                </a:tc>
                <a:tc>
                  <a:txBody>
                    <a:bodyPr/>
                    <a:lstStyle/>
                    <a:p>
                      <a:pPr marL="285750" indent="-285750">
                        <a:lnSpc>
                          <a:spcPct val="115000"/>
                        </a:lnSpc>
                        <a:spcAft>
                          <a:spcPts val="0"/>
                        </a:spcAft>
                        <a:buFont typeface="Arial" panose="020B0604020202020204" pitchFamily="34" charset="0"/>
                        <a:buChar char="•"/>
                      </a:pPr>
                      <a:r>
                        <a:rPr lang="en-CA" sz="1700" dirty="0" smtClean="0">
                          <a:effectLst/>
                          <a:latin typeface="Calibri" panose="020F0502020204030204" pitchFamily="34" charset="0"/>
                          <a:ea typeface="Calibri"/>
                          <a:cs typeface="Calibri" panose="020F0502020204030204" pitchFamily="34" charset="0"/>
                        </a:rPr>
                        <a:t>Accessible solutions </a:t>
                      </a:r>
                      <a:endParaRPr lang="en-CA" sz="1700" dirty="0">
                        <a:effectLst/>
                        <a:latin typeface="Calibri" panose="020F0502020204030204" pitchFamily="34" charset="0"/>
                        <a:ea typeface="Calibri"/>
                        <a:cs typeface="Calibri" panose="020F0502020204030204" pitchFamily="34" charset="0"/>
                      </a:endParaRPr>
                    </a:p>
                  </a:txBody>
                  <a:tcPr marL="68580" marR="68580" marT="0" marB="0">
                    <a:solidFill>
                      <a:schemeClr val="accent3">
                        <a:lumMod val="20000"/>
                        <a:lumOff val="80000"/>
                      </a:schemeClr>
                    </a:solidFill>
                  </a:tcPr>
                </a:tc>
              </a:tr>
              <a:tr h="706061">
                <a:tc>
                  <a:txBody>
                    <a:bodyPr/>
                    <a:lstStyle/>
                    <a:p>
                      <a:pPr marL="285750" indent="-285750">
                        <a:lnSpc>
                          <a:spcPct val="115000"/>
                        </a:lnSpc>
                        <a:spcAft>
                          <a:spcPts val="0"/>
                        </a:spcAft>
                        <a:buFont typeface="Arial" panose="020B0604020202020204" pitchFamily="34" charset="0"/>
                        <a:buChar char="•"/>
                      </a:pPr>
                      <a:r>
                        <a:rPr lang="en-CA" sz="1700" dirty="0" smtClean="0">
                          <a:effectLst/>
                          <a:latin typeface="Calibri" panose="020F0502020204030204" pitchFamily="34" charset="0"/>
                          <a:ea typeface="Calibri"/>
                          <a:cs typeface="Calibri" panose="020F0502020204030204" pitchFamily="34" charset="0"/>
                        </a:rPr>
                        <a:t>Implementation decisions informed by best available evidence</a:t>
                      </a:r>
                      <a:r>
                        <a:rPr lang="en-CA" sz="1700" baseline="0" dirty="0" smtClean="0">
                          <a:effectLst/>
                          <a:latin typeface="Calibri" panose="020F0502020204030204" pitchFamily="34" charset="0"/>
                          <a:ea typeface="Calibri"/>
                          <a:cs typeface="Calibri" panose="020F0502020204030204" pitchFamily="34" charset="0"/>
                        </a:rPr>
                        <a:t> (e.g. latest market research)</a:t>
                      </a:r>
                      <a:endParaRPr lang="en-CA" sz="1700" dirty="0">
                        <a:effectLst/>
                        <a:latin typeface="Calibri" panose="020F0502020204030204" pitchFamily="34" charset="0"/>
                        <a:ea typeface="Calibri"/>
                        <a:cs typeface="Calibri" panose="020F0502020204030204" pitchFamily="34" charset="0"/>
                      </a:endParaRPr>
                    </a:p>
                  </a:txBody>
                  <a:tcPr marL="68580" marR="68580" marT="0" marB="0">
                    <a:solidFill>
                      <a:schemeClr val="bg1"/>
                    </a:solidFill>
                  </a:tcPr>
                </a:tc>
                <a:tc>
                  <a:txBody>
                    <a:bodyPr/>
                    <a:lstStyle/>
                    <a:p>
                      <a:pPr marL="285750" indent="-285750">
                        <a:lnSpc>
                          <a:spcPct val="115000"/>
                        </a:lnSpc>
                        <a:spcAft>
                          <a:spcPts val="0"/>
                        </a:spcAft>
                        <a:buFont typeface="Arial" panose="020B0604020202020204" pitchFamily="34" charset="0"/>
                        <a:buChar char="•"/>
                      </a:pPr>
                      <a:r>
                        <a:rPr lang="en-CA" sz="1700" dirty="0" smtClean="0">
                          <a:effectLst/>
                          <a:latin typeface="Calibri" panose="020F0502020204030204" pitchFamily="34" charset="0"/>
                          <a:ea typeface="Calibri"/>
                          <a:cs typeface="Calibri" panose="020F0502020204030204" pitchFamily="34" charset="0"/>
                        </a:rPr>
                        <a:t>Performance measurement and continual process improvement </a:t>
                      </a:r>
                      <a:endParaRPr lang="en-CA" sz="1700" dirty="0">
                        <a:effectLst/>
                        <a:latin typeface="Calibri" panose="020F0502020204030204" pitchFamily="34" charset="0"/>
                        <a:ea typeface="Calibri"/>
                        <a:cs typeface="Calibri" panose="020F0502020204030204"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398219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90192"/>
            <a:ext cx="8481564" cy="553998"/>
          </a:xfrm>
        </p:spPr>
        <p:txBody>
          <a:bodyPr/>
          <a:lstStyle/>
          <a:p>
            <a:r>
              <a:rPr lang="en-CA" sz="3000" b="1" dirty="0" smtClean="0">
                <a:latin typeface="Calibri" panose="020F0502020204030204" pitchFamily="34" charset="0"/>
                <a:cs typeface="Calibri" panose="020F0502020204030204" pitchFamily="34" charset="0"/>
              </a:rPr>
              <a:t>Integrated Annual Report </a:t>
            </a:r>
            <a:endParaRPr lang="en-CA" sz="3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65101" y="1079500"/>
            <a:ext cx="5740400" cy="4457774"/>
          </a:xfrm>
        </p:spPr>
        <p:txBody>
          <a:bodyPr/>
          <a:lstStyle/>
          <a:p>
            <a:pPr>
              <a:lnSpc>
                <a:spcPct val="150000"/>
              </a:lnSpc>
            </a:pPr>
            <a:r>
              <a:rPr lang="en-CA" sz="1900" dirty="0" smtClean="0">
                <a:latin typeface="Calibri" panose="020F0502020204030204" pitchFamily="34" charset="0"/>
                <a:cs typeface="Calibri" panose="020F0502020204030204" pitchFamily="34" charset="0"/>
              </a:rPr>
              <a:t>The Prevention Office </a:t>
            </a:r>
            <a:r>
              <a:rPr lang="en-CA" sz="1900" dirty="0">
                <a:latin typeface="Calibri" panose="020F0502020204030204" pitchFamily="34" charset="0"/>
                <a:cs typeface="Calibri" panose="020F0502020204030204" pitchFamily="34" charset="0"/>
              </a:rPr>
              <a:t>is currently drafting the first system-wide integrated annual report, with targeted release for </a:t>
            </a:r>
            <a:r>
              <a:rPr lang="en-CA" sz="1900" dirty="0" smtClean="0">
                <a:latin typeface="Calibri" panose="020F0502020204030204" pitchFamily="34" charset="0"/>
                <a:cs typeface="Calibri" panose="020F0502020204030204" pitchFamily="34" charset="0"/>
              </a:rPr>
              <a:t>June, </a:t>
            </a:r>
            <a:r>
              <a:rPr lang="en-CA" sz="1900" dirty="0">
                <a:latin typeface="Calibri" panose="020F0502020204030204" pitchFamily="34" charset="0"/>
                <a:cs typeface="Calibri" panose="020F0502020204030204" pitchFamily="34" charset="0"/>
              </a:rPr>
              <a:t>2014.   </a:t>
            </a:r>
            <a:endParaRPr lang="en-CA" sz="1900" dirty="0" smtClean="0">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6</a:t>
            </a:fld>
            <a:endParaRPr lang="en-US" dirty="0"/>
          </a:p>
        </p:txBody>
      </p:sp>
      <p:sp>
        <p:nvSpPr>
          <p:cNvPr id="5" name="Rectangle 4"/>
          <p:cNvSpPr/>
          <p:nvPr/>
        </p:nvSpPr>
        <p:spPr>
          <a:xfrm>
            <a:off x="5905501" y="419026"/>
            <a:ext cx="2941188" cy="1981200"/>
          </a:xfrm>
          <a:prstGeom prst="rect">
            <a:avLst/>
          </a:prstGeom>
          <a:blipFill>
            <a:blip r:embed="rId2"/>
            <a:stretch>
              <a:fillRect/>
            </a:stretch>
          </a:blipFill>
          <a:ln>
            <a:noFill/>
          </a:ln>
          <a:effectLst>
            <a:outerShdw blurRad="50800" dist="38100" dir="27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a:xfrm>
            <a:off x="165101" y="2400226"/>
            <a:ext cx="8770488" cy="4457774"/>
          </a:xfrm>
          <a:prstGeom prst="rect">
            <a:avLst/>
          </a:prstGeom>
        </p:spPr>
        <p:txBody>
          <a:bodyPr vert="horz" lIns="91440" tIns="45720" rIns="91440" bIns="45720" rtlCol="0">
            <a:noAutofit/>
          </a:bodyPr>
          <a:lstStyle>
            <a:lvl1pPr marL="274320" marR="0" indent="-274320" algn="l" defTabSz="914400" rtl="0" eaLnBrk="0" fontAlgn="base" latinLnBrk="0" hangingPunct="0">
              <a:lnSpc>
                <a:spcPct val="100000"/>
              </a:lnSpc>
              <a:spcBef>
                <a:spcPts val="600"/>
              </a:spcBef>
              <a:spcAft>
                <a:spcPts val="269"/>
              </a:spcAft>
              <a:buClr>
                <a:srgbClr val="DE9C22"/>
              </a:buClr>
              <a:buSzPct val="100000"/>
              <a:buFontTx/>
              <a:buBlip>
                <a:blip r:embed="rId3"/>
              </a:buBlip>
              <a:tabLst/>
              <a:defRPr sz="1800" kern="1200" baseline="0">
                <a:solidFill>
                  <a:schemeClr val="tx1"/>
                </a:solidFill>
                <a:latin typeface="+mn-lt"/>
                <a:ea typeface="+mn-ea"/>
                <a:cs typeface="+mn-cs"/>
              </a:defRPr>
            </a:lvl1pPr>
            <a:lvl2pPr marL="457200" marR="0" indent="-182880" algn="l" defTabSz="914400" rtl="0" eaLnBrk="0" fontAlgn="base" latinLnBrk="0" hangingPunct="0">
              <a:lnSpc>
                <a:spcPct val="110000"/>
              </a:lnSpc>
              <a:spcBef>
                <a:spcPts val="200"/>
              </a:spcBef>
              <a:spcAft>
                <a:spcPts val="449"/>
              </a:spcAft>
              <a:buClr>
                <a:srgbClr val="439539"/>
              </a:buClr>
              <a:buSzTx/>
              <a:buFontTx/>
              <a:buChar char="•"/>
              <a:tabLst/>
              <a:defRPr sz="1800" kern="1200">
                <a:solidFill>
                  <a:schemeClr val="tx1"/>
                </a:solidFill>
                <a:latin typeface="+mn-lt"/>
                <a:ea typeface="+mn-ea"/>
                <a:cs typeface="+mn-cs"/>
              </a:defRPr>
            </a:lvl2pPr>
            <a:lvl3pPr marL="585216" marR="0" indent="-182880" algn="l" defTabSz="914400" rtl="0" eaLnBrk="0" fontAlgn="base" latinLnBrk="0" hangingPunct="0">
              <a:lnSpc>
                <a:spcPct val="100000"/>
              </a:lnSpc>
              <a:spcBef>
                <a:spcPts val="0"/>
              </a:spcBef>
              <a:spcAft>
                <a:spcPts val="269"/>
              </a:spcAft>
              <a:buClr>
                <a:schemeClr val="bg1">
                  <a:lumMod val="50000"/>
                </a:schemeClr>
              </a:buClr>
              <a:buSzPct val="75000"/>
              <a:buFont typeface="Arial"/>
              <a:buChar char="•"/>
              <a:tabLst/>
              <a:defRPr sz="1800" b="0" i="1" kern="1200" spc="0">
                <a:solidFill>
                  <a:schemeClr val="tx1"/>
                </a:solidFill>
                <a:latin typeface="+mn-lt"/>
                <a:ea typeface="+mn-ea"/>
                <a:cs typeface="+mn-cs"/>
              </a:defRPr>
            </a:lvl3pPr>
            <a:lvl4pPr marL="813816" marR="0" indent="-182880" algn="l" defTabSz="914400" rtl="0" eaLnBrk="0" fontAlgn="base" latinLnBrk="0" hangingPunct="0">
              <a:lnSpc>
                <a:spcPct val="110000"/>
              </a:lnSpc>
              <a:spcBef>
                <a:spcPct val="0"/>
              </a:spcBef>
              <a:spcAft>
                <a:spcPts val="269"/>
              </a:spcAft>
              <a:buClrTx/>
              <a:buSzTx/>
              <a:buFont typeface="Lucida Grande" charset="0"/>
              <a:buChar char="–"/>
              <a:tabLst/>
              <a:defRPr sz="1600" kern="1200">
                <a:solidFill>
                  <a:schemeClr val="tx1"/>
                </a:solidFill>
                <a:latin typeface="+mn-lt"/>
                <a:ea typeface="+mn-ea"/>
                <a:cs typeface="+mn-cs"/>
              </a:defRPr>
            </a:lvl4pPr>
            <a:lvl5pPr marL="1143000" marR="0" indent="-182880" algn="l" defTabSz="914400" rtl="0" eaLnBrk="0" fontAlgn="base" latinLnBrk="0" hangingPunct="0">
              <a:lnSpc>
                <a:spcPct val="110000"/>
              </a:lnSpc>
              <a:spcBef>
                <a:spcPct val="0"/>
              </a:spcBef>
              <a:spcAft>
                <a:spcPts val="269"/>
              </a:spcAft>
              <a:buClrTx/>
              <a:buSzTx/>
              <a:buFontTx/>
              <a:buChar char="»"/>
              <a:tabLst/>
              <a:defRPr sz="1600" kern="1200">
                <a:solidFill>
                  <a:schemeClr val="tx1"/>
                </a:solidFill>
                <a:latin typeface="+mn-lt"/>
                <a:ea typeface="+mn-ea"/>
                <a:cs typeface="+mn-cs"/>
              </a:defRPr>
            </a:lvl5pPr>
            <a:lvl6pPr marL="2514600" indent="-228600" algn="l" defTabSz="457200" rtl="0" eaLnBrk="1" latinLnBrk="0" hangingPunct="1">
              <a:spcBef>
                <a:spcPct val="20000"/>
              </a:spcBef>
              <a:spcAft>
                <a:spcPts val="269"/>
              </a:spcAft>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CA" sz="1900" dirty="0" smtClean="0">
                <a:latin typeface="Calibri" panose="020F0502020204030204" pitchFamily="34" charset="0"/>
                <a:cs typeface="Calibri" panose="020F0502020204030204" pitchFamily="34" charset="0"/>
              </a:rPr>
              <a:t>The Annual Report highlights the activities of the OHS system throughout the 2012-13 fiscal year and significant accomplishments from 2013-14 (e.g. development and release of the integrated strategy).</a:t>
            </a:r>
          </a:p>
          <a:p>
            <a:pPr marL="0" indent="0">
              <a:spcBef>
                <a:spcPts val="0"/>
              </a:spcBef>
              <a:spcAft>
                <a:spcPts val="0"/>
              </a:spcAft>
              <a:buFontTx/>
              <a:buNone/>
            </a:pPr>
            <a:r>
              <a:rPr lang="en-CA" sz="1900" dirty="0" smtClean="0">
                <a:latin typeface="Calibri" panose="020F0502020204030204" pitchFamily="34" charset="0"/>
                <a:cs typeface="Calibri" panose="020F0502020204030204" pitchFamily="34" charset="0"/>
              </a:rPr>
              <a:t>OHS system includes:</a:t>
            </a:r>
          </a:p>
          <a:p>
            <a:pPr lvl="1">
              <a:lnSpc>
                <a:spcPct val="100000"/>
              </a:lnSpc>
              <a:spcBef>
                <a:spcPts val="0"/>
              </a:spcBef>
              <a:spcAft>
                <a:spcPts val="0"/>
              </a:spcAft>
            </a:pPr>
            <a:r>
              <a:rPr lang="en-CA" sz="1900" dirty="0" smtClean="0">
                <a:latin typeface="Calibri" panose="020F0502020204030204" pitchFamily="34" charset="0"/>
                <a:cs typeface="Calibri" panose="020F0502020204030204" pitchFamily="34" charset="0"/>
              </a:rPr>
              <a:t>Ministry of Labour</a:t>
            </a:r>
          </a:p>
          <a:p>
            <a:pPr lvl="1">
              <a:lnSpc>
                <a:spcPct val="100000"/>
              </a:lnSpc>
              <a:spcBef>
                <a:spcPts val="0"/>
              </a:spcBef>
              <a:spcAft>
                <a:spcPts val="0"/>
              </a:spcAft>
            </a:pPr>
            <a:r>
              <a:rPr lang="en-CA" sz="1900" dirty="0" smtClean="0">
                <a:latin typeface="Calibri" panose="020F0502020204030204" pitchFamily="34" charset="0"/>
                <a:cs typeface="Calibri" panose="020F0502020204030204" pitchFamily="34" charset="0"/>
              </a:rPr>
              <a:t>Health and Safety Associations</a:t>
            </a:r>
          </a:p>
          <a:p>
            <a:pPr lvl="1">
              <a:lnSpc>
                <a:spcPct val="100000"/>
              </a:lnSpc>
              <a:spcBef>
                <a:spcPts val="0"/>
              </a:spcBef>
              <a:spcAft>
                <a:spcPts val="0"/>
              </a:spcAft>
            </a:pPr>
            <a:r>
              <a:rPr lang="en-CA" sz="1900" dirty="0" smtClean="0">
                <a:latin typeface="Calibri" panose="020F0502020204030204" pitchFamily="34" charset="0"/>
                <a:cs typeface="Calibri" panose="020F0502020204030204" pitchFamily="34" charset="0"/>
              </a:rPr>
              <a:t>Workplace Safety and Insurance Board</a:t>
            </a:r>
          </a:p>
          <a:p>
            <a:pPr lvl="1">
              <a:lnSpc>
                <a:spcPct val="100000"/>
              </a:lnSpc>
              <a:spcBef>
                <a:spcPts val="0"/>
              </a:spcBef>
              <a:spcAft>
                <a:spcPts val="0"/>
              </a:spcAft>
            </a:pPr>
            <a:r>
              <a:rPr lang="en-CA" sz="1900" dirty="0" smtClean="0">
                <a:latin typeface="Calibri" panose="020F0502020204030204" pitchFamily="34" charset="0"/>
                <a:cs typeface="Calibri" panose="020F0502020204030204" pitchFamily="34" charset="0"/>
              </a:rPr>
              <a:t>Supporting Health and Safety Partners (e.g. worker/employer organizations, consultants, community organizations)</a:t>
            </a:r>
          </a:p>
          <a:p>
            <a:pPr lvl="1">
              <a:lnSpc>
                <a:spcPct val="100000"/>
              </a:lnSpc>
              <a:spcBef>
                <a:spcPts val="0"/>
              </a:spcBef>
              <a:spcAft>
                <a:spcPts val="0"/>
              </a:spcAft>
            </a:pPr>
            <a:r>
              <a:rPr lang="en-CA" sz="1900" dirty="0" smtClean="0">
                <a:latin typeface="Calibri" panose="020F0502020204030204" pitchFamily="34" charset="0"/>
                <a:cs typeface="Calibri" panose="020F0502020204030204" pitchFamily="34" charset="0"/>
              </a:rPr>
              <a:t>Research Centres (e.g. Institute for Work &amp; Health) </a:t>
            </a:r>
          </a:p>
          <a:p>
            <a:pPr>
              <a:lnSpc>
                <a:spcPct val="150000"/>
              </a:lnSpc>
            </a:pPr>
            <a:r>
              <a:rPr lang="en-CA" sz="1900" dirty="0" smtClean="0">
                <a:latin typeface="Calibri" panose="020F0502020204030204" pitchFamily="34" charset="0"/>
                <a:cs typeface="Calibri" panose="020F0502020204030204" pitchFamily="34" charset="0"/>
              </a:rPr>
              <a:t>Injury, enforcement and financial data is provided for the past 10 years </a:t>
            </a:r>
          </a:p>
          <a:p>
            <a:endParaRPr lang="en-CA" dirty="0"/>
          </a:p>
        </p:txBody>
      </p:sp>
    </p:spTree>
    <p:extLst>
      <p:ext uri="{BB962C8B-B14F-4D97-AF65-F5344CB8AC3E}">
        <p14:creationId xmlns:p14="http://schemas.microsoft.com/office/powerpoint/2010/main" val="344503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90192"/>
            <a:ext cx="8481564" cy="553998"/>
          </a:xfrm>
        </p:spPr>
        <p:txBody>
          <a:bodyPr/>
          <a:lstStyle/>
          <a:p>
            <a:r>
              <a:rPr lang="en-CA" sz="3000" b="1" dirty="0" smtClean="0">
                <a:latin typeface="Calibri" panose="020F0502020204030204" pitchFamily="34" charset="0"/>
                <a:cs typeface="Calibri" panose="020F0502020204030204" pitchFamily="34" charset="0"/>
              </a:rPr>
              <a:t>Action Plan on Falls from Heights </a:t>
            </a:r>
            <a:endParaRPr lang="en-CA" sz="3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98014" y="1023268"/>
            <a:ext cx="8481564" cy="4615532"/>
          </a:xfrm>
        </p:spPr>
        <p:txBody>
          <a:bodyPr/>
          <a:lstStyle/>
          <a:p>
            <a:pPr>
              <a:lnSpc>
                <a:spcPct val="150000"/>
              </a:lnSpc>
              <a:spcAft>
                <a:spcPts val="600"/>
              </a:spcAft>
            </a:pPr>
            <a:r>
              <a:rPr lang="en-CA" sz="1900" dirty="0" smtClean="0">
                <a:latin typeface="Calibri" panose="020F0502020204030204" pitchFamily="34" charset="0"/>
                <a:cs typeface="Calibri" panose="020F0502020204030204" pitchFamily="34" charset="0"/>
              </a:rPr>
              <a:t>The Prevention Office </a:t>
            </a:r>
            <a:r>
              <a:rPr lang="en-CA" sz="1900" dirty="0">
                <a:latin typeface="Calibri" panose="020F0502020204030204" pitchFamily="34" charset="0"/>
                <a:cs typeface="Calibri" panose="020F0502020204030204" pitchFamily="34" charset="0"/>
              </a:rPr>
              <a:t>has been working in close partnership with </a:t>
            </a:r>
            <a:r>
              <a:rPr lang="en-CA" sz="1900" dirty="0" smtClean="0">
                <a:latin typeface="Calibri" panose="020F0502020204030204" pitchFamily="34" charset="0"/>
                <a:cs typeface="Calibri" panose="020F0502020204030204" pitchFamily="34" charset="0"/>
              </a:rPr>
              <a:t>other areas of the Ministry of Labour (MOL) as well as with the </a:t>
            </a:r>
            <a:r>
              <a:rPr lang="en-CA" sz="1900" dirty="0">
                <a:latin typeface="Calibri" panose="020F0502020204030204" pitchFamily="34" charset="0"/>
                <a:cs typeface="Calibri" panose="020F0502020204030204" pitchFamily="34" charset="0"/>
              </a:rPr>
              <a:t>province’s </a:t>
            </a:r>
            <a:r>
              <a:rPr lang="en-CA" sz="1900" dirty="0" smtClean="0">
                <a:latin typeface="Calibri" panose="020F0502020204030204" pitchFamily="34" charset="0"/>
                <a:cs typeface="Calibri" panose="020F0502020204030204" pitchFamily="34" charset="0"/>
              </a:rPr>
              <a:t>Health and Safety Associations (HSAs) </a:t>
            </a:r>
            <a:r>
              <a:rPr lang="en-CA" sz="1900" dirty="0">
                <a:latin typeface="Calibri" panose="020F0502020204030204" pitchFamily="34" charset="0"/>
                <a:cs typeface="Calibri" panose="020F0502020204030204" pitchFamily="34" charset="0"/>
              </a:rPr>
              <a:t>to develop an </a:t>
            </a:r>
            <a:r>
              <a:rPr lang="en-CA" sz="1900" dirty="0" smtClean="0">
                <a:latin typeface="Calibri" panose="020F0502020204030204" pitchFamily="34" charset="0"/>
                <a:cs typeface="Calibri" panose="020F0502020204030204" pitchFamily="34" charset="0"/>
              </a:rPr>
              <a:t>Integrated Action </a:t>
            </a:r>
            <a:r>
              <a:rPr lang="en-CA" sz="1900" dirty="0">
                <a:latin typeface="Calibri" panose="020F0502020204030204" pitchFamily="34" charset="0"/>
                <a:cs typeface="Calibri" panose="020F0502020204030204" pitchFamily="34" charset="0"/>
              </a:rPr>
              <a:t>Plan to prevent </a:t>
            </a:r>
            <a:r>
              <a:rPr lang="en-CA" sz="1900" dirty="0" smtClean="0">
                <a:latin typeface="Calibri" panose="020F0502020204030204" pitchFamily="34" charset="0"/>
                <a:cs typeface="Calibri" panose="020F0502020204030204" pitchFamily="34" charset="0"/>
              </a:rPr>
              <a:t>falls from heights. Implementation </a:t>
            </a:r>
            <a:r>
              <a:rPr lang="en-CA" sz="1900" dirty="0">
                <a:latin typeface="Calibri" panose="020F0502020204030204" pitchFamily="34" charset="0"/>
                <a:cs typeface="Calibri" panose="020F0502020204030204" pitchFamily="34" charset="0"/>
              </a:rPr>
              <a:t>of this plan </a:t>
            </a:r>
            <a:r>
              <a:rPr lang="en-CA" sz="1900" dirty="0" smtClean="0">
                <a:latin typeface="Calibri" panose="020F0502020204030204" pitchFamily="34" charset="0"/>
                <a:cs typeface="Calibri" panose="020F0502020204030204" pitchFamily="34" charset="0"/>
              </a:rPr>
              <a:t>is </a:t>
            </a:r>
            <a:r>
              <a:rPr lang="en-CA" sz="1900" dirty="0">
                <a:latin typeface="Calibri" panose="020F0502020204030204" pitchFamily="34" charset="0"/>
                <a:cs typeface="Calibri" panose="020F0502020204030204" pitchFamily="34" charset="0"/>
              </a:rPr>
              <a:t>underway, and includes </a:t>
            </a:r>
            <a:r>
              <a:rPr lang="en-CA" sz="1900" dirty="0" smtClean="0">
                <a:latin typeface="Calibri" panose="020F0502020204030204" pitchFamily="34" charset="0"/>
                <a:cs typeface="Calibri" panose="020F0502020204030204" pitchFamily="34" charset="0"/>
              </a:rPr>
              <a:t>initiatives such as:</a:t>
            </a:r>
          </a:p>
          <a:p>
            <a:pPr marL="723900" lvl="1" indent="-190500">
              <a:lnSpc>
                <a:spcPts val="2500"/>
              </a:lnSpc>
              <a:spcBef>
                <a:spcPts val="600"/>
              </a:spcBef>
              <a:spcAft>
                <a:spcPts val="600"/>
              </a:spcAft>
            </a:pPr>
            <a:r>
              <a:rPr lang="en-CA" sz="1900" dirty="0" smtClean="0">
                <a:latin typeface="Calibri" panose="020F0502020204030204" pitchFamily="34" charset="0"/>
                <a:cs typeface="Calibri" panose="020F0502020204030204" pitchFamily="34" charset="0"/>
              </a:rPr>
              <a:t>Development </a:t>
            </a:r>
            <a:r>
              <a:rPr lang="en-CA" sz="1900" dirty="0">
                <a:latin typeface="Calibri" panose="020F0502020204030204" pitchFamily="34" charset="0"/>
                <a:cs typeface="Calibri" panose="020F0502020204030204" pitchFamily="34" charset="0"/>
              </a:rPr>
              <a:t>of </a:t>
            </a:r>
            <a:r>
              <a:rPr lang="en-CA" sz="1900" dirty="0" smtClean="0">
                <a:latin typeface="Calibri" panose="020F0502020204030204" pitchFamily="34" charset="0"/>
                <a:cs typeface="Calibri" panose="020F0502020204030204" pitchFamily="34" charset="0"/>
              </a:rPr>
              <a:t>joint falls </a:t>
            </a:r>
            <a:r>
              <a:rPr lang="en-CA" sz="1900" dirty="0">
                <a:latin typeface="Calibri" panose="020F0502020204030204" pitchFamily="34" charset="0"/>
                <a:cs typeface="Calibri" panose="020F0502020204030204" pitchFamily="34" charset="0"/>
              </a:rPr>
              <a:t>from heights prevention awareness messaging </a:t>
            </a:r>
            <a:endParaRPr lang="en-CA" sz="1900" dirty="0" smtClean="0">
              <a:latin typeface="Calibri" panose="020F0502020204030204" pitchFamily="34" charset="0"/>
              <a:cs typeface="Calibri" panose="020F0502020204030204" pitchFamily="34" charset="0"/>
            </a:endParaRPr>
          </a:p>
          <a:p>
            <a:pPr marL="723900" lvl="1" indent="-190500">
              <a:lnSpc>
                <a:spcPts val="2500"/>
              </a:lnSpc>
              <a:spcBef>
                <a:spcPts val="600"/>
              </a:spcBef>
              <a:spcAft>
                <a:spcPts val="600"/>
              </a:spcAft>
            </a:pPr>
            <a:r>
              <a:rPr lang="en-CA" sz="1900" dirty="0" smtClean="0">
                <a:latin typeface="Calibri" panose="020F0502020204030204" pitchFamily="34" charset="0"/>
                <a:cs typeface="Calibri" panose="020F0502020204030204" pitchFamily="34" charset="0"/>
              </a:rPr>
              <a:t>Project to raise awareness of occupational health and safety amongst residential roofers and target inspections within the industry</a:t>
            </a:r>
            <a:endParaRPr lang="en-CA" sz="1900" dirty="0">
              <a:latin typeface="Calibri" panose="020F0502020204030204" pitchFamily="34" charset="0"/>
              <a:cs typeface="Calibri" panose="020F0502020204030204" pitchFamily="34" charset="0"/>
            </a:endParaRPr>
          </a:p>
          <a:p>
            <a:pPr marL="723900" lvl="1" indent="-190500">
              <a:lnSpc>
                <a:spcPts val="2500"/>
              </a:lnSpc>
              <a:spcBef>
                <a:spcPts val="600"/>
              </a:spcBef>
              <a:spcAft>
                <a:spcPts val="600"/>
              </a:spcAft>
            </a:pPr>
            <a:r>
              <a:rPr lang="en-CA" sz="1900" dirty="0">
                <a:latin typeface="Calibri" panose="020F0502020204030204" pitchFamily="34" charset="0"/>
                <a:cs typeface="Calibri" panose="020F0502020204030204" pitchFamily="34" charset="0"/>
              </a:rPr>
              <a:t>Enhanced enforcement of falls from heights-related </a:t>
            </a:r>
            <a:r>
              <a:rPr lang="en-CA" sz="1900" dirty="0" smtClean="0">
                <a:latin typeface="Calibri" panose="020F0502020204030204" pitchFamily="34" charset="0"/>
                <a:cs typeface="Calibri" panose="020F0502020204030204" pitchFamily="34" charset="0"/>
              </a:rPr>
              <a:t>infractions</a:t>
            </a:r>
          </a:p>
          <a:p>
            <a:pPr marL="723900" lvl="1" indent="-190500">
              <a:lnSpc>
                <a:spcPts val="2500"/>
              </a:lnSpc>
              <a:spcBef>
                <a:spcPts val="600"/>
              </a:spcBef>
              <a:spcAft>
                <a:spcPts val="600"/>
              </a:spcAft>
            </a:pPr>
            <a:r>
              <a:rPr lang="en-CA" sz="1900" dirty="0" smtClean="0">
                <a:latin typeface="Calibri" panose="020F0502020204030204" pitchFamily="34" charset="0"/>
                <a:cs typeface="Calibri" panose="020F0502020204030204" pitchFamily="34" charset="0"/>
              </a:rPr>
              <a:t>Expanded public posting of falls from heights-related prosecutions</a:t>
            </a:r>
          </a:p>
          <a:p>
            <a:pPr marL="723900" lvl="1" indent="-190500">
              <a:lnSpc>
                <a:spcPts val="2500"/>
              </a:lnSpc>
              <a:spcBef>
                <a:spcPts val="600"/>
              </a:spcBef>
              <a:spcAft>
                <a:spcPts val="600"/>
              </a:spcAft>
            </a:pPr>
            <a:r>
              <a:rPr lang="en-CA" sz="1900" dirty="0" smtClean="0">
                <a:latin typeface="Calibri" panose="020F0502020204030204" pitchFamily="34" charset="0"/>
                <a:cs typeface="Calibri" panose="020F0502020204030204" pitchFamily="34" charset="0"/>
              </a:rPr>
              <a:t>Working at </a:t>
            </a:r>
            <a:r>
              <a:rPr lang="en-CA" sz="1900" dirty="0">
                <a:latin typeface="Calibri" panose="020F0502020204030204" pitchFamily="34" charset="0"/>
                <a:cs typeface="Calibri" panose="020F0502020204030204" pitchFamily="34" charset="0"/>
              </a:rPr>
              <a:t>heights training program and provider </a:t>
            </a:r>
            <a:r>
              <a:rPr lang="en-CA" sz="1900" dirty="0" smtClean="0">
                <a:latin typeface="Calibri" panose="020F0502020204030204" pitchFamily="34" charset="0"/>
                <a:cs typeface="Calibri" panose="020F0502020204030204" pitchFamily="34" charset="0"/>
              </a:rPr>
              <a:t>standards </a:t>
            </a:r>
            <a:endParaRPr lang="en-CA" sz="1900" dirty="0">
              <a:latin typeface="Calibri" panose="020F0502020204030204" pitchFamily="34" charset="0"/>
              <a:cs typeface="Calibri" panose="020F0502020204030204" pitchFamily="34" charset="0"/>
            </a:endParaRPr>
          </a:p>
          <a:p>
            <a:pPr lvl="1"/>
            <a:endParaRPr lang="en-CA" sz="1600" dirty="0"/>
          </a:p>
          <a:p>
            <a:endParaRPr lang="en-CA" sz="1600"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7</a:t>
            </a:fld>
            <a:endParaRPr lang="en-US" dirty="0"/>
          </a:p>
        </p:txBody>
      </p:sp>
    </p:spTree>
    <p:extLst>
      <p:ext uri="{BB962C8B-B14F-4D97-AF65-F5344CB8AC3E}">
        <p14:creationId xmlns:p14="http://schemas.microsoft.com/office/powerpoint/2010/main" val="3064960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At Heights </a:t>
            </a:r>
            <a:endParaRPr lang="en-CA" dirty="0"/>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8</a:t>
            </a:fld>
            <a:endParaRPr lang="en-US" dirty="0"/>
          </a:p>
        </p:txBody>
      </p:sp>
      <p:sp>
        <p:nvSpPr>
          <p:cNvPr id="7" name="Content Placeholder 2"/>
          <p:cNvSpPr>
            <a:spLocks noGrp="1"/>
          </p:cNvSpPr>
          <p:nvPr>
            <p:ph idx="1"/>
          </p:nvPr>
        </p:nvSpPr>
        <p:spPr>
          <a:xfrm>
            <a:off x="365125" y="1340768"/>
            <a:ext cx="8481564" cy="4767932"/>
          </a:xfrm>
        </p:spPr>
        <p:txBody>
          <a:bodyPr/>
          <a:lstStyle/>
          <a:p>
            <a:pPr marL="444183" indent="-269875" eaLnBrk="1" hangingPunct="1">
              <a:spcBef>
                <a:spcPts val="0"/>
              </a:spcBef>
              <a:spcAft>
                <a:spcPts val="1200"/>
              </a:spcAft>
              <a:buClr>
                <a:srgbClr val="003366"/>
              </a:buClr>
              <a:defRPr/>
            </a:pPr>
            <a:r>
              <a:rPr lang="en-CA" sz="1600" dirty="0" smtClean="0"/>
              <a:t>The </a:t>
            </a:r>
            <a:r>
              <a:rPr lang="en-CA" sz="1600" dirty="0"/>
              <a:t>Ministry of Labour worked with a cross-industry group of labour and employer representatives with expertise in fall protection to draft a Working at Heights Training Program Standard and a Working at Heights Training Provider Standard.</a:t>
            </a:r>
            <a:br>
              <a:rPr lang="en-CA" sz="1600" dirty="0"/>
            </a:br>
            <a:r>
              <a:rPr lang="en-CA" sz="1600" dirty="0"/>
              <a:t>The Working at Heights Training Program Standard was released </a:t>
            </a:r>
            <a:r>
              <a:rPr lang="en-CA" sz="1600" dirty="0" smtClean="0"/>
              <a:t>on </a:t>
            </a:r>
            <a:r>
              <a:rPr lang="en-CA" sz="1600" dirty="0"/>
              <a:t>December 19, 2013 for proposed </a:t>
            </a:r>
            <a:r>
              <a:rPr lang="en-CA" sz="1600" dirty="0" smtClean="0"/>
              <a:t>initial application </a:t>
            </a:r>
            <a:r>
              <a:rPr lang="en-CA" sz="1600" dirty="0"/>
              <a:t>to </a:t>
            </a:r>
            <a:r>
              <a:rPr lang="en-CA" sz="1600" dirty="0" smtClean="0"/>
              <a:t>construction activities. </a:t>
            </a:r>
            <a:endParaRPr lang="en-CA" sz="1600" strike="sngStrike" dirty="0"/>
          </a:p>
          <a:p>
            <a:pPr marL="444183" indent="-269875" eaLnBrk="1" hangingPunct="1">
              <a:spcBef>
                <a:spcPts val="0"/>
              </a:spcBef>
              <a:spcAft>
                <a:spcPts val="1200"/>
              </a:spcAft>
              <a:buClr>
                <a:srgbClr val="003366"/>
              </a:buClr>
              <a:defRPr/>
            </a:pPr>
            <a:r>
              <a:rPr lang="en-CA" sz="1600" dirty="0" smtClean="0"/>
              <a:t>A public consultation for the Working at Heights Training Provider Standard and Regulatory Proposal  took place March 10 – April 24, 2014, and included face to face meetings with diverse stakeholder groups as well as opportunities for formal written submissions.</a:t>
            </a:r>
          </a:p>
          <a:p>
            <a:pPr marL="627063" lvl="1" indent="-269875" eaLnBrk="1" hangingPunct="1">
              <a:spcBef>
                <a:spcPts val="0"/>
              </a:spcBef>
              <a:spcAft>
                <a:spcPts val="1200"/>
              </a:spcAft>
              <a:buClr>
                <a:srgbClr val="003366"/>
              </a:buClr>
              <a:defRPr/>
            </a:pPr>
            <a:r>
              <a:rPr lang="en-CA" sz="1600" dirty="0" smtClean="0"/>
              <a:t>If approved, the proposed regulatory requirements would </a:t>
            </a:r>
            <a:r>
              <a:rPr lang="en-CA" sz="1600" dirty="0"/>
              <a:t>make the standards mandatory for </a:t>
            </a:r>
            <a:r>
              <a:rPr lang="en-CA" sz="1600" dirty="0" smtClean="0"/>
              <a:t>workers undertaking construction activities (O. </a:t>
            </a:r>
            <a:r>
              <a:rPr lang="en-CA" sz="1600" dirty="0" err="1" smtClean="0"/>
              <a:t>Reg</a:t>
            </a:r>
            <a:r>
              <a:rPr lang="en-CA" sz="1600" dirty="0" smtClean="0"/>
              <a:t> 213/91- Construction Projects) who are required to use travel restraint, fall restricting or fall arrest systems, or safety belts to </a:t>
            </a:r>
            <a:r>
              <a:rPr lang="en-CA" sz="1600" dirty="0"/>
              <a:t>successfully complete an approved working at heights training program delivered by an approved training provider.  </a:t>
            </a:r>
          </a:p>
          <a:p>
            <a:pPr marL="627063" lvl="1" indent="-269875" eaLnBrk="1" hangingPunct="1">
              <a:spcBef>
                <a:spcPts val="0"/>
              </a:spcBef>
              <a:spcAft>
                <a:spcPts val="1200"/>
              </a:spcAft>
              <a:buClr>
                <a:srgbClr val="003366"/>
              </a:buClr>
              <a:defRPr/>
            </a:pPr>
            <a:r>
              <a:rPr lang="en-CA" sz="1600" dirty="0" smtClean="0"/>
              <a:t>The Ministry is now considering the feedback received from all stakeholders during the consultation period .</a:t>
            </a:r>
            <a:endParaRPr lang="en-CA" sz="1600" dirty="0"/>
          </a:p>
        </p:txBody>
      </p:sp>
    </p:spTree>
    <p:extLst>
      <p:ext uri="{BB962C8B-B14F-4D97-AF65-F5344CB8AC3E}">
        <p14:creationId xmlns:p14="http://schemas.microsoft.com/office/powerpoint/2010/main" val="342317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Mandatory </a:t>
            </a:r>
            <a:r>
              <a:rPr lang="en-CA" dirty="0" smtClean="0"/>
              <a:t>Entry Level </a:t>
            </a:r>
            <a:r>
              <a:rPr lang="en-CA" dirty="0"/>
              <a:t>Construction for Training </a:t>
            </a:r>
          </a:p>
        </p:txBody>
      </p:sp>
      <p:sp>
        <p:nvSpPr>
          <p:cNvPr id="4" name="Slide Number Placeholder 3"/>
          <p:cNvSpPr>
            <a:spLocks noGrp="1"/>
          </p:cNvSpPr>
          <p:nvPr>
            <p:ph type="sldNum" sz="quarter" idx="10"/>
          </p:nvPr>
        </p:nvSpPr>
        <p:spPr/>
        <p:txBody>
          <a:bodyPr/>
          <a:lstStyle/>
          <a:p>
            <a:pPr>
              <a:defRPr/>
            </a:pPr>
            <a:fld id="{55089671-16D0-4755-BA4B-8101F2C79F80}" type="slidenum">
              <a:rPr lang="en-US" smtClean="0"/>
              <a:pPr>
                <a:defRPr/>
              </a:pPr>
              <a:t>9</a:t>
            </a:fld>
            <a:endParaRPr lang="en-US" dirty="0"/>
          </a:p>
        </p:txBody>
      </p:sp>
      <p:sp>
        <p:nvSpPr>
          <p:cNvPr id="6" name="Content Placeholder 2"/>
          <p:cNvSpPr>
            <a:spLocks noGrp="1"/>
          </p:cNvSpPr>
          <p:nvPr>
            <p:ph idx="1"/>
          </p:nvPr>
        </p:nvSpPr>
        <p:spPr>
          <a:xfrm>
            <a:off x="365125" y="1168400"/>
            <a:ext cx="8481564" cy="4368874"/>
          </a:xfrm>
        </p:spPr>
        <p:txBody>
          <a:bodyPr/>
          <a:lstStyle/>
          <a:p>
            <a:pPr>
              <a:spcBef>
                <a:spcPts val="0"/>
              </a:spcBef>
            </a:pPr>
            <a:r>
              <a:rPr lang="en-CA" sz="1600" dirty="0" smtClean="0"/>
              <a:t>A </a:t>
            </a:r>
            <a:r>
              <a:rPr lang="en-CA" sz="1600" dirty="0"/>
              <a:t>consolidated Working Group </a:t>
            </a:r>
            <a:r>
              <a:rPr lang="en-CA" sz="1600" dirty="0" smtClean="0"/>
              <a:t>has been confirmed </a:t>
            </a:r>
            <a:r>
              <a:rPr lang="en-CA" sz="1600" dirty="0"/>
              <a:t>to draft the MELC Training Standard.</a:t>
            </a:r>
          </a:p>
          <a:p>
            <a:pPr marL="0" indent="0">
              <a:spcBef>
                <a:spcPts val="0"/>
              </a:spcBef>
              <a:buNone/>
            </a:pPr>
            <a:endParaRPr lang="en-CA" sz="1600" dirty="0"/>
          </a:p>
          <a:p>
            <a:pPr>
              <a:spcBef>
                <a:spcPts val="0"/>
              </a:spcBef>
            </a:pPr>
            <a:r>
              <a:rPr lang="en-CA" sz="1600" dirty="0"/>
              <a:t>The </a:t>
            </a:r>
            <a:r>
              <a:rPr lang="en-CA" sz="1600" dirty="0" smtClean="0"/>
              <a:t>Working Group structure </a:t>
            </a:r>
            <a:r>
              <a:rPr lang="en-CA" sz="1600" dirty="0"/>
              <a:t>is:</a:t>
            </a:r>
          </a:p>
          <a:p>
            <a:pPr lvl="1">
              <a:spcBef>
                <a:spcPts val="0"/>
              </a:spcBef>
              <a:buFont typeface="Arial" panose="020B0604020202020204" pitchFamily="34" charset="0"/>
              <a:buChar char="•"/>
            </a:pPr>
            <a:r>
              <a:rPr lang="en-CA" sz="1600" dirty="0"/>
              <a:t>A single Working Group comprised of </a:t>
            </a:r>
            <a:r>
              <a:rPr lang="en-CA" sz="1600" dirty="0" smtClean="0"/>
              <a:t>Industry members </a:t>
            </a:r>
            <a:r>
              <a:rPr lang="en-CA" sz="1600" dirty="0"/>
              <a:t>and Resource Support members. </a:t>
            </a:r>
          </a:p>
          <a:p>
            <a:pPr lvl="1">
              <a:spcBef>
                <a:spcPts val="0"/>
              </a:spcBef>
            </a:pPr>
            <a:r>
              <a:rPr lang="en-CA" sz="1600" dirty="0"/>
              <a:t>The Industry members will be responsible to create the content of the Standard, with representation from labour, employer, small business, and vulnerable worker groups. </a:t>
            </a:r>
          </a:p>
          <a:p>
            <a:pPr lvl="1">
              <a:spcBef>
                <a:spcPts val="0"/>
              </a:spcBef>
            </a:pPr>
            <a:r>
              <a:rPr lang="en-CA" sz="1600" dirty="0"/>
              <a:t>The Resource Support members will support the Industry members. This group consists of Ministry, HSAs, MTCU and OCOT staff.</a:t>
            </a:r>
          </a:p>
          <a:p>
            <a:pPr lvl="1">
              <a:spcBef>
                <a:spcPts val="0"/>
              </a:spcBef>
            </a:pPr>
            <a:r>
              <a:rPr lang="en-CA" sz="1600" dirty="0"/>
              <a:t>The Working Group is </a:t>
            </a:r>
            <a:r>
              <a:rPr lang="en-CA" sz="1600" dirty="0" smtClean="0"/>
              <a:t>having their </a:t>
            </a:r>
            <a:r>
              <a:rPr lang="en-CA" sz="1600" dirty="0"/>
              <a:t>first meeting </a:t>
            </a:r>
            <a:r>
              <a:rPr lang="en-CA" sz="1600" dirty="0" smtClean="0"/>
              <a:t>on May 2 and </a:t>
            </a:r>
            <a:r>
              <a:rPr lang="en-CA" sz="1600" dirty="0"/>
              <a:t>will meet together over the next six months to deliver a draft the Standard for consultation.</a:t>
            </a:r>
          </a:p>
          <a:p>
            <a:pPr>
              <a:spcBef>
                <a:spcPts val="0"/>
              </a:spcBef>
            </a:pPr>
            <a:endParaRPr lang="en-CA" sz="1600" dirty="0" smtClean="0"/>
          </a:p>
          <a:p>
            <a:pPr>
              <a:spcBef>
                <a:spcPts val="0"/>
              </a:spcBef>
            </a:pPr>
            <a:r>
              <a:rPr lang="en-CA" sz="1600" dirty="0" smtClean="0"/>
              <a:t>Regulation </a:t>
            </a:r>
            <a:r>
              <a:rPr lang="en-CA" sz="1600" dirty="0"/>
              <a:t>will be required to make the training mandatory in the future.</a:t>
            </a:r>
          </a:p>
          <a:p>
            <a:pPr>
              <a:buClr>
                <a:srgbClr val="003366"/>
              </a:buClr>
              <a:defRPr/>
            </a:pPr>
            <a:endParaRPr lang="en-CA" dirty="0"/>
          </a:p>
          <a:p>
            <a:endParaRPr lang="en-CA" dirty="0"/>
          </a:p>
        </p:txBody>
      </p:sp>
    </p:spTree>
    <p:extLst>
      <p:ext uri="{BB962C8B-B14F-4D97-AF65-F5344CB8AC3E}">
        <p14:creationId xmlns:p14="http://schemas.microsoft.com/office/powerpoint/2010/main" val="389855821"/>
      </p:ext>
    </p:extLst>
  </p:cSld>
  <p:clrMapOvr>
    <a:masterClrMapping/>
  </p:clrMapOvr>
</p:sld>
</file>

<file path=ppt/theme/theme1.xml><?xml version="1.0" encoding="utf-8"?>
<a:theme xmlns:a="http://schemas.openxmlformats.org/drawingml/2006/main" name="MOL_Health &amp; Safet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
            <a:srgbClr val="DE9C22"/>
          </a:buClr>
          <a:buSzPct val="100000"/>
          <a:buFont typeface="Lucida Grande" charset="0"/>
          <a:buNone/>
          <a:tabLst/>
          <a:defRPr kumimoji="0" sz="1800" b="0" i="1" u="none" strike="noStrike" kern="0" cap="none" spc="0" normalizeH="0" baseline="0" noProof="0" dirty="0" smtClean="0">
            <a:ln>
              <a:noFill/>
            </a:ln>
            <a:solidFill>
              <a:srgbClr val="377C29"/>
            </a:solidFill>
            <a:effectLst/>
            <a:uLnTx/>
            <a:uFillTx/>
            <a:latin typeface="Arial"/>
            <a:ea typeface="ＭＳ Ｐゴシック" charset="0"/>
            <a:cs typeface="ＭＳ Ｐゴシック"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3829</TotalTime>
  <Words>2956</Words>
  <Application>Microsoft Office PowerPoint</Application>
  <PresentationFormat>On-screen Show (4:3)</PresentationFormat>
  <Paragraphs>264</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MS PGothic</vt:lpstr>
      <vt:lpstr>Arial</vt:lpstr>
      <vt:lpstr>Calibri</vt:lpstr>
      <vt:lpstr>Century Gothic</vt:lpstr>
      <vt:lpstr>Lucida Grande</vt:lpstr>
      <vt:lpstr>M Arial</vt:lpstr>
      <vt:lpstr>Times New Roman</vt:lpstr>
      <vt:lpstr>Wingdings</vt:lpstr>
      <vt:lpstr>MOL_Health &amp; Safety Theme</vt:lpstr>
      <vt:lpstr>Ontario Prevention Update </vt:lpstr>
      <vt:lpstr>Transforming Ontario’s Occupational Health and Safety System</vt:lpstr>
      <vt:lpstr>“Healthy and Safe Ontario Workplaces” Framework</vt:lpstr>
      <vt:lpstr>Strategy Implementation </vt:lpstr>
      <vt:lpstr>Approach to Strategy Implementation </vt:lpstr>
      <vt:lpstr>Integrated Annual Report </vt:lpstr>
      <vt:lpstr>Action Plan on Falls from Heights </vt:lpstr>
      <vt:lpstr>Working At Heights </vt:lpstr>
      <vt:lpstr>Mandatory Entry Level Construction for Training </vt:lpstr>
      <vt:lpstr>Health &amp; Safety Associations </vt:lpstr>
      <vt:lpstr>OHS Research </vt:lpstr>
      <vt:lpstr>Prevention Program Review </vt:lpstr>
      <vt:lpstr>Mandatory Awareness Training </vt:lpstr>
      <vt:lpstr>Stakeholder Engagement Strategy </vt:lpstr>
      <vt:lpstr>Data Management and Performance Metrics </vt:lpstr>
      <vt:lpstr>Prevention Council (PC) </vt:lpstr>
      <vt:lpstr>Small Business and Vulnerable Worker Task Groups </vt:lpstr>
      <vt:lpstr>Young Worker Initiatives </vt:lpstr>
      <vt:lpstr>Social Awareness Campaign </vt:lpstr>
      <vt:lpstr>Mining Review </vt:lpstr>
    </vt:vector>
  </TitlesOfParts>
  <Company>Ministry of Labour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Safety at Work  •  Prevention Starts Here</dc:title>
  <dc:creator>Ministry of Labour</dc:creator>
  <cp:lastModifiedBy>Carmen</cp:lastModifiedBy>
  <cp:revision>149</cp:revision>
  <dcterms:created xsi:type="dcterms:W3CDTF">2012-09-04T16:10:17Z</dcterms:created>
  <dcterms:modified xsi:type="dcterms:W3CDTF">2014-06-18T13:49:45Z</dcterms:modified>
</cp:coreProperties>
</file>