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8" r:id="rId3"/>
    <p:sldId id="258" r:id="rId4"/>
    <p:sldId id="261" r:id="rId5"/>
    <p:sldId id="262" r:id="rId6"/>
    <p:sldId id="263" r:id="rId7"/>
    <p:sldId id="264" r:id="rId8"/>
    <p:sldId id="265" r:id="rId9"/>
    <p:sldId id="260" r:id="rId10"/>
    <p:sldId id="257" r:id="rId11"/>
  </p:sldIdLst>
  <p:sldSz cx="9144000" cy="6858000" type="screen4x3"/>
  <p:notesSz cx="7010400" cy="9296400"/>
  <p:defaultTextStyle>
    <a:defPPr>
      <a:defRPr lang="en-CA"/>
    </a:defPPr>
    <a:lvl1pPr algn="l" rtl="0" fontAlgn="base">
      <a:spcBef>
        <a:spcPct val="0"/>
      </a:spcBef>
      <a:spcAft>
        <a:spcPct val="0"/>
      </a:spcAft>
      <a:defRPr sz="2400"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tx1"/>
        </a:solidFill>
        <a:latin typeface="Arial"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9900"/>
    <a:srgbClr val="EC8D0E"/>
    <a:srgbClr val="F8C51B"/>
    <a:srgbClr val="003399"/>
    <a:srgbClr val="004376"/>
    <a:srgbClr val="414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27" autoAdjust="0"/>
    <p:restoredTop sz="99644" autoAdjust="0"/>
  </p:normalViewPr>
  <p:slideViewPr>
    <p:cSldViewPr>
      <p:cViewPr varScale="1">
        <p:scale>
          <a:sx n="93" d="100"/>
          <a:sy n="93" d="100"/>
        </p:scale>
        <p:origin x="102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7413" cy="464184"/>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defTabSz="931365" eaLnBrk="0" hangingPunct="0">
              <a:defRPr sz="1200">
                <a:latin typeface="Arial" charset="0"/>
                <a:ea typeface="ヒラギノ角ゴ Pro W3" pitchFamily="-108" charset="-128"/>
                <a:cs typeface="+mn-cs"/>
              </a:defRPr>
            </a:lvl1pPr>
          </a:lstStyle>
          <a:p>
            <a:pPr>
              <a:defRPr/>
            </a:pPr>
            <a:endParaRPr lang="en-CA"/>
          </a:p>
        </p:txBody>
      </p:sp>
      <p:sp>
        <p:nvSpPr>
          <p:cNvPr id="2051" name="Rectangle 3"/>
          <p:cNvSpPr>
            <a:spLocks noGrp="1" noChangeArrowheads="1"/>
          </p:cNvSpPr>
          <p:nvPr>
            <p:ph type="dt" sz="quarter" idx="1"/>
          </p:nvPr>
        </p:nvSpPr>
        <p:spPr bwMode="auto">
          <a:xfrm>
            <a:off x="3971386" y="0"/>
            <a:ext cx="3037413" cy="464184"/>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algn="r" defTabSz="931365" eaLnBrk="0" hangingPunct="0">
              <a:defRPr sz="1200">
                <a:latin typeface="Arial" charset="0"/>
                <a:ea typeface="ヒラギノ角ゴ Pro W3" pitchFamily="-108" charset="-128"/>
                <a:cs typeface="+mn-cs"/>
              </a:defRPr>
            </a:lvl1pPr>
          </a:lstStyle>
          <a:p>
            <a:pPr>
              <a:defRPr/>
            </a:pPr>
            <a:endParaRPr lang="en-CA"/>
          </a:p>
        </p:txBody>
      </p:sp>
      <p:sp>
        <p:nvSpPr>
          <p:cNvPr id="2052" name="Rectangle 4"/>
          <p:cNvSpPr>
            <a:spLocks noGrp="1" noChangeArrowheads="1"/>
          </p:cNvSpPr>
          <p:nvPr>
            <p:ph type="ftr" sz="quarter" idx="2"/>
          </p:nvPr>
        </p:nvSpPr>
        <p:spPr bwMode="auto">
          <a:xfrm>
            <a:off x="0" y="8830627"/>
            <a:ext cx="3037413" cy="464184"/>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defTabSz="931365" eaLnBrk="0" hangingPunct="0">
              <a:defRPr sz="1200">
                <a:latin typeface="Arial" charset="0"/>
                <a:ea typeface="ヒラギノ角ゴ Pro W3" pitchFamily="-108" charset="-128"/>
                <a:cs typeface="+mn-cs"/>
              </a:defRPr>
            </a:lvl1pPr>
          </a:lstStyle>
          <a:p>
            <a:pPr>
              <a:defRPr/>
            </a:pPr>
            <a:endParaRPr lang="en-CA"/>
          </a:p>
        </p:txBody>
      </p:sp>
      <p:sp>
        <p:nvSpPr>
          <p:cNvPr id="2053" name="Rectangle 5"/>
          <p:cNvSpPr>
            <a:spLocks noGrp="1" noChangeArrowheads="1"/>
          </p:cNvSpPr>
          <p:nvPr>
            <p:ph type="sldNum" sz="quarter" idx="3"/>
          </p:nvPr>
        </p:nvSpPr>
        <p:spPr bwMode="auto">
          <a:xfrm>
            <a:off x="3971386" y="8830627"/>
            <a:ext cx="3037413" cy="464184"/>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algn="r" defTabSz="931365" eaLnBrk="0" hangingPunct="0">
              <a:defRPr sz="1200">
                <a:latin typeface="Arial" charset="0"/>
                <a:ea typeface="ヒラギノ角ゴ Pro W3" pitchFamily="-108" charset="-128"/>
                <a:cs typeface="+mn-cs"/>
              </a:defRPr>
            </a:lvl1pPr>
          </a:lstStyle>
          <a:p>
            <a:pPr>
              <a:defRPr/>
            </a:pPr>
            <a:fld id="{5C6DDACB-F364-4C1B-8960-37A0EE87E528}" type="slidenum">
              <a:rPr lang="en-CA"/>
              <a:pPr>
                <a:defRPr/>
              </a:pPr>
              <a:t>‹#›</a:t>
            </a:fld>
            <a:endParaRPr lang="en-CA" dirty="0"/>
          </a:p>
        </p:txBody>
      </p:sp>
    </p:spTree>
    <p:extLst>
      <p:ext uri="{BB962C8B-B14F-4D97-AF65-F5344CB8AC3E}">
        <p14:creationId xmlns:p14="http://schemas.microsoft.com/office/powerpoint/2010/main" val="1104339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413" cy="464184"/>
          </a:xfrm>
          <a:prstGeom prst="rect">
            <a:avLst/>
          </a:prstGeom>
          <a:noFill/>
          <a:ln w="9525">
            <a:noFill/>
            <a:miter lim="800000"/>
            <a:headEnd/>
            <a:tailEnd/>
          </a:ln>
        </p:spPr>
        <p:txBody>
          <a:bodyPr vert="horz" wrap="square" lIns="93165" tIns="46582" rIns="93165" bIns="46582" numCol="1" anchor="t" anchorCtr="0" compatLnSpc="1">
            <a:prstTxWarp prst="textNoShape">
              <a:avLst/>
            </a:prstTxWarp>
          </a:bodyPr>
          <a:lstStyle>
            <a:lvl1pPr defTabSz="931365" eaLnBrk="0" hangingPunct="0">
              <a:defRPr sz="1200">
                <a:latin typeface="Arial" charset="0"/>
                <a:ea typeface="ヒラギノ角ゴ Pro W3" pitchFamily="-108" charset="-128"/>
                <a:cs typeface="+mn-cs"/>
              </a:defRPr>
            </a:lvl1pPr>
          </a:lstStyle>
          <a:p>
            <a:pPr>
              <a:defRPr/>
            </a:pPr>
            <a:endParaRPr lang="en-CA"/>
          </a:p>
        </p:txBody>
      </p:sp>
      <p:sp>
        <p:nvSpPr>
          <p:cNvPr id="3075" name="Rectangle 3"/>
          <p:cNvSpPr>
            <a:spLocks noGrp="1" noChangeArrowheads="1"/>
          </p:cNvSpPr>
          <p:nvPr>
            <p:ph type="dt" idx="1"/>
          </p:nvPr>
        </p:nvSpPr>
        <p:spPr bwMode="auto">
          <a:xfrm>
            <a:off x="3972987" y="0"/>
            <a:ext cx="3037413" cy="464184"/>
          </a:xfrm>
          <a:prstGeom prst="rect">
            <a:avLst/>
          </a:prstGeom>
          <a:noFill/>
          <a:ln w="9525">
            <a:noFill/>
            <a:miter lim="800000"/>
            <a:headEnd/>
            <a:tailEnd/>
          </a:ln>
        </p:spPr>
        <p:txBody>
          <a:bodyPr vert="horz" wrap="square" lIns="93165" tIns="46582" rIns="93165" bIns="46582" numCol="1" anchor="t" anchorCtr="0" compatLnSpc="1">
            <a:prstTxWarp prst="textNoShape">
              <a:avLst/>
            </a:prstTxWarp>
          </a:bodyPr>
          <a:lstStyle>
            <a:lvl1pPr algn="r" defTabSz="931365" eaLnBrk="0" hangingPunct="0">
              <a:defRPr sz="1200">
                <a:latin typeface="Arial" charset="0"/>
                <a:ea typeface="ヒラギノ角ゴ Pro W3" pitchFamily="-108" charset="-128"/>
                <a:cs typeface="+mn-cs"/>
              </a:defRPr>
            </a:lvl1pPr>
          </a:lstStyle>
          <a:p>
            <a:pPr>
              <a:defRPr/>
            </a:pPr>
            <a:endParaRPr lang="en-CA"/>
          </a:p>
        </p:txBody>
      </p:sp>
      <p:sp>
        <p:nvSpPr>
          <p:cNvPr id="922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33974" y="4416108"/>
            <a:ext cx="5142455" cy="4182427"/>
          </a:xfrm>
          <a:prstGeom prst="rect">
            <a:avLst/>
          </a:prstGeom>
          <a:noFill/>
          <a:ln w="9525">
            <a:noFill/>
            <a:miter lim="800000"/>
            <a:headEnd/>
            <a:tailEnd/>
          </a:ln>
        </p:spPr>
        <p:txBody>
          <a:bodyPr vert="horz" wrap="square" lIns="93165" tIns="46582" rIns="93165" bIns="46582"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3078" name="Rectangle 6"/>
          <p:cNvSpPr>
            <a:spLocks noGrp="1" noChangeArrowheads="1"/>
          </p:cNvSpPr>
          <p:nvPr>
            <p:ph type="ftr" sz="quarter" idx="4"/>
          </p:nvPr>
        </p:nvSpPr>
        <p:spPr bwMode="auto">
          <a:xfrm>
            <a:off x="0" y="8832216"/>
            <a:ext cx="3037413" cy="464184"/>
          </a:xfrm>
          <a:prstGeom prst="rect">
            <a:avLst/>
          </a:prstGeom>
          <a:noFill/>
          <a:ln w="9525">
            <a:noFill/>
            <a:miter lim="800000"/>
            <a:headEnd/>
            <a:tailEnd/>
          </a:ln>
        </p:spPr>
        <p:txBody>
          <a:bodyPr vert="horz" wrap="square" lIns="93165" tIns="46582" rIns="93165" bIns="46582" numCol="1" anchor="b" anchorCtr="0" compatLnSpc="1">
            <a:prstTxWarp prst="textNoShape">
              <a:avLst/>
            </a:prstTxWarp>
          </a:bodyPr>
          <a:lstStyle>
            <a:lvl1pPr defTabSz="931365" eaLnBrk="0" hangingPunct="0">
              <a:defRPr sz="1200">
                <a:latin typeface="Arial" charset="0"/>
                <a:ea typeface="ヒラギノ角ゴ Pro W3" pitchFamily="-108" charset="-128"/>
                <a:cs typeface="+mn-cs"/>
              </a:defRPr>
            </a:lvl1pPr>
          </a:lstStyle>
          <a:p>
            <a:pPr>
              <a:defRPr/>
            </a:pPr>
            <a:endParaRPr lang="en-CA"/>
          </a:p>
        </p:txBody>
      </p:sp>
      <p:sp>
        <p:nvSpPr>
          <p:cNvPr id="3079" name="Rectangle 7"/>
          <p:cNvSpPr>
            <a:spLocks noGrp="1" noChangeArrowheads="1"/>
          </p:cNvSpPr>
          <p:nvPr>
            <p:ph type="sldNum" sz="quarter" idx="5"/>
          </p:nvPr>
        </p:nvSpPr>
        <p:spPr bwMode="auto">
          <a:xfrm>
            <a:off x="3972987" y="8832216"/>
            <a:ext cx="3037413" cy="464184"/>
          </a:xfrm>
          <a:prstGeom prst="rect">
            <a:avLst/>
          </a:prstGeom>
          <a:noFill/>
          <a:ln w="9525">
            <a:noFill/>
            <a:miter lim="800000"/>
            <a:headEnd/>
            <a:tailEnd/>
          </a:ln>
        </p:spPr>
        <p:txBody>
          <a:bodyPr vert="horz" wrap="square" lIns="93165" tIns="46582" rIns="93165" bIns="46582" numCol="1" anchor="b" anchorCtr="0" compatLnSpc="1">
            <a:prstTxWarp prst="textNoShape">
              <a:avLst/>
            </a:prstTxWarp>
          </a:bodyPr>
          <a:lstStyle>
            <a:lvl1pPr algn="r" defTabSz="931365" eaLnBrk="0" hangingPunct="0">
              <a:defRPr sz="1200">
                <a:latin typeface="Arial" charset="0"/>
                <a:ea typeface="ヒラギノ角ゴ Pro W3" pitchFamily="-108" charset="-128"/>
                <a:cs typeface="+mn-cs"/>
              </a:defRPr>
            </a:lvl1pPr>
          </a:lstStyle>
          <a:p>
            <a:pPr>
              <a:defRPr/>
            </a:pPr>
            <a:fld id="{237C408E-FC2E-4235-A8A2-AD451A850A20}" type="slidenum">
              <a:rPr lang="en-CA"/>
              <a:pPr>
                <a:defRPr/>
              </a:pPr>
              <a:t>‹#›</a:t>
            </a:fld>
            <a:endParaRPr lang="en-CA" dirty="0"/>
          </a:p>
        </p:txBody>
      </p:sp>
    </p:spTree>
    <p:extLst>
      <p:ext uri="{BB962C8B-B14F-4D97-AF65-F5344CB8AC3E}">
        <p14:creationId xmlns:p14="http://schemas.microsoft.com/office/powerpoint/2010/main" val="2153321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08" charset="-128"/>
        <a:cs typeface="ヒラギノ角ゴ Pro W3"/>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08" charset="-128"/>
        <a:cs typeface="ヒラギノ角ゴ Pro W3"/>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08" charset="-128"/>
        <a:cs typeface="ヒラギノ角ゴ Pro W3"/>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08" charset="-128"/>
        <a:cs typeface="ヒラギノ角ゴ Pro W3"/>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08" charset="-128"/>
        <a:cs typeface="ヒラギノ角ゴ Pro W3"/>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WSFL-122.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49475" y="1371600"/>
            <a:ext cx="493712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C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Tree>
    <p:extLst>
      <p:ext uri="{BB962C8B-B14F-4D97-AF65-F5344CB8AC3E}">
        <p14:creationId xmlns:p14="http://schemas.microsoft.com/office/powerpoint/2010/main" val="1762976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ppt-strip.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9144000"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40341"/>
            <a:ext cx="7772400" cy="1143000"/>
          </a:xfrm>
        </p:spPr>
        <p:txBody>
          <a:bodyPr/>
          <a:lstStyle/>
          <a:p>
            <a:r>
              <a:rPr lang="en-US" smtClean="0"/>
              <a:t>Click to edit Master title style</a:t>
            </a:r>
            <a:endParaRPr lang="en-CA"/>
          </a:p>
        </p:txBody>
      </p:sp>
      <p:sp>
        <p:nvSpPr>
          <p:cNvPr id="3" name="Content Placeholder 2"/>
          <p:cNvSpPr>
            <a:spLocks noGrp="1"/>
          </p:cNvSpPr>
          <p:nvPr>
            <p:ph idx="1"/>
          </p:nvPr>
        </p:nvSpPr>
        <p:spPr>
          <a:xfrm>
            <a:off x="685800" y="128195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01588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219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219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993909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330147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64104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295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1031" name="Rectangle 7"/>
          <p:cNvSpPr>
            <a:spLocks noChangeArrowheads="1"/>
          </p:cNvSpPr>
          <p:nvPr/>
        </p:nvSpPr>
        <p:spPr bwMode="auto">
          <a:xfrm>
            <a:off x="0" y="0"/>
            <a:ext cx="9144000" cy="990600"/>
          </a:xfrm>
          <a:prstGeom prst="rect">
            <a:avLst/>
          </a:prstGeom>
          <a:solidFill>
            <a:srgbClr val="414343"/>
          </a:solidFill>
          <a:ln w="9525">
            <a:solidFill>
              <a:schemeClr val="tx1"/>
            </a:solidFill>
            <a:miter lim="800000"/>
            <a:headEnd/>
            <a:tailEnd/>
          </a:ln>
          <a:effectLst/>
        </p:spPr>
        <p:txBody>
          <a:bodyPr wrap="none" anchor="ctr"/>
          <a:lstStyle/>
          <a:p>
            <a:pPr eaLnBrk="0" hangingPunct="0">
              <a:defRPr/>
            </a:pPr>
            <a:endParaRPr lang="en-CA" dirty="0">
              <a:latin typeface="Arial" charset="0"/>
              <a:ea typeface="ヒラギノ角ゴ Pro W3" pitchFamily="-108" charset="-128"/>
              <a:cs typeface="+mn-cs"/>
            </a:endParaRPr>
          </a:p>
        </p:txBody>
      </p:sp>
      <p:pic>
        <p:nvPicPr>
          <p:cNvPr id="1028" name="Picture 4" descr="ppt-strip.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5929313"/>
            <a:ext cx="9144000"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2"/>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CA" altLang="en-US" smtClean="0"/>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58" r:id="rId3"/>
    <p:sldLayoutId id="2147483759" r:id="rId4"/>
    <p:sldLayoutId id="2147483760" r:id="rId5"/>
  </p:sldLayoutIdLst>
  <p:txStyles>
    <p:titleStyle>
      <a:lvl1pPr algn="l" rtl="0" eaLnBrk="1" fontAlgn="base" hangingPunct="1">
        <a:spcBef>
          <a:spcPct val="0"/>
        </a:spcBef>
        <a:spcAft>
          <a:spcPct val="0"/>
        </a:spcAft>
        <a:defRPr sz="4400">
          <a:solidFill>
            <a:srgbClr val="F8C51B"/>
          </a:solidFill>
          <a:latin typeface="+mj-lt"/>
          <a:ea typeface="+mj-ea"/>
          <a:cs typeface="ヒラギノ角ゴ Pro W3"/>
        </a:defRPr>
      </a:lvl1pPr>
      <a:lvl2pPr algn="l" rtl="0" eaLnBrk="1" fontAlgn="base" hangingPunct="1">
        <a:spcBef>
          <a:spcPct val="0"/>
        </a:spcBef>
        <a:spcAft>
          <a:spcPct val="0"/>
        </a:spcAft>
        <a:defRPr sz="4400">
          <a:solidFill>
            <a:srgbClr val="F8C51B"/>
          </a:solidFill>
          <a:latin typeface="ITC Souvenir Std DemiItalic" pitchFamily="-108" charset="0"/>
          <a:ea typeface="ヒラギノ角ゴ Pro W3" pitchFamily="-108" charset="-128"/>
          <a:cs typeface="ヒラギノ角ゴ Pro W3"/>
        </a:defRPr>
      </a:lvl2pPr>
      <a:lvl3pPr algn="l" rtl="0" eaLnBrk="1" fontAlgn="base" hangingPunct="1">
        <a:spcBef>
          <a:spcPct val="0"/>
        </a:spcBef>
        <a:spcAft>
          <a:spcPct val="0"/>
        </a:spcAft>
        <a:defRPr sz="4400">
          <a:solidFill>
            <a:srgbClr val="F8C51B"/>
          </a:solidFill>
          <a:latin typeface="ITC Souvenir Std DemiItalic" pitchFamily="-108" charset="0"/>
          <a:ea typeface="ヒラギノ角ゴ Pro W3" pitchFamily="-108" charset="-128"/>
          <a:cs typeface="ヒラギノ角ゴ Pro W3"/>
        </a:defRPr>
      </a:lvl3pPr>
      <a:lvl4pPr algn="l" rtl="0" eaLnBrk="1" fontAlgn="base" hangingPunct="1">
        <a:spcBef>
          <a:spcPct val="0"/>
        </a:spcBef>
        <a:spcAft>
          <a:spcPct val="0"/>
        </a:spcAft>
        <a:defRPr sz="4400">
          <a:solidFill>
            <a:srgbClr val="F8C51B"/>
          </a:solidFill>
          <a:latin typeface="ITC Souvenir Std DemiItalic" pitchFamily="-108" charset="0"/>
          <a:ea typeface="ヒラギノ角ゴ Pro W3" pitchFamily="-108" charset="-128"/>
          <a:cs typeface="ヒラギノ角ゴ Pro W3"/>
        </a:defRPr>
      </a:lvl4pPr>
      <a:lvl5pPr algn="l" rtl="0" eaLnBrk="1" fontAlgn="base" hangingPunct="1">
        <a:spcBef>
          <a:spcPct val="0"/>
        </a:spcBef>
        <a:spcAft>
          <a:spcPct val="0"/>
        </a:spcAft>
        <a:defRPr sz="4400">
          <a:solidFill>
            <a:srgbClr val="F8C51B"/>
          </a:solidFill>
          <a:latin typeface="ITC Souvenir Std DemiItalic" pitchFamily="-108" charset="0"/>
          <a:ea typeface="ヒラギノ角ゴ Pro W3" pitchFamily="-108" charset="-128"/>
          <a:cs typeface="ヒラギノ角ゴ Pro W3"/>
        </a:defRPr>
      </a:lvl5pPr>
      <a:lvl6pPr marL="457200" algn="l" rtl="0" eaLnBrk="1" fontAlgn="base" hangingPunct="1">
        <a:spcBef>
          <a:spcPct val="0"/>
        </a:spcBef>
        <a:spcAft>
          <a:spcPct val="0"/>
        </a:spcAft>
        <a:defRPr sz="4400">
          <a:solidFill>
            <a:srgbClr val="F8C51B"/>
          </a:solidFill>
          <a:latin typeface="ITC Souvenir Std DemiItalic" pitchFamily="-108" charset="0"/>
          <a:ea typeface="ヒラギノ角ゴ Pro W3" pitchFamily="-108" charset="-128"/>
        </a:defRPr>
      </a:lvl6pPr>
      <a:lvl7pPr marL="914400" algn="l" rtl="0" eaLnBrk="1" fontAlgn="base" hangingPunct="1">
        <a:spcBef>
          <a:spcPct val="0"/>
        </a:spcBef>
        <a:spcAft>
          <a:spcPct val="0"/>
        </a:spcAft>
        <a:defRPr sz="4400">
          <a:solidFill>
            <a:srgbClr val="F8C51B"/>
          </a:solidFill>
          <a:latin typeface="ITC Souvenir Std DemiItalic" pitchFamily="-108" charset="0"/>
          <a:ea typeface="ヒラギノ角ゴ Pro W3" pitchFamily="-108" charset="-128"/>
        </a:defRPr>
      </a:lvl7pPr>
      <a:lvl8pPr marL="1371600" algn="l" rtl="0" eaLnBrk="1" fontAlgn="base" hangingPunct="1">
        <a:spcBef>
          <a:spcPct val="0"/>
        </a:spcBef>
        <a:spcAft>
          <a:spcPct val="0"/>
        </a:spcAft>
        <a:defRPr sz="4400">
          <a:solidFill>
            <a:srgbClr val="F8C51B"/>
          </a:solidFill>
          <a:latin typeface="ITC Souvenir Std DemiItalic" pitchFamily="-108" charset="0"/>
          <a:ea typeface="ヒラギノ角ゴ Pro W3" pitchFamily="-108" charset="-128"/>
        </a:defRPr>
      </a:lvl8pPr>
      <a:lvl9pPr marL="1828800" algn="l" rtl="0" eaLnBrk="1" fontAlgn="base" hangingPunct="1">
        <a:spcBef>
          <a:spcPct val="0"/>
        </a:spcBef>
        <a:spcAft>
          <a:spcPct val="0"/>
        </a:spcAft>
        <a:defRPr sz="4400">
          <a:solidFill>
            <a:srgbClr val="F8C51B"/>
          </a:solidFill>
          <a:latin typeface="ITC Souvenir Std DemiItalic" pitchFamily="-108" charset="0"/>
          <a:ea typeface="ヒラギノ角ゴ Pro W3" pitchFamily="-108" charset="-128"/>
        </a:defRPr>
      </a:lvl9pPr>
    </p:titleStyle>
    <p:bodyStyle>
      <a:lvl1pPr marL="342900" indent="-342900" algn="l" rtl="0" eaLnBrk="1" fontAlgn="base" hangingPunct="1">
        <a:spcBef>
          <a:spcPct val="20000"/>
        </a:spcBef>
        <a:spcAft>
          <a:spcPct val="0"/>
        </a:spcAft>
        <a:buChar char="•"/>
        <a:defRPr sz="2800">
          <a:solidFill>
            <a:srgbClr val="414343"/>
          </a:solidFill>
          <a:latin typeface="+mn-lt"/>
          <a:ea typeface="+mn-ea"/>
          <a:cs typeface="ヒラギノ角ゴ Pro W3"/>
        </a:defRPr>
      </a:lvl1pPr>
      <a:lvl2pPr marL="742950" indent="-285750" algn="l" rtl="0" eaLnBrk="1" fontAlgn="base" hangingPunct="1">
        <a:spcBef>
          <a:spcPct val="20000"/>
        </a:spcBef>
        <a:spcAft>
          <a:spcPct val="0"/>
        </a:spcAft>
        <a:buChar char="–"/>
        <a:defRPr sz="2400">
          <a:solidFill>
            <a:srgbClr val="414343"/>
          </a:solidFill>
          <a:latin typeface="+mn-lt"/>
          <a:ea typeface="+mn-ea"/>
          <a:cs typeface="ヒラギノ角ゴ Pro W3"/>
        </a:defRPr>
      </a:lvl2pPr>
      <a:lvl3pPr marL="1143000" indent="-228600" algn="l" rtl="0" eaLnBrk="1" fontAlgn="base" hangingPunct="1">
        <a:spcBef>
          <a:spcPct val="20000"/>
        </a:spcBef>
        <a:spcAft>
          <a:spcPct val="0"/>
        </a:spcAft>
        <a:buChar char="•"/>
        <a:defRPr sz="2000">
          <a:solidFill>
            <a:srgbClr val="414343"/>
          </a:solidFill>
          <a:latin typeface="+mn-lt"/>
          <a:ea typeface="+mn-ea"/>
          <a:cs typeface="ヒラギノ角ゴ Pro W3"/>
        </a:defRPr>
      </a:lvl3pPr>
      <a:lvl4pPr marL="1600200" indent="-228600" algn="l" rtl="0" eaLnBrk="1" fontAlgn="base" hangingPunct="1">
        <a:spcBef>
          <a:spcPct val="20000"/>
        </a:spcBef>
        <a:spcAft>
          <a:spcPct val="0"/>
        </a:spcAft>
        <a:buChar char="–"/>
        <a:defRPr sz="1600">
          <a:solidFill>
            <a:srgbClr val="414343"/>
          </a:solidFill>
          <a:latin typeface="+mn-lt"/>
          <a:ea typeface="+mn-ea"/>
          <a:cs typeface="ヒラギノ角ゴ Pro W3"/>
        </a:defRPr>
      </a:lvl4pPr>
      <a:lvl5pPr marL="2057400" indent="-228600" algn="l" rtl="0" eaLnBrk="1" fontAlgn="base" hangingPunct="1">
        <a:spcBef>
          <a:spcPct val="20000"/>
        </a:spcBef>
        <a:spcAft>
          <a:spcPct val="0"/>
        </a:spcAft>
        <a:buChar char="»"/>
        <a:defRPr sz="1200">
          <a:solidFill>
            <a:srgbClr val="414343"/>
          </a:solidFill>
          <a:latin typeface="+mn-lt"/>
          <a:ea typeface="+mn-ea"/>
          <a:cs typeface="ヒラギノ角ゴ Pro W3"/>
        </a:defRPr>
      </a:lvl5pPr>
      <a:lvl6pPr marL="2514600" indent="-228600" algn="l" rtl="0" eaLnBrk="1" fontAlgn="base" hangingPunct="1">
        <a:spcBef>
          <a:spcPct val="20000"/>
        </a:spcBef>
        <a:spcAft>
          <a:spcPct val="0"/>
        </a:spcAft>
        <a:buChar char="»"/>
        <a:defRPr sz="1200">
          <a:solidFill>
            <a:srgbClr val="414343"/>
          </a:solidFill>
          <a:latin typeface="+mn-lt"/>
          <a:ea typeface="+mn-ea"/>
        </a:defRPr>
      </a:lvl6pPr>
      <a:lvl7pPr marL="2971800" indent="-228600" algn="l" rtl="0" eaLnBrk="1" fontAlgn="base" hangingPunct="1">
        <a:spcBef>
          <a:spcPct val="20000"/>
        </a:spcBef>
        <a:spcAft>
          <a:spcPct val="0"/>
        </a:spcAft>
        <a:buChar char="»"/>
        <a:defRPr sz="1200">
          <a:solidFill>
            <a:srgbClr val="414343"/>
          </a:solidFill>
          <a:latin typeface="+mn-lt"/>
          <a:ea typeface="+mn-ea"/>
        </a:defRPr>
      </a:lvl7pPr>
      <a:lvl8pPr marL="3429000" indent="-228600" algn="l" rtl="0" eaLnBrk="1" fontAlgn="base" hangingPunct="1">
        <a:spcBef>
          <a:spcPct val="20000"/>
        </a:spcBef>
        <a:spcAft>
          <a:spcPct val="0"/>
        </a:spcAft>
        <a:buChar char="»"/>
        <a:defRPr sz="1200">
          <a:solidFill>
            <a:srgbClr val="414343"/>
          </a:solidFill>
          <a:latin typeface="+mn-lt"/>
          <a:ea typeface="+mn-ea"/>
        </a:defRPr>
      </a:lvl8pPr>
      <a:lvl9pPr marL="3886200" indent="-228600" algn="l" rtl="0" eaLnBrk="1" fontAlgn="base" hangingPunct="1">
        <a:spcBef>
          <a:spcPct val="20000"/>
        </a:spcBef>
        <a:spcAft>
          <a:spcPct val="0"/>
        </a:spcAft>
        <a:buChar char="»"/>
        <a:defRPr sz="1200">
          <a:solidFill>
            <a:srgbClr val="414343"/>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r>
              <a:rPr lang="en-US" altLang="en-US" dirty="0" smtClean="0"/>
              <a:t>Safety Associations</a:t>
            </a:r>
            <a:br>
              <a:rPr lang="en-US" altLang="en-US" dirty="0" smtClean="0"/>
            </a:br>
            <a:r>
              <a:rPr lang="en-US" altLang="en-US" dirty="0" smtClean="0"/>
              <a:t>in Nova Scotia</a:t>
            </a:r>
          </a:p>
        </p:txBody>
      </p:sp>
      <p:sp>
        <p:nvSpPr>
          <p:cNvPr id="4099" name="Subtitle 2"/>
          <p:cNvSpPr>
            <a:spLocks noGrp="1"/>
          </p:cNvSpPr>
          <p:nvPr>
            <p:ph type="subTitle" idx="1"/>
          </p:nvPr>
        </p:nvSpPr>
        <p:spPr>
          <a:xfrm>
            <a:off x="1371600" y="3886200"/>
            <a:ext cx="6400800" cy="609600"/>
          </a:xfrm>
        </p:spPr>
        <p:txBody>
          <a:bodyPr/>
          <a:lstStyle/>
          <a:p>
            <a:r>
              <a:rPr lang="en-US" altLang="en-US" dirty="0" smtClean="0"/>
              <a:t>An Overview and History</a:t>
            </a:r>
          </a:p>
        </p:txBody>
      </p:sp>
      <p:sp>
        <p:nvSpPr>
          <p:cNvPr id="4" name="Subtitle 2"/>
          <p:cNvSpPr txBox="1">
            <a:spLocks/>
          </p:cNvSpPr>
          <p:nvPr/>
        </p:nvSpPr>
        <p:spPr bwMode="auto">
          <a:xfrm>
            <a:off x="2590800" y="5257800"/>
            <a:ext cx="6400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None/>
              <a:defRPr sz="2800">
                <a:solidFill>
                  <a:srgbClr val="414343"/>
                </a:solidFill>
                <a:latin typeface="+mn-lt"/>
                <a:ea typeface="+mn-ea"/>
                <a:cs typeface="ヒラギノ角ゴ Pro W3"/>
              </a:defRPr>
            </a:lvl1pPr>
            <a:lvl2pPr marL="457200" indent="0" algn="ctr" rtl="0" eaLnBrk="1" fontAlgn="base" hangingPunct="1">
              <a:spcBef>
                <a:spcPct val="20000"/>
              </a:spcBef>
              <a:spcAft>
                <a:spcPct val="0"/>
              </a:spcAft>
              <a:buNone/>
              <a:defRPr sz="2400">
                <a:solidFill>
                  <a:srgbClr val="414343"/>
                </a:solidFill>
                <a:latin typeface="+mn-lt"/>
                <a:ea typeface="+mn-ea"/>
                <a:cs typeface="ヒラギノ角ゴ Pro W3"/>
              </a:defRPr>
            </a:lvl2pPr>
            <a:lvl3pPr marL="914400" indent="0" algn="ctr" rtl="0" eaLnBrk="1" fontAlgn="base" hangingPunct="1">
              <a:spcBef>
                <a:spcPct val="20000"/>
              </a:spcBef>
              <a:spcAft>
                <a:spcPct val="0"/>
              </a:spcAft>
              <a:buNone/>
              <a:defRPr sz="2000">
                <a:solidFill>
                  <a:srgbClr val="414343"/>
                </a:solidFill>
                <a:latin typeface="+mn-lt"/>
                <a:ea typeface="+mn-ea"/>
                <a:cs typeface="ヒラギノ角ゴ Pro W3"/>
              </a:defRPr>
            </a:lvl3pPr>
            <a:lvl4pPr marL="1371600" indent="0" algn="ctr" rtl="0" eaLnBrk="1" fontAlgn="base" hangingPunct="1">
              <a:spcBef>
                <a:spcPct val="20000"/>
              </a:spcBef>
              <a:spcAft>
                <a:spcPct val="0"/>
              </a:spcAft>
              <a:buNone/>
              <a:defRPr sz="1600">
                <a:solidFill>
                  <a:srgbClr val="414343"/>
                </a:solidFill>
                <a:latin typeface="+mn-lt"/>
                <a:ea typeface="+mn-ea"/>
                <a:cs typeface="ヒラギノ角ゴ Pro W3"/>
              </a:defRPr>
            </a:lvl4pPr>
            <a:lvl5pPr marL="1828800" indent="0" algn="ctr" rtl="0" eaLnBrk="1" fontAlgn="base" hangingPunct="1">
              <a:spcBef>
                <a:spcPct val="20000"/>
              </a:spcBef>
              <a:spcAft>
                <a:spcPct val="0"/>
              </a:spcAft>
              <a:buNone/>
              <a:defRPr sz="1200">
                <a:solidFill>
                  <a:srgbClr val="414343"/>
                </a:solidFill>
                <a:latin typeface="+mn-lt"/>
                <a:ea typeface="+mn-ea"/>
                <a:cs typeface="ヒラギノ角ゴ Pro W3"/>
              </a:defRPr>
            </a:lvl5pPr>
            <a:lvl6pPr marL="2286000" indent="0" algn="ctr" rtl="0" eaLnBrk="1" fontAlgn="base" hangingPunct="1">
              <a:spcBef>
                <a:spcPct val="20000"/>
              </a:spcBef>
              <a:spcAft>
                <a:spcPct val="0"/>
              </a:spcAft>
              <a:buNone/>
              <a:defRPr sz="1200">
                <a:solidFill>
                  <a:srgbClr val="414343"/>
                </a:solidFill>
                <a:latin typeface="+mn-lt"/>
                <a:ea typeface="+mn-ea"/>
              </a:defRPr>
            </a:lvl6pPr>
            <a:lvl7pPr marL="2743200" indent="0" algn="ctr" rtl="0" eaLnBrk="1" fontAlgn="base" hangingPunct="1">
              <a:spcBef>
                <a:spcPct val="20000"/>
              </a:spcBef>
              <a:spcAft>
                <a:spcPct val="0"/>
              </a:spcAft>
              <a:buNone/>
              <a:defRPr sz="1200">
                <a:solidFill>
                  <a:srgbClr val="414343"/>
                </a:solidFill>
                <a:latin typeface="+mn-lt"/>
                <a:ea typeface="+mn-ea"/>
              </a:defRPr>
            </a:lvl7pPr>
            <a:lvl8pPr marL="3200400" indent="0" algn="ctr" rtl="0" eaLnBrk="1" fontAlgn="base" hangingPunct="1">
              <a:spcBef>
                <a:spcPct val="20000"/>
              </a:spcBef>
              <a:spcAft>
                <a:spcPct val="0"/>
              </a:spcAft>
              <a:buNone/>
              <a:defRPr sz="1200">
                <a:solidFill>
                  <a:srgbClr val="414343"/>
                </a:solidFill>
                <a:latin typeface="+mn-lt"/>
                <a:ea typeface="+mn-ea"/>
              </a:defRPr>
            </a:lvl8pPr>
            <a:lvl9pPr marL="3657600" indent="0" algn="ctr" rtl="0" eaLnBrk="1" fontAlgn="base" hangingPunct="1">
              <a:spcBef>
                <a:spcPct val="20000"/>
              </a:spcBef>
              <a:spcAft>
                <a:spcPct val="0"/>
              </a:spcAft>
              <a:buNone/>
              <a:defRPr sz="1200">
                <a:solidFill>
                  <a:srgbClr val="414343"/>
                </a:solidFill>
                <a:latin typeface="+mn-lt"/>
                <a:ea typeface="+mn-ea"/>
              </a:defRPr>
            </a:lvl9pPr>
          </a:lstStyle>
          <a:p>
            <a:pPr algn="r"/>
            <a:r>
              <a:rPr lang="en-US" altLang="en-US" sz="1400" kern="0" dirty="0" smtClean="0"/>
              <a:t>Erin Flannery – Presentation to AWCBC Prevention Sub-Committee</a:t>
            </a:r>
          </a:p>
          <a:p>
            <a:pPr algn="r"/>
            <a:r>
              <a:rPr lang="en-US" altLang="en-US" sz="1400" kern="0" dirty="0" smtClean="0"/>
              <a:t>May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9688"/>
            <a:ext cx="7772400" cy="1143001"/>
          </a:xfrm>
        </p:spPr>
        <p:txBody>
          <a:bodyPr/>
          <a:lstStyle/>
          <a:p>
            <a:r>
              <a:rPr lang="en-US" altLang="en-US" dirty="0" smtClean="0"/>
              <a:t>Background </a:t>
            </a:r>
            <a:r>
              <a:rPr lang="en-US" altLang="en-US" sz="2000" dirty="0" smtClean="0"/>
              <a:t>(cont’d.)</a:t>
            </a:r>
          </a:p>
        </p:txBody>
      </p:sp>
      <p:sp>
        <p:nvSpPr>
          <p:cNvPr id="5123" name="Content Placeholder 2"/>
          <p:cNvSpPr>
            <a:spLocks noGrp="1"/>
          </p:cNvSpPr>
          <p:nvPr>
            <p:ph idx="1"/>
          </p:nvPr>
        </p:nvSpPr>
        <p:spPr>
          <a:xfrm>
            <a:off x="685800" y="1282700"/>
            <a:ext cx="7772400" cy="850900"/>
          </a:xfrm>
        </p:spPr>
        <p:txBody>
          <a:bodyPr/>
          <a:lstStyle/>
          <a:p>
            <a:r>
              <a:rPr lang="en-US" altLang="en-US" sz="2000" dirty="0" smtClean="0"/>
              <a:t>Authority for establishing Safety Associations in Nova Scotia can be found in Section 162 of the </a:t>
            </a:r>
            <a:r>
              <a:rPr lang="en-US" altLang="en-US" sz="2000" i="1" dirty="0" smtClean="0"/>
              <a:t>Workers’ Compensation Act</a:t>
            </a:r>
            <a:r>
              <a:rPr lang="en-US" altLang="en-US" sz="2000" dirty="0" smtClean="0"/>
              <a:t>:</a:t>
            </a:r>
          </a:p>
          <a:p>
            <a:pPr marL="457200" indent="0">
              <a:buNone/>
            </a:pPr>
            <a:endParaRPr lang="en-US" sz="1600" dirty="0"/>
          </a:p>
        </p:txBody>
      </p:sp>
      <p:sp>
        <p:nvSpPr>
          <p:cNvPr id="4" name="Content Placeholder 2"/>
          <p:cNvSpPr txBox="1">
            <a:spLocks/>
          </p:cNvSpPr>
          <p:nvPr/>
        </p:nvSpPr>
        <p:spPr bwMode="auto">
          <a:xfrm>
            <a:off x="1066800" y="2209800"/>
            <a:ext cx="7162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rgbClr val="414343"/>
                </a:solidFill>
                <a:latin typeface="+mn-lt"/>
                <a:ea typeface="+mn-ea"/>
                <a:cs typeface="ヒラギノ角ゴ Pro W3"/>
              </a:defRPr>
            </a:lvl1pPr>
            <a:lvl2pPr marL="742950" indent="-285750" algn="l" rtl="0" eaLnBrk="1" fontAlgn="base" hangingPunct="1">
              <a:spcBef>
                <a:spcPct val="20000"/>
              </a:spcBef>
              <a:spcAft>
                <a:spcPct val="0"/>
              </a:spcAft>
              <a:buChar char="–"/>
              <a:defRPr sz="2400">
                <a:solidFill>
                  <a:srgbClr val="414343"/>
                </a:solidFill>
                <a:latin typeface="+mn-lt"/>
                <a:ea typeface="+mn-ea"/>
                <a:cs typeface="ヒラギノ角ゴ Pro W3"/>
              </a:defRPr>
            </a:lvl2pPr>
            <a:lvl3pPr marL="1143000" indent="-228600" algn="l" rtl="0" eaLnBrk="1" fontAlgn="base" hangingPunct="1">
              <a:spcBef>
                <a:spcPct val="20000"/>
              </a:spcBef>
              <a:spcAft>
                <a:spcPct val="0"/>
              </a:spcAft>
              <a:buChar char="•"/>
              <a:defRPr sz="2000">
                <a:solidFill>
                  <a:srgbClr val="414343"/>
                </a:solidFill>
                <a:latin typeface="+mn-lt"/>
                <a:ea typeface="+mn-ea"/>
                <a:cs typeface="ヒラギノ角ゴ Pro W3"/>
              </a:defRPr>
            </a:lvl3pPr>
            <a:lvl4pPr marL="1600200" indent="-228600" algn="l" rtl="0" eaLnBrk="1" fontAlgn="base" hangingPunct="1">
              <a:spcBef>
                <a:spcPct val="20000"/>
              </a:spcBef>
              <a:spcAft>
                <a:spcPct val="0"/>
              </a:spcAft>
              <a:buChar char="–"/>
              <a:defRPr sz="1600">
                <a:solidFill>
                  <a:srgbClr val="414343"/>
                </a:solidFill>
                <a:latin typeface="+mn-lt"/>
                <a:ea typeface="+mn-ea"/>
                <a:cs typeface="ヒラギノ角ゴ Pro W3"/>
              </a:defRPr>
            </a:lvl4pPr>
            <a:lvl5pPr marL="2057400" indent="-228600" algn="l" rtl="0" eaLnBrk="1" fontAlgn="base" hangingPunct="1">
              <a:spcBef>
                <a:spcPct val="20000"/>
              </a:spcBef>
              <a:spcAft>
                <a:spcPct val="0"/>
              </a:spcAft>
              <a:buChar char="»"/>
              <a:defRPr sz="1200">
                <a:solidFill>
                  <a:srgbClr val="414343"/>
                </a:solidFill>
                <a:latin typeface="+mn-lt"/>
                <a:ea typeface="+mn-ea"/>
                <a:cs typeface="ヒラギノ角ゴ Pro W3"/>
              </a:defRPr>
            </a:lvl5pPr>
            <a:lvl6pPr marL="2514600" indent="-228600" algn="l" rtl="0" eaLnBrk="1" fontAlgn="base" hangingPunct="1">
              <a:spcBef>
                <a:spcPct val="20000"/>
              </a:spcBef>
              <a:spcAft>
                <a:spcPct val="0"/>
              </a:spcAft>
              <a:buChar char="»"/>
              <a:defRPr sz="1200">
                <a:solidFill>
                  <a:srgbClr val="414343"/>
                </a:solidFill>
                <a:latin typeface="+mn-lt"/>
                <a:ea typeface="+mn-ea"/>
              </a:defRPr>
            </a:lvl6pPr>
            <a:lvl7pPr marL="2971800" indent="-228600" algn="l" rtl="0" eaLnBrk="1" fontAlgn="base" hangingPunct="1">
              <a:spcBef>
                <a:spcPct val="20000"/>
              </a:spcBef>
              <a:spcAft>
                <a:spcPct val="0"/>
              </a:spcAft>
              <a:buChar char="»"/>
              <a:defRPr sz="1200">
                <a:solidFill>
                  <a:srgbClr val="414343"/>
                </a:solidFill>
                <a:latin typeface="+mn-lt"/>
                <a:ea typeface="+mn-ea"/>
              </a:defRPr>
            </a:lvl7pPr>
            <a:lvl8pPr marL="3429000" indent="-228600" algn="l" rtl="0" eaLnBrk="1" fontAlgn="base" hangingPunct="1">
              <a:spcBef>
                <a:spcPct val="20000"/>
              </a:spcBef>
              <a:spcAft>
                <a:spcPct val="0"/>
              </a:spcAft>
              <a:buChar char="»"/>
              <a:defRPr sz="1200">
                <a:solidFill>
                  <a:srgbClr val="414343"/>
                </a:solidFill>
                <a:latin typeface="+mn-lt"/>
                <a:ea typeface="+mn-ea"/>
              </a:defRPr>
            </a:lvl8pPr>
            <a:lvl9pPr marL="3886200" indent="-228600" algn="l" rtl="0" eaLnBrk="1" fontAlgn="base" hangingPunct="1">
              <a:spcBef>
                <a:spcPct val="20000"/>
              </a:spcBef>
              <a:spcAft>
                <a:spcPct val="0"/>
              </a:spcAft>
              <a:buChar char="»"/>
              <a:defRPr sz="1200">
                <a:solidFill>
                  <a:srgbClr val="414343"/>
                </a:solidFill>
                <a:latin typeface="+mn-lt"/>
                <a:ea typeface="+mn-ea"/>
              </a:defRPr>
            </a:lvl9pPr>
          </a:lstStyle>
          <a:p>
            <a:pPr marL="0" indent="0">
              <a:buFontTx/>
              <a:buNone/>
            </a:pPr>
            <a:r>
              <a:rPr lang="en-CA" sz="1400" b="1" i="1" kern="0" dirty="0" smtClean="0"/>
              <a:t>162 (1) </a:t>
            </a:r>
            <a:r>
              <a:rPr lang="en-CA" sz="1400" i="1" kern="0" dirty="0" smtClean="0"/>
              <a:t>The Board may conduct or provide funding for research and safety programs on</a:t>
            </a:r>
            <a:endParaRPr lang="en-US" sz="1400" kern="0" dirty="0" smtClean="0"/>
          </a:p>
          <a:p>
            <a:pPr marL="685800" indent="-228600">
              <a:buFontTx/>
              <a:buNone/>
            </a:pPr>
            <a:r>
              <a:rPr lang="en-CA" sz="1400" i="1" kern="0" dirty="0" smtClean="0"/>
              <a:t>	(a) injury prevention, safety in the workplace and treatment of workplace injuries; and</a:t>
            </a:r>
            <a:endParaRPr lang="en-US" sz="1400" kern="0" dirty="0" smtClean="0"/>
          </a:p>
          <a:p>
            <a:pPr marL="685800" indent="-228600">
              <a:buFontTx/>
              <a:buNone/>
            </a:pPr>
            <a:r>
              <a:rPr lang="en-CA" sz="1400" i="1" kern="0" dirty="0" smtClean="0"/>
              <a:t>	(b) scientific, medical or other issues relating to workers' compensation.</a:t>
            </a:r>
            <a:endParaRPr lang="en-US" sz="1400" kern="0" dirty="0" smtClean="0"/>
          </a:p>
          <a:p>
            <a:pPr marL="0" indent="0">
              <a:buFontTx/>
              <a:buNone/>
            </a:pPr>
            <a:r>
              <a:rPr lang="en-CA" sz="1400" b="1" i="1" kern="0" dirty="0" smtClean="0"/>
              <a:t>(2) </a:t>
            </a:r>
            <a:r>
              <a:rPr lang="en-CA" sz="1400" i="1" kern="0" dirty="0" smtClean="0"/>
              <a:t>The Board may make any expenditure from the Accident Fund required to conduct or provide funding for a research or safety program pursuant to subsection (1). </a:t>
            </a:r>
            <a:endParaRPr lang="en-US" sz="1400" kern="0" dirty="0" smtClean="0"/>
          </a:p>
          <a:p>
            <a:pPr marL="0" indent="0">
              <a:buFontTx/>
              <a:buNone/>
            </a:pPr>
            <a:r>
              <a:rPr lang="en-CA" sz="1400" b="1" i="1" kern="0" dirty="0" smtClean="0"/>
              <a:t>(3) </a:t>
            </a:r>
            <a:r>
              <a:rPr lang="en-CA" sz="1400" i="1" kern="0" dirty="0" smtClean="0"/>
              <a:t>The Board may</a:t>
            </a:r>
            <a:endParaRPr lang="en-US" sz="1400" kern="0" dirty="0" smtClean="0"/>
          </a:p>
          <a:p>
            <a:pPr marL="685800" indent="-228600">
              <a:buFontTx/>
              <a:buNone/>
            </a:pPr>
            <a:r>
              <a:rPr lang="en-CA" sz="1400" i="1" kern="0" dirty="0" smtClean="0"/>
              <a:t>	(a) charge any expenditure made pursuant to subsection (2) against any industry, class of employer, subclass of employer or employer to which, in the opinion of the Board, the research or safety program relates; and</a:t>
            </a:r>
            <a:endParaRPr lang="en-US" sz="1400" kern="0" dirty="0" smtClean="0"/>
          </a:p>
          <a:p>
            <a:pPr marL="685800" indent="-228600">
              <a:buFontTx/>
              <a:buNone/>
            </a:pPr>
            <a:r>
              <a:rPr lang="en-CA" sz="1400" i="1" kern="0" dirty="0" smtClean="0"/>
              <a:t>	(b) collect the expenditure in the same manner as the collection of an assessment. 1994-95, c. 10, s. 162.</a:t>
            </a:r>
            <a:endParaRPr lang="en-US" sz="1400" kern="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9688"/>
            <a:ext cx="7772400" cy="1143001"/>
          </a:xfrm>
        </p:spPr>
        <p:txBody>
          <a:bodyPr/>
          <a:lstStyle/>
          <a:p>
            <a:r>
              <a:rPr lang="en-US" altLang="en-US" dirty="0" smtClean="0"/>
              <a:t>Safety Associations</a:t>
            </a:r>
          </a:p>
        </p:txBody>
      </p:sp>
      <p:sp>
        <p:nvSpPr>
          <p:cNvPr id="6147" name="Content Placeholder 2"/>
          <p:cNvSpPr>
            <a:spLocks noGrp="1"/>
          </p:cNvSpPr>
          <p:nvPr>
            <p:ph idx="1"/>
          </p:nvPr>
        </p:nvSpPr>
        <p:spPr>
          <a:xfrm>
            <a:off x="685800" y="1282700"/>
            <a:ext cx="7772400" cy="4114800"/>
          </a:xfrm>
        </p:spPr>
        <p:txBody>
          <a:bodyPr/>
          <a:lstStyle/>
          <a:p>
            <a:r>
              <a:rPr lang="en-US" altLang="en-US" sz="2000" dirty="0" smtClean="0"/>
              <a:t>There are presently seven (7) industry safety associations that have a reporting relationship with WCB:</a:t>
            </a:r>
          </a:p>
          <a:p>
            <a:pPr lvl="1">
              <a:buFont typeface="Courier New" panose="02070309020205020404" pitchFamily="49" charset="0"/>
              <a:buChar char="o"/>
            </a:pPr>
            <a:r>
              <a:rPr lang="en-US" altLang="en-US" sz="1800" b="1" dirty="0" err="1" smtClean="0"/>
              <a:t>Aware+NS</a:t>
            </a:r>
            <a:r>
              <a:rPr lang="en-US" altLang="en-US" sz="1800" dirty="0" smtClean="0"/>
              <a:t> (safety association for healthcare and community services)</a:t>
            </a:r>
          </a:p>
          <a:p>
            <a:pPr lvl="1">
              <a:buFont typeface="Courier New" panose="02070309020205020404" pitchFamily="49" charset="0"/>
              <a:buChar char="o"/>
            </a:pPr>
            <a:r>
              <a:rPr lang="en-US" altLang="en-US" sz="1800" b="1" dirty="0" smtClean="0"/>
              <a:t>Fisheries Safety Association of Nova Scotia</a:t>
            </a:r>
            <a:endParaRPr lang="en-US" altLang="en-US" sz="1800" dirty="0" smtClean="0"/>
          </a:p>
          <a:p>
            <a:pPr lvl="1">
              <a:buFont typeface="Courier New" panose="02070309020205020404" pitchFamily="49" charset="0"/>
              <a:buChar char="o"/>
            </a:pPr>
            <a:r>
              <a:rPr lang="en-US" altLang="en-US" sz="1800" b="1" dirty="0" smtClean="0"/>
              <a:t>Forestry Safety Society of Nova Scotia</a:t>
            </a:r>
            <a:r>
              <a:rPr lang="en-US" altLang="en-US" sz="1800" dirty="0" smtClean="0"/>
              <a:t> </a:t>
            </a:r>
          </a:p>
          <a:p>
            <a:pPr lvl="1">
              <a:buFont typeface="Courier New" panose="02070309020205020404" pitchFamily="49" charset="0"/>
              <a:buChar char="o"/>
            </a:pPr>
            <a:r>
              <a:rPr lang="en-US" altLang="en-US" sz="1800" b="1" dirty="0" smtClean="0"/>
              <a:t>Nova Scotia Automobile Dealers Safety Association</a:t>
            </a:r>
            <a:endParaRPr lang="en-US" altLang="en-US" sz="1800" dirty="0" smtClean="0"/>
          </a:p>
          <a:p>
            <a:pPr lvl="1">
              <a:buFont typeface="Courier New" panose="02070309020205020404" pitchFamily="49" charset="0"/>
              <a:buChar char="o"/>
            </a:pPr>
            <a:r>
              <a:rPr lang="en-US" altLang="en-US" sz="1800" b="1" dirty="0" smtClean="0"/>
              <a:t>Nova Scotia Construction Safety Association</a:t>
            </a:r>
            <a:r>
              <a:rPr lang="en-US" altLang="en-US" sz="1800" dirty="0" smtClean="0"/>
              <a:t> </a:t>
            </a:r>
          </a:p>
          <a:p>
            <a:pPr lvl="1">
              <a:buFont typeface="Courier New" panose="02070309020205020404" pitchFamily="49" charset="0"/>
              <a:buChar char="o"/>
            </a:pPr>
            <a:r>
              <a:rPr lang="en-US" altLang="en-US" sz="1800" b="1" dirty="0" smtClean="0"/>
              <a:t>Nova Scotia Trucking Safety Association</a:t>
            </a:r>
            <a:r>
              <a:rPr lang="en-US" altLang="en-US" sz="1800" dirty="0" smtClean="0"/>
              <a:t> </a:t>
            </a:r>
          </a:p>
          <a:p>
            <a:pPr lvl="1">
              <a:buFont typeface="Courier New" panose="02070309020205020404" pitchFamily="49" charset="0"/>
              <a:buChar char="o"/>
            </a:pPr>
            <a:r>
              <a:rPr lang="en-US" altLang="en-US" sz="1800" b="1" dirty="0" smtClean="0"/>
              <a:t>Retail Gasoline Dealers Association /Automotive Trades Association</a:t>
            </a:r>
          </a:p>
          <a:p>
            <a:pPr marL="457200" lvl="1" indent="0">
              <a:buNone/>
            </a:pPr>
            <a:endParaRPr lang="en-US" altLang="en-US" sz="1400" b="1" dirty="0"/>
          </a:p>
        </p:txBody>
      </p:sp>
    </p:spTree>
    <p:extLst>
      <p:ext uri="{BB962C8B-B14F-4D97-AF65-F5344CB8AC3E}">
        <p14:creationId xmlns:p14="http://schemas.microsoft.com/office/powerpoint/2010/main" val="4280604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9688"/>
            <a:ext cx="7772400" cy="1143001"/>
          </a:xfrm>
        </p:spPr>
        <p:txBody>
          <a:bodyPr/>
          <a:lstStyle/>
          <a:p>
            <a:r>
              <a:rPr lang="en-US" altLang="en-US" dirty="0" smtClean="0"/>
              <a:t>Background</a:t>
            </a:r>
          </a:p>
        </p:txBody>
      </p:sp>
      <p:sp>
        <p:nvSpPr>
          <p:cNvPr id="6147" name="Content Placeholder 2"/>
          <p:cNvSpPr>
            <a:spLocks noGrp="1"/>
          </p:cNvSpPr>
          <p:nvPr>
            <p:ph idx="1"/>
          </p:nvPr>
        </p:nvSpPr>
        <p:spPr>
          <a:xfrm>
            <a:off x="685800" y="1282700"/>
            <a:ext cx="7772400" cy="4114800"/>
          </a:xfrm>
        </p:spPr>
        <p:txBody>
          <a:bodyPr/>
          <a:lstStyle/>
          <a:p>
            <a:r>
              <a:rPr lang="en-US" altLang="en-US" sz="2400" dirty="0" smtClean="0"/>
              <a:t>Prior to 2010, the WCB collected a levy on assessment premiums for four (4) safety associations (construction, forestry, trucking, retail gasoline) under the authority of Orders in Council (OICs) granted by Cabinet</a:t>
            </a:r>
          </a:p>
          <a:p>
            <a:r>
              <a:rPr lang="en-US" altLang="en-US" sz="2400" dirty="0" smtClean="0"/>
              <a:t>Each safety association was registered as a Society under the Societies Act</a:t>
            </a:r>
          </a:p>
          <a:p>
            <a:r>
              <a:rPr lang="en-US" altLang="en-US" sz="2400" dirty="0" smtClean="0"/>
              <a:t>OICs were approved provided the request had the support of 50% of the industry and there was an industry-based governance model in place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9688"/>
            <a:ext cx="7772400" cy="1143001"/>
          </a:xfrm>
        </p:spPr>
        <p:txBody>
          <a:bodyPr/>
          <a:lstStyle/>
          <a:p>
            <a:r>
              <a:rPr lang="en-US" altLang="en-US" dirty="0" smtClean="0"/>
              <a:t>Background </a:t>
            </a:r>
            <a:r>
              <a:rPr lang="en-US" altLang="en-US" sz="2000" dirty="0" smtClean="0"/>
              <a:t>(cont’d.)</a:t>
            </a:r>
          </a:p>
        </p:txBody>
      </p:sp>
      <p:sp>
        <p:nvSpPr>
          <p:cNvPr id="6147" name="Content Placeholder 2"/>
          <p:cNvSpPr>
            <a:spLocks noGrp="1"/>
          </p:cNvSpPr>
          <p:nvPr>
            <p:ph idx="1"/>
          </p:nvPr>
        </p:nvSpPr>
        <p:spPr>
          <a:xfrm>
            <a:off x="685800" y="1282700"/>
            <a:ext cx="7772400" cy="4114800"/>
          </a:xfrm>
        </p:spPr>
        <p:txBody>
          <a:bodyPr/>
          <a:lstStyle/>
          <a:p>
            <a:r>
              <a:rPr lang="en-US" altLang="en-US" sz="2400" dirty="0" smtClean="0"/>
              <a:t>In 2009, WCB worked with industry partners to establish new safety associations in the fishing, retail automotive, and health care sectors</a:t>
            </a:r>
          </a:p>
          <a:p>
            <a:r>
              <a:rPr lang="en-US" altLang="en-US" sz="2400" dirty="0" smtClean="0"/>
              <a:t>Two associations – fishing and retail automotive – requested WCB collect a levy to fund their operations</a:t>
            </a:r>
          </a:p>
          <a:p>
            <a:r>
              <a:rPr lang="en-US" altLang="en-US" sz="2400" dirty="0" smtClean="0"/>
              <a:t>WCB approached Government to use the OIC approach as had been done in the past</a:t>
            </a:r>
          </a:p>
          <a:p>
            <a:r>
              <a:rPr lang="en-US" altLang="en-US" sz="2400" dirty="0" smtClean="0"/>
              <a:t>Government advised that on a go-forward basis, rather than establish funding through OICs, it would be the WCB’s responsibility using authority available under the Workers’ Compensation Act</a:t>
            </a:r>
          </a:p>
        </p:txBody>
      </p:sp>
    </p:spTree>
    <p:extLst>
      <p:ext uri="{BB962C8B-B14F-4D97-AF65-F5344CB8AC3E}">
        <p14:creationId xmlns:p14="http://schemas.microsoft.com/office/powerpoint/2010/main" val="2227230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9688"/>
            <a:ext cx="7772400" cy="1143001"/>
          </a:xfrm>
        </p:spPr>
        <p:txBody>
          <a:bodyPr/>
          <a:lstStyle/>
          <a:p>
            <a:r>
              <a:rPr lang="en-US" altLang="en-US" dirty="0" smtClean="0"/>
              <a:t>Background </a:t>
            </a:r>
            <a:r>
              <a:rPr lang="en-US" altLang="en-US" sz="2000" dirty="0" smtClean="0"/>
              <a:t>(cont’d.)</a:t>
            </a:r>
          </a:p>
        </p:txBody>
      </p:sp>
      <p:sp>
        <p:nvSpPr>
          <p:cNvPr id="6147" name="Content Placeholder 2"/>
          <p:cNvSpPr>
            <a:spLocks noGrp="1"/>
          </p:cNvSpPr>
          <p:nvPr>
            <p:ph idx="1"/>
          </p:nvPr>
        </p:nvSpPr>
        <p:spPr>
          <a:xfrm>
            <a:off x="685800" y="1282700"/>
            <a:ext cx="7772400" cy="4114800"/>
          </a:xfrm>
        </p:spPr>
        <p:txBody>
          <a:bodyPr/>
          <a:lstStyle/>
          <a:p>
            <a:r>
              <a:rPr lang="en-US" altLang="en-US" sz="2400" dirty="0" smtClean="0"/>
              <a:t>The WCB’s authority to approve and collect by assessment an additional premium from those employers within the scope of the new safety associations is based on Section 162 of the Workers’ Compensation Act, in combination with the prevention mandate transferred from the Department of </a:t>
            </a:r>
            <a:r>
              <a:rPr lang="en-US" altLang="en-US" sz="2400" dirty="0" err="1" smtClean="0"/>
              <a:t>Labour</a:t>
            </a:r>
            <a:r>
              <a:rPr lang="en-US" altLang="en-US" sz="2400" dirty="0" smtClean="0"/>
              <a:t> to the WCB in 2003/2004</a:t>
            </a:r>
          </a:p>
        </p:txBody>
      </p:sp>
    </p:spTree>
    <p:extLst>
      <p:ext uri="{BB962C8B-B14F-4D97-AF65-F5344CB8AC3E}">
        <p14:creationId xmlns:p14="http://schemas.microsoft.com/office/powerpoint/2010/main" val="2385749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9688"/>
            <a:ext cx="7772400" cy="1143001"/>
          </a:xfrm>
        </p:spPr>
        <p:txBody>
          <a:bodyPr/>
          <a:lstStyle/>
          <a:p>
            <a:r>
              <a:rPr lang="en-US" altLang="en-US" dirty="0" smtClean="0"/>
              <a:t>Background </a:t>
            </a:r>
            <a:r>
              <a:rPr lang="en-US" altLang="en-US" sz="2000" dirty="0" smtClean="0"/>
              <a:t>(cont’d.)</a:t>
            </a:r>
          </a:p>
        </p:txBody>
      </p:sp>
      <p:sp>
        <p:nvSpPr>
          <p:cNvPr id="6147" name="Content Placeholder 2"/>
          <p:cNvSpPr>
            <a:spLocks noGrp="1"/>
          </p:cNvSpPr>
          <p:nvPr>
            <p:ph idx="1"/>
          </p:nvPr>
        </p:nvSpPr>
        <p:spPr>
          <a:xfrm>
            <a:off x="685800" y="1282700"/>
            <a:ext cx="7772400" cy="4114800"/>
          </a:xfrm>
        </p:spPr>
        <p:txBody>
          <a:bodyPr/>
          <a:lstStyle/>
          <a:p>
            <a:r>
              <a:rPr lang="en-US" altLang="en-US" sz="2400" dirty="0" smtClean="0"/>
              <a:t>Renewable contracts with the new safety associations were drawn up to enable WCB to grant the levies, mitigate risks, and ensure due diligence and appropriate industry governance</a:t>
            </a:r>
          </a:p>
          <a:p>
            <a:r>
              <a:rPr lang="en-US" altLang="en-US" sz="2400" dirty="0" smtClean="0"/>
              <a:t>The contracts included:</a:t>
            </a:r>
          </a:p>
          <a:p>
            <a:pPr lvl="1"/>
            <a:r>
              <a:rPr lang="en-US" altLang="en-US" sz="2000" dirty="0" smtClean="0"/>
              <a:t>By-laws and a governance model</a:t>
            </a:r>
          </a:p>
          <a:p>
            <a:pPr lvl="1"/>
            <a:r>
              <a:rPr lang="en-US" altLang="en-US" sz="2000" dirty="0" smtClean="0"/>
              <a:t>Validation of 50% support from industry for the association</a:t>
            </a:r>
          </a:p>
          <a:p>
            <a:pPr lvl="1"/>
            <a:r>
              <a:rPr lang="en-US" altLang="en-US" sz="2000" dirty="0" smtClean="0"/>
              <a:t>Financial audit required to be submitted annually</a:t>
            </a:r>
          </a:p>
          <a:p>
            <a:pPr lvl="1"/>
            <a:r>
              <a:rPr lang="en-US" altLang="en-US" sz="2000" dirty="0" smtClean="0"/>
              <a:t>Other provisions addressing risks such as information sharing, liability, and termination of the agreement</a:t>
            </a:r>
          </a:p>
        </p:txBody>
      </p:sp>
    </p:spTree>
    <p:extLst>
      <p:ext uri="{BB962C8B-B14F-4D97-AF65-F5344CB8AC3E}">
        <p14:creationId xmlns:p14="http://schemas.microsoft.com/office/powerpoint/2010/main" val="2385749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9688"/>
            <a:ext cx="7772400" cy="1143001"/>
          </a:xfrm>
        </p:spPr>
        <p:txBody>
          <a:bodyPr/>
          <a:lstStyle/>
          <a:p>
            <a:r>
              <a:rPr lang="en-US" altLang="en-US" dirty="0" smtClean="0"/>
              <a:t>Safety Associations</a:t>
            </a:r>
          </a:p>
        </p:txBody>
      </p:sp>
      <p:sp>
        <p:nvSpPr>
          <p:cNvPr id="6147" name="Content Placeholder 2"/>
          <p:cNvSpPr>
            <a:spLocks noGrp="1"/>
          </p:cNvSpPr>
          <p:nvPr>
            <p:ph idx="1"/>
          </p:nvPr>
        </p:nvSpPr>
        <p:spPr>
          <a:xfrm>
            <a:off x="685800" y="1282700"/>
            <a:ext cx="7772400" cy="774700"/>
          </a:xfrm>
        </p:spPr>
        <p:txBody>
          <a:bodyPr/>
          <a:lstStyle/>
          <a:p>
            <a:r>
              <a:rPr lang="en-US" altLang="en-US" sz="2000" dirty="0" smtClean="0"/>
              <a:t>There are presently seven (7) industry safety associations that have a reporting relationship with WCB:</a:t>
            </a:r>
          </a:p>
        </p:txBody>
      </p:sp>
      <p:grpSp>
        <p:nvGrpSpPr>
          <p:cNvPr id="4" name="Group 3"/>
          <p:cNvGrpSpPr/>
          <p:nvPr/>
        </p:nvGrpSpPr>
        <p:grpSpPr>
          <a:xfrm>
            <a:off x="780222" y="2381499"/>
            <a:ext cx="3276600" cy="3170099"/>
            <a:chOff x="800100" y="2116386"/>
            <a:chExt cx="3276600" cy="3170099"/>
          </a:xfrm>
        </p:grpSpPr>
        <p:sp>
          <p:nvSpPr>
            <p:cNvPr id="2" name="TextBox 1"/>
            <p:cNvSpPr txBox="1"/>
            <p:nvPr/>
          </p:nvSpPr>
          <p:spPr>
            <a:xfrm>
              <a:off x="838200" y="2116386"/>
              <a:ext cx="3200400" cy="369332"/>
            </a:xfrm>
            <a:prstGeom prst="rect">
              <a:avLst/>
            </a:prstGeom>
            <a:noFill/>
          </p:spPr>
          <p:txBody>
            <a:bodyPr wrap="square" rtlCol="0">
              <a:spAutoFit/>
            </a:bodyPr>
            <a:lstStyle/>
            <a:p>
              <a:pPr algn="ctr"/>
              <a:r>
                <a:rPr lang="en-US" sz="1800" dirty="0" smtClean="0">
                  <a:solidFill>
                    <a:schemeClr val="tx1">
                      <a:lumMod val="75000"/>
                      <a:lumOff val="25000"/>
                    </a:schemeClr>
                  </a:solidFill>
                </a:rPr>
                <a:t>Created under OIC:</a:t>
              </a:r>
              <a:endParaRPr lang="en-US" sz="1800" dirty="0">
                <a:solidFill>
                  <a:schemeClr val="tx1">
                    <a:lumMod val="75000"/>
                    <a:lumOff val="25000"/>
                  </a:schemeClr>
                </a:solidFill>
              </a:endParaRPr>
            </a:p>
          </p:txBody>
        </p:sp>
        <p:sp>
          <p:nvSpPr>
            <p:cNvPr id="3" name="TextBox 2"/>
            <p:cNvSpPr txBox="1"/>
            <p:nvPr/>
          </p:nvSpPr>
          <p:spPr>
            <a:xfrm>
              <a:off x="800100" y="2485718"/>
              <a:ext cx="3276600" cy="2800767"/>
            </a:xfrm>
            <a:prstGeom prst="rect">
              <a:avLst/>
            </a:prstGeom>
            <a:noFill/>
          </p:spPr>
          <p:txBody>
            <a:bodyPr wrap="square" rtlCol="0">
              <a:spAutoFit/>
            </a:bodyPr>
            <a:lstStyle/>
            <a:p>
              <a:pPr marL="120650" indent="-120650">
                <a:buFont typeface="Arial" panose="020B0604020202020204" pitchFamily="34" charset="0"/>
                <a:buChar char="•"/>
              </a:pPr>
              <a:r>
                <a:rPr lang="en-US" sz="1600" dirty="0" smtClean="0">
                  <a:solidFill>
                    <a:schemeClr val="tx1">
                      <a:lumMod val="75000"/>
                      <a:lumOff val="25000"/>
                    </a:schemeClr>
                  </a:solidFill>
                </a:rPr>
                <a:t>Forestry Safety Society of Nova Scotia </a:t>
              </a:r>
              <a:r>
                <a:rPr lang="en-US" sz="1200" dirty="0" smtClean="0">
                  <a:solidFill>
                    <a:schemeClr val="tx1">
                      <a:lumMod val="75000"/>
                      <a:lumOff val="25000"/>
                    </a:schemeClr>
                  </a:solidFill>
                </a:rPr>
                <a:t>– 3% levy on assessment premiums</a:t>
              </a:r>
            </a:p>
            <a:p>
              <a:pPr marL="120650" indent="-120650">
                <a:buFont typeface="Arial" panose="020B0604020202020204" pitchFamily="34" charset="0"/>
                <a:buChar char="•"/>
              </a:pPr>
              <a:r>
                <a:rPr lang="en-US" sz="1600" dirty="0" smtClean="0">
                  <a:solidFill>
                    <a:schemeClr val="tx1">
                      <a:lumMod val="75000"/>
                      <a:lumOff val="25000"/>
                    </a:schemeClr>
                  </a:solidFill>
                </a:rPr>
                <a:t>Nova Scotia Construction Safety Association </a:t>
              </a:r>
              <a:r>
                <a:rPr lang="en-US" sz="1200" dirty="0" smtClean="0">
                  <a:solidFill>
                    <a:schemeClr val="tx1">
                      <a:lumMod val="75000"/>
                      <a:lumOff val="25000"/>
                    </a:schemeClr>
                  </a:solidFill>
                </a:rPr>
                <a:t>– 2.6% levy on assessment premiums</a:t>
              </a:r>
            </a:p>
            <a:p>
              <a:pPr marL="120650" indent="-120650">
                <a:buFont typeface="Arial" panose="020B0604020202020204" pitchFamily="34" charset="0"/>
                <a:buChar char="•"/>
              </a:pPr>
              <a:r>
                <a:rPr lang="en-US" sz="1600" dirty="0" smtClean="0">
                  <a:solidFill>
                    <a:schemeClr val="tx1">
                      <a:lumMod val="75000"/>
                      <a:lumOff val="25000"/>
                    </a:schemeClr>
                  </a:solidFill>
                </a:rPr>
                <a:t>Nova Scotia Trucking Safety Association </a:t>
              </a:r>
              <a:r>
                <a:rPr lang="en-US" sz="1200" dirty="0" smtClean="0">
                  <a:solidFill>
                    <a:schemeClr val="tx1">
                      <a:lumMod val="75000"/>
                      <a:lumOff val="25000"/>
                    </a:schemeClr>
                  </a:solidFill>
                </a:rPr>
                <a:t>– 3% levy on assessment premiums</a:t>
              </a:r>
            </a:p>
            <a:p>
              <a:pPr marL="120650" indent="-120650">
                <a:buFont typeface="Arial" panose="020B0604020202020204" pitchFamily="34" charset="0"/>
                <a:buChar char="•"/>
              </a:pPr>
              <a:r>
                <a:rPr lang="en-US" sz="1600" dirty="0" smtClean="0">
                  <a:solidFill>
                    <a:schemeClr val="tx1">
                      <a:lumMod val="75000"/>
                      <a:lumOff val="25000"/>
                    </a:schemeClr>
                  </a:solidFill>
                </a:rPr>
                <a:t>Retail Gasoline Dealers/ Automotive Trades Association </a:t>
              </a:r>
              <a:r>
                <a:rPr lang="en-US" sz="1200" dirty="0" smtClean="0">
                  <a:solidFill>
                    <a:schemeClr val="tx1">
                      <a:lumMod val="75000"/>
                      <a:lumOff val="25000"/>
                    </a:schemeClr>
                  </a:solidFill>
                </a:rPr>
                <a:t>– 2.5% levy on assessment premiums</a:t>
              </a:r>
              <a:endParaRPr lang="en-US" sz="1200" dirty="0">
                <a:solidFill>
                  <a:schemeClr val="tx1">
                    <a:lumMod val="75000"/>
                    <a:lumOff val="25000"/>
                  </a:schemeClr>
                </a:solidFill>
              </a:endParaRPr>
            </a:p>
          </p:txBody>
        </p:sp>
      </p:grpSp>
      <p:grpSp>
        <p:nvGrpSpPr>
          <p:cNvPr id="6" name="Group 5"/>
          <p:cNvGrpSpPr/>
          <p:nvPr/>
        </p:nvGrpSpPr>
        <p:grpSpPr>
          <a:xfrm>
            <a:off x="4572000" y="2331829"/>
            <a:ext cx="3276600" cy="3108544"/>
            <a:chOff x="4572000" y="1977887"/>
            <a:chExt cx="3276600" cy="3108544"/>
          </a:xfrm>
        </p:grpSpPr>
        <p:sp>
          <p:nvSpPr>
            <p:cNvPr id="5" name="TextBox 4"/>
            <p:cNvSpPr txBox="1"/>
            <p:nvPr/>
          </p:nvSpPr>
          <p:spPr>
            <a:xfrm>
              <a:off x="4800600" y="1977887"/>
              <a:ext cx="2819400" cy="646331"/>
            </a:xfrm>
            <a:prstGeom prst="rect">
              <a:avLst/>
            </a:prstGeom>
            <a:noFill/>
          </p:spPr>
          <p:txBody>
            <a:bodyPr wrap="square" rtlCol="0">
              <a:spAutoFit/>
            </a:bodyPr>
            <a:lstStyle/>
            <a:p>
              <a:pPr algn="ctr"/>
              <a:r>
                <a:rPr lang="en-US" sz="1800" dirty="0" smtClean="0">
                  <a:solidFill>
                    <a:schemeClr val="tx1">
                      <a:lumMod val="75000"/>
                      <a:lumOff val="25000"/>
                    </a:schemeClr>
                  </a:solidFill>
                </a:rPr>
                <a:t>Created under authority of WC Act:</a:t>
              </a:r>
              <a:endParaRPr lang="en-US" sz="1800" dirty="0">
                <a:solidFill>
                  <a:schemeClr val="tx1">
                    <a:lumMod val="75000"/>
                    <a:lumOff val="25000"/>
                  </a:schemeClr>
                </a:solidFill>
              </a:endParaRPr>
            </a:p>
          </p:txBody>
        </p:sp>
        <p:sp>
          <p:nvSpPr>
            <p:cNvPr id="7" name="TextBox 6"/>
            <p:cNvSpPr txBox="1"/>
            <p:nvPr/>
          </p:nvSpPr>
          <p:spPr>
            <a:xfrm>
              <a:off x="4572000" y="2624218"/>
              <a:ext cx="3276600" cy="2462213"/>
            </a:xfrm>
            <a:prstGeom prst="rect">
              <a:avLst/>
            </a:prstGeom>
            <a:noFill/>
          </p:spPr>
          <p:txBody>
            <a:bodyPr wrap="square" rtlCol="0">
              <a:spAutoFit/>
            </a:bodyPr>
            <a:lstStyle/>
            <a:p>
              <a:pPr marL="120650" indent="-120650">
                <a:buFont typeface="Arial" panose="020B0604020202020204" pitchFamily="34" charset="0"/>
                <a:buChar char="•"/>
              </a:pPr>
              <a:r>
                <a:rPr lang="en-US" sz="1600" dirty="0" err="1" smtClean="0">
                  <a:solidFill>
                    <a:schemeClr val="tx1">
                      <a:lumMod val="75000"/>
                      <a:lumOff val="25000"/>
                    </a:schemeClr>
                  </a:solidFill>
                </a:rPr>
                <a:t>Aware+NS</a:t>
              </a:r>
              <a:r>
                <a:rPr lang="en-US" sz="1600" dirty="0" smtClean="0">
                  <a:solidFill>
                    <a:schemeClr val="tx1">
                      <a:lumMod val="75000"/>
                      <a:lumOff val="25000"/>
                    </a:schemeClr>
                  </a:solidFill>
                </a:rPr>
                <a:t> </a:t>
              </a:r>
              <a:r>
                <a:rPr lang="en-US" sz="1400" dirty="0" smtClean="0">
                  <a:solidFill>
                    <a:schemeClr val="tx1">
                      <a:lumMod val="75000"/>
                      <a:lumOff val="25000"/>
                    </a:schemeClr>
                  </a:solidFill>
                </a:rPr>
                <a:t>(safety association for healthcare and community services) </a:t>
              </a:r>
              <a:r>
                <a:rPr lang="en-US" sz="1200" dirty="0" smtClean="0">
                  <a:solidFill>
                    <a:schemeClr val="tx1">
                      <a:lumMod val="75000"/>
                      <a:lumOff val="25000"/>
                    </a:schemeClr>
                  </a:solidFill>
                </a:rPr>
                <a:t>– funded by the Department of Health – long-term funding still outstanding</a:t>
              </a:r>
            </a:p>
            <a:p>
              <a:pPr marL="120650" indent="-120650">
                <a:buFont typeface="Arial" panose="020B0604020202020204" pitchFamily="34" charset="0"/>
                <a:buChar char="•"/>
              </a:pPr>
              <a:r>
                <a:rPr lang="en-US" sz="1600" dirty="0" smtClean="0">
                  <a:solidFill>
                    <a:schemeClr val="tx1">
                      <a:lumMod val="75000"/>
                      <a:lumOff val="25000"/>
                    </a:schemeClr>
                  </a:solidFill>
                </a:rPr>
                <a:t>Fisheries Safety Association of Nova Scotia </a:t>
              </a:r>
              <a:r>
                <a:rPr lang="en-US" sz="1200" dirty="0" smtClean="0">
                  <a:solidFill>
                    <a:schemeClr val="tx1">
                      <a:lumMod val="75000"/>
                      <a:lumOff val="25000"/>
                    </a:schemeClr>
                  </a:solidFill>
                </a:rPr>
                <a:t>– fee-based structure depending on payroll – maximum $200 annually</a:t>
              </a:r>
            </a:p>
            <a:p>
              <a:pPr marL="120650" indent="-120650">
                <a:buFont typeface="Arial" panose="020B0604020202020204" pitchFamily="34" charset="0"/>
                <a:buChar char="•"/>
              </a:pPr>
              <a:r>
                <a:rPr lang="en-US" sz="1600" dirty="0" smtClean="0">
                  <a:solidFill>
                    <a:schemeClr val="tx1">
                      <a:lumMod val="75000"/>
                      <a:lumOff val="25000"/>
                    </a:schemeClr>
                  </a:solidFill>
                </a:rPr>
                <a:t>Nova Scotia Automobile Dealers Safety Association </a:t>
              </a:r>
              <a:r>
                <a:rPr lang="en-US" sz="1200" dirty="0" smtClean="0">
                  <a:solidFill>
                    <a:schemeClr val="tx1">
                      <a:lumMod val="75000"/>
                      <a:lumOff val="25000"/>
                    </a:schemeClr>
                  </a:solidFill>
                </a:rPr>
                <a:t>– 3.5% levy on assessment premiums</a:t>
              </a:r>
            </a:p>
          </p:txBody>
        </p:sp>
      </p:grpSp>
    </p:spTree>
    <p:extLst>
      <p:ext uri="{BB962C8B-B14F-4D97-AF65-F5344CB8AC3E}">
        <p14:creationId xmlns:p14="http://schemas.microsoft.com/office/powerpoint/2010/main" val="2385749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9688"/>
            <a:ext cx="7772400" cy="1143001"/>
          </a:xfrm>
        </p:spPr>
        <p:txBody>
          <a:bodyPr/>
          <a:lstStyle/>
          <a:p>
            <a:r>
              <a:rPr lang="en-US" altLang="en-US" sz="3600" dirty="0" smtClean="0"/>
              <a:t>Relationship with Safety Associations</a:t>
            </a:r>
          </a:p>
        </p:txBody>
      </p:sp>
      <p:sp>
        <p:nvSpPr>
          <p:cNvPr id="6147" name="Content Placeholder 2"/>
          <p:cNvSpPr>
            <a:spLocks noGrp="1"/>
          </p:cNvSpPr>
          <p:nvPr>
            <p:ph idx="1"/>
          </p:nvPr>
        </p:nvSpPr>
        <p:spPr>
          <a:xfrm>
            <a:off x="685800" y="1282700"/>
            <a:ext cx="7772400" cy="4114800"/>
          </a:xfrm>
        </p:spPr>
        <p:txBody>
          <a:bodyPr/>
          <a:lstStyle/>
          <a:p>
            <a:r>
              <a:rPr lang="en-US" altLang="en-US" sz="2400" dirty="0" smtClean="0"/>
              <a:t>We work in partnership, but each of the associations has their own Board of Directors which governs the day-to-day operations and strategic direction</a:t>
            </a:r>
          </a:p>
          <a:p>
            <a:r>
              <a:rPr lang="en-US" altLang="en-US" sz="2400" dirty="0" smtClean="0"/>
              <a:t>We leverage our relationship to influence the associations to work towards our shared goals as defined in the Workplace Safety Strategy</a:t>
            </a:r>
          </a:p>
          <a:p>
            <a:r>
              <a:rPr lang="en-US" altLang="en-US" sz="2400" dirty="0" smtClean="0"/>
              <a:t>Semi-annual meetings of safety association leaders, facilitated by WCB, to share best practices and issues of mutual interest</a:t>
            </a:r>
          </a:p>
        </p:txBody>
      </p:sp>
    </p:spTree>
    <p:extLst>
      <p:ext uri="{BB962C8B-B14F-4D97-AF65-F5344CB8AC3E}">
        <p14:creationId xmlns:p14="http://schemas.microsoft.com/office/powerpoint/2010/main" val="2385749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39688"/>
            <a:ext cx="7772400" cy="1143001"/>
          </a:xfrm>
        </p:spPr>
        <p:txBody>
          <a:bodyPr/>
          <a:lstStyle/>
          <a:p>
            <a:endParaRPr lang="en-US" altLang="en-US" dirty="0" smtClean="0"/>
          </a:p>
        </p:txBody>
      </p:sp>
      <p:sp>
        <p:nvSpPr>
          <p:cNvPr id="8195" name="Content Placeholder 2"/>
          <p:cNvSpPr>
            <a:spLocks noGrp="1"/>
          </p:cNvSpPr>
          <p:nvPr>
            <p:ph idx="1"/>
          </p:nvPr>
        </p:nvSpPr>
        <p:spPr>
          <a:xfrm>
            <a:off x="685800" y="1282700"/>
            <a:ext cx="7772400" cy="4114800"/>
          </a:xfrm>
        </p:spPr>
        <p:txBody>
          <a:bodyPr anchor="ctr"/>
          <a:lstStyle/>
          <a:p>
            <a:pPr marL="0" indent="0" algn="ctr">
              <a:buNone/>
            </a:pPr>
            <a:r>
              <a:rPr lang="en-US" altLang="en-US" sz="2000" dirty="0" smtClean="0"/>
              <a:t>Erin Flannery</a:t>
            </a:r>
          </a:p>
          <a:p>
            <a:pPr marL="0" indent="0" algn="ctr">
              <a:buNone/>
            </a:pPr>
            <a:r>
              <a:rPr lang="en-US" altLang="en-US" sz="2000" dirty="0" smtClean="0"/>
              <a:t>Director – Workplace Services</a:t>
            </a:r>
          </a:p>
          <a:p>
            <a:pPr marL="0" indent="0" algn="ctr">
              <a:buNone/>
            </a:pPr>
            <a:r>
              <a:rPr lang="en-US" altLang="en-US" sz="2000" dirty="0" smtClean="0"/>
              <a:t>Workers’ Compensation Board of Nova Scotia</a:t>
            </a:r>
          </a:p>
          <a:p>
            <a:pPr marL="0" indent="0" algn="ctr">
              <a:buNone/>
            </a:pPr>
            <a:r>
              <a:rPr lang="en-US" altLang="en-US" sz="2000" dirty="0" smtClean="0"/>
              <a:t>erin.flannery@wcb.gov.ns.ca</a:t>
            </a:r>
          </a:p>
          <a:p>
            <a:pPr marL="0" indent="0" algn="ctr">
              <a:buNone/>
            </a:pPr>
            <a:r>
              <a:rPr lang="en-US" altLang="en-US" sz="2000" dirty="0" smtClean="0"/>
              <a:t>(902) 491-8375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CB Power 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ITC Souvenir Std DemiItalic"/>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Arial" charset="0"/>
            <a:ea typeface="ヒラギノ角ゴ Pro W3"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Arial" charset="0"/>
            <a:ea typeface="ヒラギノ角ゴ Pro W3" pitchFamily="-10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WCB Power Point Template</Template>
  <TotalTime>286</TotalTime>
  <Words>645</Words>
  <Application>Microsoft Office PowerPoint</Application>
  <PresentationFormat>On-screen Show (4:3)</PresentationFormat>
  <Paragraphs>60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Courier New</vt:lpstr>
      <vt:lpstr>ITC Souvenir Std DemiItalic</vt:lpstr>
      <vt:lpstr>ヒラギノ角ゴ Pro W3</vt:lpstr>
      <vt:lpstr>WCB Power Point Template</vt:lpstr>
      <vt:lpstr>Safety Associations in Nova Scotia</vt:lpstr>
      <vt:lpstr>Safety Associations</vt:lpstr>
      <vt:lpstr>Background</vt:lpstr>
      <vt:lpstr>Background (cont’d.)</vt:lpstr>
      <vt:lpstr>Background (cont’d.)</vt:lpstr>
      <vt:lpstr>Background (cont’d.)</vt:lpstr>
      <vt:lpstr>Safety Associations</vt:lpstr>
      <vt:lpstr>Relationship with Safety Associations</vt:lpstr>
      <vt:lpstr>PowerPoint Presentation</vt:lpstr>
      <vt:lpstr>Background (cont’d.)</vt:lpstr>
    </vt:vector>
  </TitlesOfParts>
  <Company>Workers' Compensation Board of Nova Scotia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Associations in Nova Scotia</dc:title>
  <dc:creator>O'Reilly, Deirdre</dc:creator>
  <cp:lastModifiedBy>Michelle Beavington</cp:lastModifiedBy>
  <cp:revision>19</cp:revision>
  <cp:lastPrinted>2015-05-15T16:58:29Z</cp:lastPrinted>
  <dcterms:created xsi:type="dcterms:W3CDTF">2015-05-15T12:35:48Z</dcterms:created>
  <dcterms:modified xsi:type="dcterms:W3CDTF">2015-05-20T16:37:54Z</dcterms:modified>
</cp:coreProperties>
</file>