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09" r:id="rId3"/>
    <p:sldMasterId id="2147483728" r:id="rId4"/>
    <p:sldMasterId id="2147483740" r:id="rId5"/>
    <p:sldMasterId id="2147483752" r:id="rId6"/>
    <p:sldMasterId id="2147483771" r:id="rId7"/>
    <p:sldMasterId id="2147483790" r:id="rId8"/>
    <p:sldMasterId id="2147483807" r:id="rId9"/>
  </p:sldMasterIdLst>
  <p:notesMasterIdLst>
    <p:notesMasterId r:id="rId94"/>
  </p:notesMasterIdLst>
  <p:handoutMasterIdLst>
    <p:handoutMasterId r:id="rId95"/>
  </p:handoutMasterIdLst>
  <p:sldIdLst>
    <p:sldId id="1088" r:id="rId10"/>
    <p:sldId id="1089" r:id="rId11"/>
    <p:sldId id="1252" r:id="rId12"/>
    <p:sldId id="1251" r:id="rId13"/>
    <p:sldId id="1049" r:id="rId14"/>
    <p:sldId id="1050" r:id="rId15"/>
    <p:sldId id="1051" r:id="rId16"/>
    <p:sldId id="1052" r:id="rId17"/>
    <p:sldId id="1053" r:id="rId18"/>
    <p:sldId id="1054" r:id="rId19"/>
    <p:sldId id="1055" r:id="rId20"/>
    <p:sldId id="1056" r:id="rId21"/>
    <p:sldId id="1057" r:id="rId22"/>
    <p:sldId id="1059" r:id="rId23"/>
    <p:sldId id="1060" r:id="rId24"/>
    <p:sldId id="1061" r:id="rId25"/>
    <p:sldId id="1062" r:id="rId26"/>
    <p:sldId id="1063" r:id="rId27"/>
    <p:sldId id="1064" r:id="rId28"/>
    <p:sldId id="1065" r:id="rId29"/>
    <p:sldId id="1076" r:id="rId30"/>
    <p:sldId id="1077" r:id="rId31"/>
    <p:sldId id="1078" r:id="rId32"/>
    <p:sldId id="1079" r:id="rId33"/>
    <p:sldId id="1080" r:id="rId34"/>
    <p:sldId id="1081" r:id="rId35"/>
    <p:sldId id="1082" r:id="rId36"/>
    <p:sldId id="1083" r:id="rId37"/>
    <p:sldId id="1084" r:id="rId38"/>
    <p:sldId id="1136" r:id="rId39"/>
    <p:sldId id="1085" r:id="rId40"/>
    <p:sldId id="1127" r:id="rId41"/>
    <p:sldId id="901" r:id="rId42"/>
    <p:sldId id="1171" r:id="rId43"/>
    <p:sldId id="1201" r:id="rId44"/>
    <p:sldId id="1208" r:id="rId45"/>
    <p:sldId id="1211" r:id="rId46"/>
    <p:sldId id="1215" r:id="rId47"/>
    <p:sldId id="1203" r:id="rId48"/>
    <p:sldId id="1249" r:id="rId49"/>
    <p:sldId id="1139" r:id="rId50"/>
    <p:sldId id="1141" r:id="rId51"/>
    <p:sldId id="1246" r:id="rId52"/>
    <p:sldId id="1247" r:id="rId53"/>
    <p:sldId id="1243" r:id="rId54"/>
    <p:sldId id="1241" r:id="rId55"/>
    <p:sldId id="1167" r:id="rId56"/>
    <p:sldId id="1168" r:id="rId57"/>
    <p:sldId id="1149" r:id="rId58"/>
    <p:sldId id="1253" r:id="rId59"/>
    <p:sldId id="1255" r:id="rId60"/>
    <p:sldId id="1264" r:id="rId61"/>
    <p:sldId id="1265" r:id="rId62"/>
    <p:sldId id="1266" r:id="rId63"/>
    <p:sldId id="1267" r:id="rId64"/>
    <p:sldId id="1256" r:id="rId65"/>
    <p:sldId id="1273" r:id="rId66"/>
    <p:sldId id="1278" r:id="rId67"/>
    <p:sldId id="1279" r:id="rId68"/>
    <p:sldId id="1283" r:id="rId69"/>
    <p:sldId id="1282" r:id="rId70"/>
    <p:sldId id="1284" r:id="rId71"/>
    <p:sldId id="1285" r:id="rId72"/>
    <p:sldId id="1286" r:id="rId73"/>
    <p:sldId id="1287" r:id="rId74"/>
    <p:sldId id="1288" r:id="rId75"/>
    <p:sldId id="1289" r:id="rId76"/>
    <p:sldId id="1268" r:id="rId77"/>
    <p:sldId id="1257" r:id="rId78"/>
    <p:sldId id="1269" r:id="rId79"/>
    <p:sldId id="1270" r:id="rId80"/>
    <p:sldId id="1271" r:id="rId81"/>
    <p:sldId id="308" r:id="rId82"/>
    <p:sldId id="266" r:id="rId83"/>
    <p:sldId id="309" r:id="rId84"/>
    <p:sldId id="310" r:id="rId85"/>
    <p:sldId id="295" r:id="rId86"/>
    <p:sldId id="311" r:id="rId87"/>
    <p:sldId id="312" r:id="rId88"/>
    <p:sldId id="260" r:id="rId89"/>
    <p:sldId id="313" r:id="rId90"/>
    <p:sldId id="314" r:id="rId91"/>
    <p:sldId id="315" r:id="rId92"/>
    <p:sldId id="1272" r:id="rId93"/>
  </p:sldIdLst>
  <p:sldSz cx="10287000" cy="6858000" type="35mm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6600"/>
    <a:srgbClr val="993366"/>
    <a:srgbClr val="FF0000"/>
    <a:srgbClr val="31695E"/>
    <a:srgbClr val="DFFFC0"/>
    <a:srgbClr val="FFFF00"/>
    <a:srgbClr val="84FF09"/>
    <a:srgbClr val="254F47"/>
    <a:srgbClr val="F3C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2299" autoAdjust="0"/>
  </p:normalViewPr>
  <p:slideViewPr>
    <p:cSldViewPr snapToGrid="0">
      <p:cViewPr varScale="1">
        <p:scale>
          <a:sx n="63" d="100"/>
          <a:sy n="63" d="100"/>
        </p:scale>
        <p:origin x="1800" y="67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3084"/>
    </p:cViewPr>
  </p:sorterViewPr>
  <p:notesViewPr>
    <p:cSldViewPr snapToGrid="0">
      <p:cViewPr varScale="1">
        <p:scale>
          <a:sx n="35" d="100"/>
          <a:sy n="35" d="100"/>
        </p:scale>
        <p:origin x="-1224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970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notes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6775" y="692150"/>
            <a:ext cx="512445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365521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588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445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4378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094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861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356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137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29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258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48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692150"/>
            <a:ext cx="5124450" cy="3416300"/>
          </a:xfrm>
          <a:ln cap="flat"/>
        </p:spPr>
      </p:sp>
      <p:sp>
        <p:nvSpPr>
          <p:cNvPr id="134349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83" tIns="44448" rIns="90483" bIns="44448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2550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848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948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1742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18EF0-37B2-42D0-B56B-FB327C29A1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ea typeface="ヒラギノ角ゴ Pro W3" pitchFamily="-96" charset="-128"/>
              </a:rPr>
              <a:t>Plan</a:t>
            </a:r>
            <a:r>
              <a:rPr lang="en-US" baseline="0" dirty="0">
                <a:ea typeface="ヒラギノ角ゴ Pro W3" pitchFamily="-96" charset="-128"/>
              </a:rPr>
              <a:t> – </a:t>
            </a:r>
            <a:r>
              <a:rPr lang="en-US" baseline="0" dirty="0" err="1">
                <a:ea typeface="ヒラギノ角ゴ Pro W3" pitchFamily="-96" charset="-128"/>
              </a:rPr>
              <a:t>smokadiabestiy</a:t>
            </a:r>
            <a:r>
              <a:rPr lang="en-US" baseline="0" dirty="0">
                <a:ea typeface="ヒラギノ角ゴ Pro W3" pitchFamily="-96" charset="-128"/>
              </a:rPr>
              <a:t>, hamstring, PRP, </a:t>
            </a:r>
            <a:endParaRPr lang="en-US" dirty="0">
              <a:ea typeface="ヒラギノ角ゴ Pro W3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7316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dirty="0">
                <a:latin typeface="Arial" panose="020B0604020202020204" pitchFamily="34" charset="0"/>
                <a:cs typeface="msgothic" charset="0"/>
              </a:rPr>
              <a:t>Mean values with 95% confidence intervals in all three primary scores during the 60 month follow-up for both groups. APM, arthroscopic partial </a:t>
            </a:r>
            <a:r>
              <a:rPr lang="en-GB" altLang="en-US" dirty="0" err="1">
                <a:latin typeface="Arial" panose="020B0604020202020204" pitchFamily="34" charset="0"/>
                <a:cs typeface="msgothic" charset="0"/>
              </a:rPr>
              <a:t>meniscectomy</a:t>
            </a:r>
            <a:r>
              <a:rPr lang="en-GB" altLang="en-US" dirty="0">
                <a:latin typeface="Arial" panose="020B0604020202020204" pitchFamily="34" charset="0"/>
                <a:cs typeface="msgothic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9504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18EF0-37B2-42D0-B56B-FB327C29A1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ea typeface="ヒラギノ角ゴ Pro W3" pitchFamily="-96" charset="-128"/>
              </a:rPr>
              <a:t>Plan</a:t>
            </a:r>
            <a:r>
              <a:rPr lang="en-US" baseline="0" dirty="0">
                <a:ea typeface="ヒラギノ角ゴ Pro W3" pitchFamily="-96" charset="-128"/>
              </a:rPr>
              <a:t> – </a:t>
            </a:r>
            <a:r>
              <a:rPr lang="en-US" baseline="0" dirty="0" err="1">
                <a:ea typeface="ヒラギノ角ゴ Pro W3" pitchFamily="-96" charset="-128"/>
              </a:rPr>
              <a:t>smokadiabestiy</a:t>
            </a:r>
            <a:r>
              <a:rPr lang="en-US" baseline="0" dirty="0">
                <a:ea typeface="ヒラギノ角ゴ Pro W3" pitchFamily="-96" charset="-128"/>
              </a:rPr>
              <a:t>, hamstring, PRP, </a:t>
            </a:r>
            <a:endParaRPr lang="en-US" dirty="0">
              <a:ea typeface="ヒラギノ角ゴ Pro W3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5953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18EF0-37B2-42D0-B56B-FB327C29A1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ea typeface="ヒラギノ角ゴ Pro W3" pitchFamily="-96" charset="-128"/>
              </a:rPr>
              <a:t>Plan</a:t>
            </a:r>
            <a:r>
              <a:rPr lang="en-US" baseline="0" dirty="0">
                <a:ea typeface="ヒラギノ角ゴ Pro W3" pitchFamily="-96" charset="-128"/>
              </a:rPr>
              <a:t> – </a:t>
            </a:r>
            <a:r>
              <a:rPr lang="en-US" baseline="0" dirty="0" err="1">
                <a:ea typeface="ヒラギノ角ゴ Pro W3" pitchFamily="-96" charset="-128"/>
              </a:rPr>
              <a:t>smokadiabestiy</a:t>
            </a:r>
            <a:r>
              <a:rPr lang="en-US" baseline="0" dirty="0">
                <a:ea typeface="ヒラギノ角ゴ Pro W3" pitchFamily="-96" charset="-128"/>
              </a:rPr>
              <a:t>, hamstring, PRP, </a:t>
            </a:r>
            <a:endParaRPr lang="en-US" dirty="0">
              <a:ea typeface="ヒラギノ角ゴ Pro W3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2298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18EF0-37B2-42D0-B56B-FB327C29A1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ea typeface="ヒラギノ角ゴ Pro W3" pitchFamily="-96" charset="-128"/>
              </a:rPr>
              <a:t>Plan</a:t>
            </a:r>
            <a:r>
              <a:rPr lang="en-US" baseline="0" dirty="0">
                <a:ea typeface="ヒラギノ角ゴ Pro W3" pitchFamily="-96" charset="-128"/>
              </a:rPr>
              <a:t> – </a:t>
            </a:r>
            <a:r>
              <a:rPr lang="en-US" baseline="0" dirty="0" err="1">
                <a:ea typeface="ヒラギノ角ゴ Pro W3" pitchFamily="-96" charset="-128"/>
              </a:rPr>
              <a:t>smokadiabestiy</a:t>
            </a:r>
            <a:r>
              <a:rPr lang="en-US" baseline="0" dirty="0">
                <a:ea typeface="ヒラギノ角ゴ Pro W3" pitchFamily="-96" charset="-128"/>
              </a:rPr>
              <a:t>, hamstring, PRP, </a:t>
            </a:r>
            <a:endParaRPr lang="en-US" dirty="0">
              <a:ea typeface="ヒラギノ角ゴ Pro W3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932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18EF0-37B2-42D0-B56B-FB327C29A1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ea typeface="ヒラギノ角ゴ Pro W3" pitchFamily="-96" charset="-128"/>
              </a:rPr>
              <a:t>Plan</a:t>
            </a:r>
            <a:r>
              <a:rPr lang="en-US" baseline="0" dirty="0">
                <a:ea typeface="ヒラギノ角ゴ Pro W3" pitchFamily="-96" charset="-128"/>
              </a:rPr>
              <a:t> – </a:t>
            </a:r>
            <a:r>
              <a:rPr lang="en-US" baseline="0" dirty="0" err="1">
                <a:ea typeface="ヒラギノ角ゴ Pro W3" pitchFamily="-96" charset="-128"/>
              </a:rPr>
              <a:t>smokadiabestiy</a:t>
            </a:r>
            <a:r>
              <a:rPr lang="en-US" baseline="0" dirty="0">
                <a:ea typeface="ヒラギノ角ゴ Pro W3" pitchFamily="-96" charset="-128"/>
              </a:rPr>
              <a:t>, hamstring, PRP, </a:t>
            </a:r>
            <a:endParaRPr lang="en-US" dirty="0">
              <a:ea typeface="ヒラギノ角ゴ Pro W3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470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Change the photo. 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E18CD0-B526-4D2A-B993-977EF754D8FD}" type="slidenum">
              <a:rPr kumimoji="0" lang="en-JM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JM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146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Network catalysts: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NCOHR</a:t>
            </a:r>
            <a:r>
              <a:rPr lang="en-CA" baseline="0" dirty="0"/>
              <a:t> (Oral Health)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NMD4Can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Rehab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Skin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err="1"/>
              <a:t>ICanCME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18C5FA-F2F5-4B0B-8DA8-3F9B5B87AFE3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2215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18C5FA-F2F5-4B0B-8DA8-3F9B5B87AFE3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939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881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This one needs the lines removed </a:t>
            </a:r>
          </a:p>
        </p:txBody>
      </p:sp>
    </p:spTree>
    <p:extLst>
      <p:ext uri="{BB962C8B-B14F-4D97-AF65-F5344CB8AC3E}">
        <p14:creationId xmlns:p14="http://schemas.microsoft.com/office/powerpoint/2010/main" val="1459787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Did we ever update this collagen to fit the 3D collagen?</a:t>
            </a:r>
          </a:p>
          <a:p>
            <a:r>
              <a:rPr lang="en-US" altLang="en-US"/>
              <a:t>Those black lines need to be lighter, too ‘formal’ for now  - dotted? Overlay in animation??</a:t>
            </a:r>
          </a:p>
        </p:txBody>
      </p:sp>
    </p:spTree>
    <p:extLst>
      <p:ext uri="{BB962C8B-B14F-4D97-AF65-F5344CB8AC3E}">
        <p14:creationId xmlns:p14="http://schemas.microsoft.com/office/powerpoint/2010/main" val="99218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Same on this one – remove white space? </a:t>
            </a:r>
          </a:p>
        </p:txBody>
      </p:sp>
    </p:spTree>
    <p:extLst>
      <p:ext uri="{BB962C8B-B14F-4D97-AF65-F5344CB8AC3E}">
        <p14:creationId xmlns:p14="http://schemas.microsoft.com/office/powerpoint/2010/main" val="206021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  <p:transition advClick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25"/>
          <p:cNvSpPr>
            <a:spLocks noGrp="1" noChangeAspect="1"/>
          </p:cNvSpPr>
          <p:nvPr>
            <p:ph type="pic" sz="quarter" idx="43"/>
          </p:nvPr>
        </p:nvSpPr>
        <p:spPr>
          <a:xfrm>
            <a:off x="7458075" y="1371600"/>
            <a:ext cx="1543050" cy="1371600"/>
          </a:xfrm>
          <a:solidFill>
            <a:schemeClr val="accent2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en-US" sz="1519">
                <a:solidFill>
                  <a:schemeClr val="lt1"/>
                </a:solidFill>
                <a:cs typeface="+mn-cs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25"/>
          <p:cNvSpPr>
            <a:spLocks noGrp="1" noChangeAspect="1"/>
          </p:cNvSpPr>
          <p:nvPr>
            <p:ph type="pic" sz="quarter" idx="42"/>
          </p:nvPr>
        </p:nvSpPr>
        <p:spPr>
          <a:xfrm>
            <a:off x="4356946" y="1371600"/>
            <a:ext cx="1543050" cy="1371600"/>
          </a:xfrm>
          <a:solidFill>
            <a:schemeClr val="accent1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en-US" sz="1519">
                <a:solidFill>
                  <a:schemeClr val="lt1"/>
                </a:solidFill>
                <a:cs typeface="+mn-cs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25"/>
          <p:cNvSpPr>
            <a:spLocks noGrp="1" noChangeAspect="1"/>
          </p:cNvSpPr>
          <p:nvPr>
            <p:ph type="pic" sz="quarter" idx="38"/>
          </p:nvPr>
        </p:nvSpPr>
        <p:spPr>
          <a:xfrm>
            <a:off x="1219303" y="1371600"/>
            <a:ext cx="1543050" cy="1371600"/>
          </a:xfrm>
          <a:solidFill>
            <a:srgbClr val="7AB800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en-US" sz="1519">
                <a:solidFill>
                  <a:schemeClr val="lt1"/>
                </a:solidFill>
                <a:cs typeface="+mn-cs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5" name="Content Placeholder 22"/>
          <p:cNvSpPr>
            <a:spLocks noGrp="1"/>
          </p:cNvSpPr>
          <p:nvPr>
            <p:ph sz="quarter" idx="31"/>
          </p:nvPr>
        </p:nvSpPr>
        <p:spPr>
          <a:xfrm>
            <a:off x="514350" y="3405371"/>
            <a:ext cx="3000375" cy="259080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266">
                <a:solidFill>
                  <a:schemeClr val="tx1"/>
                </a:solidFill>
              </a:defRPr>
            </a:lvl1pPr>
            <a:lvl2pPr marL="626901" indent="-241116">
              <a:buClr>
                <a:schemeClr val="accent3"/>
              </a:buClr>
              <a:buFont typeface="Wingdings" panose="05000000000000000000" pitchFamily="2" charset="2"/>
              <a:buChar char="Ø"/>
              <a:defRPr sz="1266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1266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1266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1266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32"/>
          </p:nvPr>
        </p:nvSpPr>
        <p:spPr>
          <a:xfrm>
            <a:off x="514350" y="2795771"/>
            <a:ext cx="3000375" cy="533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4"/>
          <p:cNvSpPr>
            <a:spLocks noGrp="1"/>
          </p:cNvSpPr>
          <p:nvPr>
            <p:ph type="body" sz="quarter" idx="33"/>
          </p:nvPr>
        </p:nvSpPr>
        <p:spPr>
          <a:xfrm>
            <a:off x="3686175" y="2795771"/>
            <a:ext cx="2914650" cy="533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34"/>
          </p:nvPr>
        </p:nvSpPr>
        <p:spPr>
          <a:xfrm>
            <a:off x="6772276" y="2795771"/>
            <a:ext cx="2992288" cy="533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2"/>
          <p:cNvSpPr>
            <a:spLocks noGrp="1"/>
          </p:cNvSpPr>
          <p:nvPr>
            <p:ph sz="quarter" idx="35"/>
          </p:nvPr>
        </p:nvSpPr>
        <p:spPr>
          <a:xfrm>
            <a:off x="3686175" y="3405371"/>
            <a:ext cx="2927590" cy="2590800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266">
                <a:solidFill>
                  <a:schemeClr val="tx1"/>
                </a:solidFill>
              </a:defRPr>
            </a:lvl1pPr>
            <a:lvl2pPr marL="626901" indent="-241116">
              <a:buClr>
                <a:schemeClr val="accent1"/>
              </a:buClr>
              <a:buFont typeface="Wingdings" panose="05000000000000000000" pitchFamily="2" charset="2"/>
              <a:buChar char="Ø"/>
              <a:defRPr sz="1266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266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266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266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2"/>
          <p:cNvSpPr>
            <a:spLocks noGrp="1"/>
          </p:cNvSpPr>
          <p:nvPr>
            <p:ph sz="quarter" idx="36"/>
          </p:nvPr>
        </p:nvSpPr>
        <p:spPr>
          <a:xfrm>
            <a:off x="6763743" y="3416873"/>
            <a:ext cx="3008907" cy="2590800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266">
                <a:solidFill>
                  <a:schemeClr val="tx1"/>
                </a:solidFill>
              </a:defRPr>
            </a:lvl1pPr>
            <a:lvl2pPr marL="626901" indent="-241116">
              <a:buClr>
                <a:schemeClr val="accent2"/>
              </a:buClr>
              <a:buFont typeface="Wingdings" panose="05000000000000000000" pitchFamily="2" charset="2"/>
              <a:buChar char="Ø"/>
              <a:defRPr sz="1266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266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266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266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1200152" y="1302604"/>
            <a:ext cx="473206" cy="715581"/>
          </a:xfr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05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4378379" y="1302604"/>
            <a:ext cx="473206" cy="715581"/>
          </a:xfr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05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CA" dirty="0"/>
              <a:t>2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53952" y="1302604"/>
            <a:ext cx="473206" cy="715581"/>
          </a:xfr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0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CA" dirty="0"/>
              <a:t>3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2835B-2959-4C86-A64F-A14C3EF7B0BC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603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85797" y="2209800"/>
            <a:ext cx="3651885" cy="3246120"/>
          </a:xfrm>
          <a:ln w="57150" cap="sq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 sz="1688"/>
            </a:lvl1pPr>
          </a:lstStyle>
          <a:p>
            <a:pPr lvl="0"/>
            <a:endParaRPr lang="en-JM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143500" y="2286000"/>
            <a:ext cx="4629150" cy="381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5143500" y="2743200"/>
            <a:ext cx="4629150" cy="381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143500" y="3200400"/>
            <a:ext cx="4629150" cy="381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143500" y="3657600"/>
            <a:ext cx="4629150" cy="381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5143500" y="4114800"/>
            <a:ext cx="4629150" cy="381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5143500" y="4572000"/>
            <a:ext cx="4629150" cy="381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5143500" y="5029200"/>
            <a:ext cx="4629150" cy="381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5"/>
          </p:nvPr>
        </p:nvSpPr>
        <p:spPr>
          <a:xfrm>
            <a:off x="514350" y="1143000"/>
            <a:ext cx="9258300" cy="838200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E3C45-4763-4848-9A68-1E7882CF661B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846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5570B-959E-4D7A-BDEA-AFEB4BD124F9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705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308227"/>
            <a:ext cx="66865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85725" y="6400800"/>
            <a:ext cx="10372725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19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1" y="284165"/>
            <a:ext cx="323254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5" y="6502400"/>
            <a:ext cx="11144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2466977"/>
            <a:ext cx="546318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6553202"/>
            <a:ext cx="2571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2819400"/>
            <a:ext cx="10287000" cy="3581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477870" y="762000"/>
            <a:ext cx="5314950" cy="1334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25" baseline="0">
                <a:solidFill>
                  <a:schemeClr val="tx1"/>
                </a:solidFill>
              </a:defRPr>
            </a:lvl1pPr>
            <a:lvl2pPr marL="385785" indent="0">
              <a:buNone/>
              <a:defRPr sz="227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771571" indent="0">
              <a:buNone/>
              <a:defRPr sz="227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57356" indent="0">
              <a:buNone/>
              <a:defRPr sz="227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543141" indent="0">
              <a:buNone/>
              <a:defRPr sz="227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7062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785" indent="0" algn="ctr">
              <a:buNone/>
              <a:defRPr/>
            </a:lvl2pPr>
            <a:lvl3pPr marL="771571" indent="0" algn="ctr">
              <a:buNone/>
              <a:defRPr/>
            </a:lvl3pPr>
            <a:lvl4pPr marL="1157356" indent="0" algn="ctr">
              <a:buNone/>
              <a:defRPr/>
            </a:lvl4pPr>
            <a:lvl5pPr marL="1543141" indent="0" algn="ctr">
              <a:buNone/>
              <a:defRPr/>
            </a:lvl5pPr>
            <a:lvl6pPr marL="1928927" indent="0" algn="ctr">
              <a:buNone/>
              <a:defRPr/>
            </a:lvl6pPr>
            <a:lvl7pPr marL="2314712" indent="0" algn="ctr">
              <a:buNone/>
              <a:defRPr/>
            </a:lvl7pPr>
            <a:lvl8pPr marL="2700498" indent="0" algn="ctr">
              <a:buNone/>
              <a:defRPr/>
            </a:lvl8pPr>
            <a:lvl9pPr marL="30862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506718"/>
      </p:ext>
    </p:extLst>
  </p:cSld>
  <p:clrMapOvr>
    <a:masterClrMapping/>
  </p:clrMapOvr>
  <p:transition advClick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8356239"/>
      </p:ext>
    </p:extLst>
  </p:cSld>
  <p:clrMapOvr>
    <a:masterClrMapping/>
  </p:clrMapOvr>
  <p:transition advClick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785" indent="0">
              <a:buNone/>
              <a:defRPr sz="1519"/>
            </a:lvl2pPr>
            <a:lvl3pPr marL="771571" indent="0">
              <a:buNone/>
              <a:defRPr sz="1350"/>
            </a:lvl3pPr>
            <a:lvl4pPr marL="1157356" indent="0">
              <a:buNone/>
              <a:defRPr sz="1181"/>
            </a:lvl4pPr>
            <a:lvl5pPr marL="1543141" indent="0">
              <a:buNone/>
              <a:defRPr sz="1181"/>
            </a:lvl5pPr>
            <a:lvl6pPr marL="1928927" indent="0">
              <a:buNone/>
              <a:defRPr sz="1181"/>
            </a:lvl6pPr>
            <a:lvl7pPr marL="2314712" indent="0">
              <a:buNone/>
              <a:defRPr sz="1181"/>
            </a:lvl7pPr>
            <a:lvl8pPr marL="2700498" indent="0">
              <a:buNone/>
              <a:defRPr sz="1181"/>
            </a:lvl8pPr>
            <a:lvl9pPr marL="3086283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5855003"/>
      </p:ext>
    </p:extLst>
  </p:cSld>
  <p:clrMapOvr>
    <a:masterClrMapping/>
  </p:clrMapOvr>
  <p:transition advClick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864" y="1981200"/>
            <a:ext cx="381952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88" y="1981200"/>
            <a:ext cx="381952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3541353"/>
      </p:ext>
    </p:extLst>
  </p:cSld>
  <p:clrMapOvr>
    <a:masterClrMapping/>
  </p:clrMapOvr>
  <p:transition advClick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3"/>
            <a:ext cx="4545013" cy="63976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3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9717867"/>
      </p:ext>
    </p:extLst>
  </p:cSld>
  <p:clrMapOvr>
    <a:masterClrMapping/>
  </p:clrMapOvr>
  <p:transition advClick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3220257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6450" y="609600"/>
            <a:ext cx="194786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2863" y="609600"/>
            <a:ext cx="5691187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  <p:transition advClick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560078"/>
      </p:ext>
    </p:extLst>
  </p:cSld>
  <p:clrMapOvr>
    <a:masterClrMapping/>
  </p:clrMapOvr>
  <p:transition advClick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052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785" indent="0">
              <a:buNone/>
              <a:defRPr sz="1013"/>
            </a:lvl2pPr>
            <a:lvl3pPr marL="771571" indent="0">
              <a:buNone/>
              <a:defRPr sz="844"/>
            </a:lvl3pPr>
            <a:lvl4pPr marL="1157356" indent="0">
              <a:buNone/>
              <a:defRPr sz="759"/>
            </a:lvl4pPr>
            <a:lvl5pPr marL="1543141" indent="0">
              <a:buNone/>
              <a:defRPr sz="759"/>
            </a:lvl5pPr>
            <a:lvl6pPr marL="1928927" indent="0">
              <a:buNone/>
              <a:defRPr sz="759"/>
            </a:lvl6pPr>
            <a:lvl7pPr marL="2314712" indent="0">
              <a:buNone/>
              <a:defRPr sz="759"/>
            </a:lvl7pPr>
            <a:lvl8pPr marL="2700498" indent="0">
              <a:buNone/>
              <a:defRPr sz="759"/>
            </a:lvl8pPr>
            <a:lvl9pPr marL="3086283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967915"/>
      </p:ext>
    </p:extLst>
  </p:cSld>
  <p:clrMapOvr>
    <a:masterClrMapping/>
  </p:clrMapOvr>
  <p:transition advClick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785" indent="0">
              <a:buNone/>
              <a:defRPr sz="2363"/>
            </a:lvl2pPr>
            <a:lvl3pPr marL="771571" indent="0">
              <a:buNone/>
              <a:defRPr sz="2025"/>
            </a:lvl3pPr>
            <a:lvl4pPr marL="1157356" indent="0">
              <a:buNone/>
              <a:defRPr sz="1688"/>
            </a:lvl4pPr>
            <a:lvl5pPr marL="1543141" indent="0">
              <a:buNone/>
              <a:defRPr sz="1688"/>
            </a:lvl5pPr>
            <a:lvl6pPr marL="1928927" indent="0">
              <a:buNone/>
              <a:defRPr sz="1688"/>
            </a:lvl6pPr>
            <a:lvl7pPr marL="2314712" indent="0">
              <a:buNone/>
              <a:defRPr sz="1688"/>
            </a:lvl7pPr>
            <a:lvl8pPr marL="2700498" indent="0">
              <a:buNone/>
              <a:defRPr sz="1688"/>
            </a:lvl8pPr>
            <a:lvl9pPr marL="3086283" indent="0">
              <a:buNone/>
              <a:defRPr sz="1688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181"/>
            </a:lvl1pPr>
            <a:lvl2pPr marL="385785" indent="0">
              <a:buNone/>
              <a:defRPr sz="1013"/>
            </a:lvl2pPr>
            <a:lvl3pPr marL="771571" indent="0">
              <a:buNone/>
              <a:defRPr sz="844"/>
            </a:lvl3pPr>
            <a:lvl4pPr marL="1157356" indent="0">
              <a:buNone/>
              <a:defRPr sz="759"/>
            </a:lvl4pPr>
            <a:lvl5pPr marL="1543141" indent="0">
              <a:buNone/>
              <a:defRPr sz="759"/>
            </a:lvl5pPr>
            <a:lvl6pPr marL="1928927" indent="0">
              <a:buNone/>
              <a:defRPr sz="759"/>
            </a:lvl6pPr>
            <a:lvl7pPr marL="2314712" indent="0">
              <a:buNone/>
              <a:defRPr sz="759"/>
            </a:lvl7pPr>
            <a:lvl8pPr marL="2700498" indent="0">
              <a:buNone/>
              <a:defRPr sz="759"/>
            </a:lvl8pPr>
            <a:lvl9pPr marL="3086283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213233"/>
      </p:ext>
    </p:extLst>
  </p:cSld>
  <p:clrMapOvr>
    <a:masterClrMapping/>
  </p:clrMapOvr>
  <p:transition advClick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6367026"/>
      </p:ext>
    </p:extLst>
  </p:cSld>
  <p:clrMapOvr>
    <a:masterClrMapping/>
  </p:clrMapOvr>
  <p:transition advClick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6450" y="609600"/>
            <a:ext cx="194786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2864" y="609600"/>
            <a:ext cx="5691187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5407646"/>
      </p:ext>
    </p:extLst>
  </p:cSld>
  <p:clrMapOvr>
    <a:masterClrMapping/>
  </p:clrMapOvr>
  <p:transition advClick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12864" y="19812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4788" y="19812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12864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788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7270483"/>
      </p:ext>
    </p:extLst>
  </p:cSld>
  <p:clrMapOvr>
    <a:masterClrMapping/>
  </p:clrMapOvr>
  <p:transition advClick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12864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88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0763271"/>
      </p:ext>
    </p:extLst>
  </p:cSld>
  <p:clrMapOvr>
    <a:masterClrMapping/>
  </p:clrMapOvr>
  <p:transition advClick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864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4788" y="19812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84788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0109842"/>
      </p:ext>
    </p:extLst>
  </p:cSld>
  <p:clrMapOvr>
    <a:masterClrMapping/>
  </p:clrMapOvr>
  <p:transition advClick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12864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284788" y="1981200"/>
            <a:ext cx="3819525" cy="411480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3051044"/>
      </p:ext>
    </p:extLst>
  </p:cSld>
  <p:clrMapOvr>
    <a:masterClrMapping/>
  </p:clrMapOvr>
  <p:transition advClick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864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4788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0190721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12863" y="19812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4788" y="19812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12863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788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  <p:transition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025"/>
            </a:lvl1pPr>
            <a:lvl2pPr marL="385785" indent="0" algn="ctr">
              <a:buNone/>
              <a:defRPr sz="1688"/>
            </a:lvl2pPr>
            <a:lvl3pPr marL="771571" indent="0" algn="ctr">
              <a:buNone/>
              <a:defRPr sz="1519"/>
            </a:lvl3pPr>
            <a:lvl4pPr marL="1157356" indent="0" algn="ctr">
              <a:buNone/>
              <a:defRPr sz="1350"/>
            </a:lvl4pPr>
            <a:lvl5pPr marL="1543141" indent="0" algn="ctr">
              <a:buNone/>
              <a:defRPr sz="1350"/>
            </a:lvl5pPr>
            <a:lvl6pPr marL="1928927" indent="0" algn="ctr">
              <a:buNone/>
              <a:defRPr sz="1350"/>
            </a:lvl6pPr>
            <a:lvl7pPr marL="2314712" indent="0" algn="ctr">
              <a:buNone/>
              <a:defRPr sz="1350"/>
            </a:lvl7pPr>
            <a:lvl8pPr marL="2700498" indent="0" algn="ctr">
              <a:buNone/>
              <a:defRPr sz="1350"/>
            </a:lvl8pPr>
            <a:lvl9pPr marL="3086283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067C-50A6-4497-B29E-9A35A7C12AB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DE33F-274B-43EA-8E97-73C02F9AE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461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067C-50A6-4497-B29E-9A35A7C12AB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DE33F-274B-43EA-8E97-73C02F9AE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7189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3" y="1709739"/>
            <a:ext cx="8872538" cy="2852737"/>
          </a:xfrm>
        </p:spPr>
        <p:txBody>
          <a:bodyPr anchor="b"/>
          <a:lstStyle>
            <a:lvl1pPr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3" y="4589464"/>
            <a:ext cx="8872538" cy="1500187"/>
          </a:xfrm>
        </p:spPr>
        <p:txBody>
          <a:bodyPr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38578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771571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35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314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9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70049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62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067C-50A6-4497-B29E-9A35A7C12AB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DE33F-274B-43EA-8E97-73C02F9AE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304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067C-50A6-4497-B29E-9A35A7C12AB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DE33F-274B-43EA-8E97-73C02F9AE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410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6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1" y="1681163"/>
            <a:ext cx="4351883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1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067C-50A6-4497-B29E-9A35A7C12AB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DE33F-274B-43EA-8E97-73C02F9AE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525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067C-50A6-4497-B29E-9A35A7C12AB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DE33F-274B-43EA-8E97-73C02F9AE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113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067C-50A6-4497-B29E-9A35A7C12AB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DE33F-274B-43EA-8E97-73C02F9AE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651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2" y="457200"/>
            <a:ext cx="3317825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6"/>
            <a:ext cx="5207794" cy="4873625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2" y="2057400"/>
            <a:ext cx="3317825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067C-50A6-4497-B29E-9A35A7C12AB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DE33F-274B-43EA-8E97-73C02F9AE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876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2" y="457200"/>
            <a:ext cx="3317825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73315" y="987426"/>
            <a:ext cx="5207794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5785" indent="0">
              <a:buNone/>
              <a:defRPr sz="2363"/>
            </a:lvl2pPr>
            <a:lvl3pPr marL="771571" indent="0">
              <a:buNone/>
              <a:defRPr sz="2025"/>
            </a:lvl3pPr>
            <a:lvl4pPr marL="1157356" indent="0">
              <a:buNone/>
              <a:defRPr sz="1688"/>
            </a:lvl4pPr>
            <a:lvl5pPr marL="1543141" indent="0">
              <a:buNone/>
              <a:defRPr sz="1688"/>
            </a:lvl5pPr>
            <a:lvl6pPr marL="1928927" indent="0">
              <a:buNone/>
              <a:defRPr sz="1688"/>
            </a:lvl6pPr>
            <a:lvl7pPr marL="2314712" indent="0">
              <a:buNone/>
              <a:defRPr sz="1688"/>
            </a:lvl7pPr>
            <a:lvl8pPr marL="2700498" indent="0">
              <a:buNone/>
              <a:defRPr sz="1688"/>
            </a:lvl8pPr>
            <a:lvl9pPr marL="3086283" indent="0">
              <a:buNone/>
              <a:defRPr sz="168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2" y="2057400"/>
            <a:ext cx="3317825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067C-50A6-4497-B29E-9A35A7C12AB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DE33F-274B-43EA-8E97-73C02F9AE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310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067C-50A6-4497-B29E-9A35A7C12AB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DE33F-274B-43EA-8E97-73C02F9AE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39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12863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88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  <p:transition advClick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1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067C-50A6-4497-B29E-9A35A7C12AB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DE33F-274B-43EA-8E97-73C02F9AE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73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863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4788" y="19812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84788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12863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284788" y="1981200"/>
            <a:ext cx="3819525" cy="4114800"/>
          </a:xfrm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863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4788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60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fld id="{8C428B58-D874-4CB2-94C6-1ADBB3F523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3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fld id="{F0529B8C-6445-497D-939F-EB2C441059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41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35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4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fld id="{7A4A108A-63AF-47CC-B3F6-8C6DCF7A25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3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6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fld id="{637AF12B-5FDB-4AC9-A456-9CCD8A91F4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54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73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73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fld id="{24B3FC62-F1A9-46FC-AD92-BF8BF59648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771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fld id="{3C526F96-5467-4CE4-9415-A44AC2CAE3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410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fld id="{01133EF5-D10B-4027-AD0D-DEBF3843B7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60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1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85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fld id="{25FF89A9-771C-49FD-AD5F-351FE70B9D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974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1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9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fld id="{BCDA3F04-1258-463A-9634-894A8BA219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76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fld id="{66A7E451-EB6A-4AB6-807D-5AC4F0F671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512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609600"/>
            <a:ext cx="638651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ヒラギノ角ゴ Pro W3" pitchFamily="16" charset="-128"/>
              </a:defRPr>
            </a:lvl1pPr>
          </a:lstStyle>
          <a:p>
            <a:pPr>
              <a:defRPr/>
            </a:pPr>
            <a:fld id="{030BD7C0-C85B-4FA9-91F9-A4044967DB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634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6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0711687"/>
      </p:ext>
    </p:extLst>
  </p:cSld>
  <p:clrMapOvr>
    <a:masterClrMapping/>
  </p:clrMapOvr>
  <p:transition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1447591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693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4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411106"/>
      </p:ext>
    </p:extLst>
  </p:cSld>
  <p:clrMapOvr>
    <a:masterClrMapping/>
  </p:clrMapOvr>
  <p:transition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883" y="1981200"/>
            <a:ext cx="3819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92" y="1981200"/>
            <a:ext cx="3819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7504872"/>
      </p:ext>
    </p:extLst>
  </p:cSld>
  <p:clrMapOvr>
    <a:masterClrMapping/>
  </p:clrMapOvr>
  <p:transition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1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1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2084478"/>
      </p:ext>
    </p:extLst>
  </p:cSld>
  <p:clrMapOvr>
    <a:masterClrMapping/>
  </p:clrMapOvr>
  <p:transition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3922917"/>
      </p:ext>
    </p:extLst>
  </p:cSld>
  <p:clrMapOvr>
    <a:masterClrMapping/>
  </p:clrMapOvr>
  <p:transition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020847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1"/>
            <a:ext cx="338455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8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2229490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4" y="4800601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4" y="5367339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127120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0807929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6450" y="609600"/>
            <a:ext cx="1947864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2883" y="609600"/>
            <a:ext cx="5691188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977442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12883" y="1981201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4792" y="1981201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12883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792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6303590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863" y="1981200"/>
            <a:ext cx="3819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88" y="1981200"/>
            <a:ext cx="3819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  <p:transition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883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4792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3629811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312883" y="1981200"/>
            <a:ext cx="3819525" cy="4114800"/>
          </a:xfrm>
        </p:spPr>
        <p:txBody>
          <a:bodyPr/>
          <a:lstStyle/>
          <a:p>
            <a:pPr lvl="0"/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4792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9464179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12883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92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050277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12883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4792" y="1981201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84792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282931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883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4792" y="1981201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84792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2563163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12865" y="1981200"/>
            <a:ext cx="7791450" cy="4114800"/>
          </a:xfrm>
        </p:spPr>
        <p:txBody>
          <a:bodyPr/>
          <a:lstStyle/>
          <a:p>
            <a:pPr lvl="0"/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647272663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6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2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15" indent="0" algn="ctr">
              <a:buNone/>
              <a:defRPr/>
            </a:lvl2pPr>
            <a:lvl3pPr marL="913832" indent="0" algn="ctr">
              <a:buNone/>
              <a:defRPr/>
            </a:lvl3pPr>
            <a:lvl4pPr marL="1370748" indent="0" algn="ctr">
              <a:buNone/>
              <a:defRPr/>
            </a:lvl4pPr>
            <a:lvl5pPr marL="1827662" indent="0" algn="ctr">
              <a:buNone/>
              <a:defRPr/>
            </a:lvl5pPr>
            <a:lvl6pPr marL="2284579" indent="0" algn="ctr">
              <a:buNone/>
              <a:defRPr/>
            </a:lvl6pPr>
            <a:lvl7pPr marL="2741494" indent="0" algn="ctr">
              <a:buNone/>
              <a:defRPr/>
            </a:lvl7pPr>
            <a:lvl8pPr marL="3198408" indent="0" algn="ctr">
              <a:buNone/>
              <a:defRPr/>
            </a:lvl8pPr>
            <a:lvl9pPr marL="36553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02C63-DA01-4E6C-8D31-EC1BE9B8E6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4171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C000"/>
              </a:buClr>
              <a:defRPr/>
            </a:lvl1pPr>
            <a:lvl2pPr>
              <a:buClr>
                <a:srgbClr val="FFC000"/>
              </a:buClr>
              <a:defRPr/>
            </a:lvl2pPr>
            <a:lvl3pPr>
              <a:buClr>
                <a:srgbClr val="FFC000"/>
              </a:buClr>
              <a:defRPr/>
            </a:lvl3pPr>
            <a:lvl4pPr>
              <a:buClr>
                <a:srgbClr val="FFC000"/>
              </a:buClr>
              <a:defRPr/>
            </a:lvl4pPr>
            <a:lvl5pPr>
              <a:buClr>
                <a:srgbClr val="FFC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DC914-F825-4DCC-B922-ABFAAC4469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8422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17"/>
            <a:ext cx="874395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22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5" indent="0">
              <a:buNone/>
              <a:defRPr sz="1800"/>
            </a:lvl2pPr>
            <a:lvl3pPr marL="913832" indent="0">
              <a:buNone/>
              <a:defRPr sz="1600"/>
            </a:lvl3pPr>
            <a:lvl4pPr marL="1370748" indent="0">
              <a:buNone/>
              <a:defRPr sz="1400"/>
            </a:lvl4pPr>
            <a:lvl5pPr marL="1827662" indent="0">
              <a:buNone/>
              <a:defRPr sz="1400"/>
            </a:lvl5pPr>
            <a:lvl6pPr marL="2284579" indent="0">
              <a:buNone/>
              <a:defRPr sz="1400"/>
            </a:lvl6pPr>
            <a:lvl7pPr marL="2741494" indent="0">
              <a:buNone/>
              <a:defRPr sz="1400"/>
            </a:lvl7pPr>
            <a:lvl8pPr marL="3198408" indent="0">
              <a:buNone/>
              <a:defRPr sz="1400"/>
            </a:lvl8pPr>
            <a:lvl9pPr marL="365532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E8B89-FD33-4158-B4AE-551A2B26D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6093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143000"/>
            <a:ext cx="4286250" cy="495300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143000"/>
            <a:ext cx="4286250" cy="495300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19B85-4BF5-4EF8-94F0-21833E0262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2403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  <p:transition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4"/>
            <a:ext cx="4545212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9" y="1535114"/>
            <a:ext cx="4546997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9" y="2174875"/>
            <a:ext cx="4546997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1F0F8-DB75-49E2-B6AC-CF6BE13A85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0786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EDF59-0475-441F-A02C-F1DD3BBBA4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1236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CA81C-CBF6-4ED9-8D30-FE2DD59DD2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954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8" y="27306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18203-5F6B-46A7-B722-B01683CEE3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1919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32" indent="0">
              <a:buNone/>
              <a:defRPr sz="2400"/>
            </a:lvl3pPr>
            <a:lvl4pPr marL="1370748" indent="0">
              <a:buNone/>
              <a:defRPr sz="2000"/>
            </a:lvl4pPr>
            <a:lvl5pPr marL="1827662" indent="0">
              <a:buNone/>
              <a:defRPr sz="2000"/>
            </a:lvl5pPr>
            <a:lvl6pPr marL="2284579" indent="0">
              <a:buNone/>
              <a:defRPr sz="2000"/>
            </a:lvl6pPr>
            <a:lvl7pPr marL="2741494" indent="0">
              <a:buNone/>
              <a:defRPr sz="2000"/>
            </a:lvl7pPr>
            <a:lvl8pPr marL="3198408" indent="0">
              <a:buNone/>
              <a:defRPr sz="2000"/>
            </a:lvl8pPr>
            <a:lvl9pPr marL="3655325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A8D9E-B2F1-4AAE-B876-0C12A0D4EC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7916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EF61A-144E-49DE-BFBB-0FCA6F2FF3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1076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228600"/>
            <a:ext cx="2185988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228600"/>
            <a:ext cx="6386513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E65D9-1814-47BE-BDD3-F140440C59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326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2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8408-525F-A94A-99A1-1DB3375EAC2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EE84-C3CC-C648-A003-347A3979906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71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8408-525F-A94A-99A1-1DB3375EAC2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EE84-C3CC-C648-A003-347A3979906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71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8408-525F-A94A-99A1-1DB3375EAC2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EE84-C3CC-C648-A003-347A3979906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7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</p:cSld>
  <p:clrMapOvr>
    <a:masterClrMapping/>
  </p:clrMapOvr>
  <p:transition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8408-525F-A94A-99A1-1DB3375EAC2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EE84-C3CC-C648-A003-347A3979906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97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7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7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8408-525F-A94A-99A1-1DB3375EAC2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EE84-C3CC-C648-A003-347A3979906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467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8408-525F-A94A-99A1-1DB3375EAC2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EE84-C3CC-C648-A003-347A3979906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54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8408-525F-A94A-99A1-1DB3375EAC2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EE84-C3CC-C648-A003-347A3979906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487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8408-525F-A94A-99A1-1DB3375EAC2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EE84-C3CC-C648-A003-347A3979906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41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8408-525F-A94A-99A1-1DB3375EAC2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EE84-C3CC-C648-A003-347A3979906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62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8408-525F-A94A-99A1-1DB3375EAC2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EE84-C3CC-C648-A003-347A3979906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141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5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5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8408-525F-A94A-99A1-1DB3375EAC2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EE84-C3CC-C648-A003-347A3979906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28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6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827599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87502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38"/>
            <a:ext cx="874395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41312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884" y="1981200"/>
            <a:ext cx="3819525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92" y="1981200"/>
            <a:ext cx="3819525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106305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206404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803462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35060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88"/>
            <a:ext cx="5749925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22847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84971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067646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6450" y="609600"/>
            <a:ext cx="194786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2885" y="609600"/>
            <a:ext cx="5691187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879673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12884" y="19812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4792" y="19812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12884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792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824568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884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4792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365570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312884" y="1981200"/>
            <a:ext cx="3819525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4792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367754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12884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92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84260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12884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4792" y="19812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84792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884716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884" y="1981200"/>
            <a:ext cx="381952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4792" y="19812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84792" y="4114800"/>
            <a:ext cx="381952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630918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850" y="609600"/>
            <a:ext cx="7715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12864" y="1981200"/>
            <a:ext cx="7791450" cy="4114800"/>
          </a:xfrm>
        </p:spPr>
        <p:txBody>
          <a:bodyPr/>
          <a:lstStyle/>
          <a:p>
            <a:pPr lvl="0"/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316129496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14350" y="1143000"/>
            <a:ext cx="6172200" cy="838200"/>
          </a:xfrm>
        </p:spPr>
        <p:txBody>
          <a:bodyPr>
            <a:normAutofit/>
          </a:bodyPr>
          <a:lstStyle>
            <a:lvl1pPr marL="0" indent="0">
              <a:buNone/>
              <a:defRPr sz="135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858000" y="1981200"/>
            <a:ext cx="2828925" cy="3246120"/>
          </a:xfrm>
          <a:ln w="57150" cap="sq">
            <a:solidFill>
              <a:schemeClr val="bg1"/>
            </a:solidFill>
            <a:miter lim="800000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 sz="1688"/>
            </a:lvl1pPr>
          </a:lstStyle>
          <a:p>
            <a:pPr lvl="0"/>
            <a:endParaRPr lang="en-JM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1371600" y="2407920"/>
            <a:ext cx="1971675" cy="533400"/>
          </a:xfrm>
        </p:spPr>
        <p:txBody>
          <a:bodyPr>
            <a:noAutofit/>
          </a:bodyPr>
          <a:lstStyle>
            <a:lvl1pPr marL="0" marR="0" indent="0" algn="l" defTabSz="7715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66" baseline="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371600" y="3398520"/>
            <a:ext cx="1971675" cy="533400"/>
          </a:xfrm>
        </p:spPr>
        <p:txBody>
          <a:bodyPr>
            <a:noAutofit/>
          </a:bodyPr>
          <a:lstStyle>
            <a:lvl1pPr marL="0" marR="0" indent="0" algn="l" defTabSz="7715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66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371600" y="4389120"/>
            <a:ext cx="1971675" cy="548640"/>
          </a:xfrm>
        </p:spPr>
        <p:txBody>
          <a:bodyPr>
            <a:noAutofit/>
          </a:bodyPr>
          <a:lstStyle>
            <a:lvl1pPr marL="0" marR="0" indent="0" algn="l" defTabSz="7715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66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543425" y="2407920"/>
            <a:ext cx="1971675" cy="533400"/>
          </a:xfrm>
        </p:spPr>
        <p:txBody>
          <a:bodyPr>
            <a:noAutofit/>
          </a:bodyPr>
          <a:lstStyle>
            <a:lvl1pPr marL="0" marR="0" indent="0" algn="l" defTabSz="7715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66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43425" y="3398520"/>
            <a:ext cx="1971675" cy="533400"/>
          </a:xfrm>
        </p:spPr>
        <p:txBody>
          <a:bodyPr>
            <a:noAutofit/>
          </a:bodyPr>
          <a:lstStyle>
            <a:lvl1pPr marL="0" marR="0" indent="0" algn="l" defTabSz="7715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66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4543425" y="4389120"/>
            <a:ext cx="1971675" cy="548640"/>
          </a:xfrm>
        </p:spPr>
        <p:txBody>
          <a:bodyPr>
            <a:noAutofit/>
          </a:bodyPr>
          <a:lstStyle>
            <a:lvl1pPr marL="0" marR="0" indent="0" algn="l" defTabSz="7715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66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181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DB909-BE09-4F6F-8DC0-74EC290AA5C3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346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0287000" cy="621792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914401"/>
            <a:ext cx="6429375" cy="692497"/>
          </a:xfrm>
          <a:solidFill>
            <a:schemeClr val="bg1">
              <a:alpha val="85000"/>
            </a:schemeClr>
          </a:solidFill>
        </p:spPr>
        <p:txBody>
          <a:bodyPr lIns="457200" tIns="137160" bIns="137160" anchor="t">
            <a:spAutoFit/>
          </a:bodyPr>
          <a:lstStyle>
            <a:lvl1pPr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FEEE2-9451-4B3C-9FA0-E9D1DC605070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00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828925" y="3429002"/>
            <a:ext cx="6943725" cy="403957"/>
          </a:xfrm>
        </p:spPr>
        <p:txBody>
          <a:bodyPr>
            <a:spAutoFit/>
          </a:bodyPr>
          <a:lstStyle>
            <a:lvl1pPr algn="l">
              <a:buNone/>
              <a:defRPr sz="2025" baseline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5"/>
          </p:nvPr>
        </p:nvSpPr>
        <p:spPr>
          <a:xfrm>
            <a:off x="771525" y="2438400"/>
            <a:ext cx="1885950" cy="16764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8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828925" y="2768027"/>
            <a:ext cx="6943725" cy="507831"/>
          </a:xfrm>
        </p:spPr>
        <p:txBody>
          <a:bodyPr>
            <a:spAutoFit/>
          </a:bodyPr>
          <a:lstStyle>
            <a:lvl1pPr marL="0" indent="0" algn="l">
              <a:buNone/>
              <a:defRPr sz="27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4EB9-637B-47D7-8816-895FE12ECD47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185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76400"/>
            <a:ext cx="9258300" cy="4114800"/>
          </a:xfrm>
        </p:spPr>
        <p:txBody>
          <a:bodyPr>
            <a:normAutofit/>
          </a:bodyPr>
          <a:lstStyle>
            <a:lvl1pPr>
              <a:defRPr sz="1519">
                <a:solidFill>
                  <a:schemeClr val="tx1"/>
                </a:solidFill>
              </a:defRPr>
            </a:lvl1pPr>
            <a:lvl2pPr>
              <a:defRPr sz="1519">
                <a:solidFill>
                  <a:schemeClr val="tx1"/>
                </a:solidFill>
              </a:defRPr>
            </a:lvl2pPr>
            <a:lvl3pPr>
              <a:defRPr sz="1519">
                <a:solidFill>
                  <a:schemeClr val="tx1"/>
                </a:solidFill>
              </a:defRPr>
            </a:lvl3pPr>
            <a:lvl4pPr>
              <a:defRPr sz="1519">
                <a:solidFill>
                  <a:schemeClr val="tx1"/>
                </a:solidFill>
              </a:defRPr>
            </a:lvl4pPr>
            <a:lvl5pPr>
              <a:defRPr sz="1519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14350" y="1066800"/>
            <a:ext cx="9258300" cy="533400"/>
          </a:xfrm>
        </p:spPr>
        <p:txBody>
          <a:bodyPr>
            <a:normAutofit/>
          </a:bodyPr>
          <a:lstStyle>
            <a:lvl1pPr marL="0" indent="0">
              <a:buNone/>
              <a:defRPr sz="1856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C3008-40E4-48AD-98E3-9C2B92D76E0E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4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- fac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772275" y="1838327"/>
            <a:ext cx="3000375" cy="3038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19" dirty="0">
              <a:solidFill>
                <a:srgbClr val="00A9E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6815137" y="3505200"/>
            <a:ext cx="2957513" cy="8382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771571" rtl="0" eaLnBrk="1" fontAlgn="auto" latinLnBrk="0" hangingPunct="1">
              <a:lnSpc>
                <a:spcPct val="15000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815137" y="2362200"/>
            <a:ext cx="2957513" cy="838200"/>
          </a:xfrm>
        </p:spPr>
        <p:txBody>
          <a:bodyPr>
            <a:noAutofit/>
          </a:bodyPr>
          <a:lstStyle>
            <a:lvl1pPr marL="0" indent="0" algn="ctr">
              <a:buNone/>
              <a:defRPr sz="506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85%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371601"/>
            <a:ext cx="5915025" cy="4419600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0" name="Slide Number Placeholder 2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A4DD-6EF8-4254-B265-2909BD31CA48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163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868A-6E9F-42CE-B161-EA31B8537DC9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40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308" y="1295400"/>
            <a:ext cx="4545211" cy="639762"/>
          </a:xfrm>
        </p:spPr>
        <p:txBody>
          <a:bodyPr>
            <a:normAutofit/>
          </a:bodyPr>
          <a:lstStyle>
            <a:lvl1pPr marL="0" indent="0">
              <a:buNone/>
              <a:defRPr sz="1519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022477"/>
            <a:ext cx="4545211" cy="3768725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3611" y="1295400"/>
            <a:ext cx="4546997" cy="639762"/>
          </a:xfrm>
        </p:spPr>
        <p:txBody>
          <a:bodyPr>
            <a:normAutofit/>
          </a:bodyPr>
          <a:lstStyle>
            <a:lvl1pPr marL="0" indent="0">
              <a:buNone/>
              <a:defRPr sz="1519" b="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022477"/>
            <a:ext cx="4546997" cy="3768725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A03DE-F2C1-4B30-858B-3E71B814E5B5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740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Two Colum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4350" y="914400"/>
            <a:ext cx="942975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19" dirty="0">
              <a:solidFill>
                <a:prstClr val="white"/>
              </a:solidFill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6000750" y="914400"/>
            <a:ext cx="4286250" cy="5181600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19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308" y="1295400"/>
            <a:ext cx="4545211" cy="639762"/>
          </a:xfrm>
        </p:spPr>
        <p:txBody>
          <a:bodyPr>
            <a:normAutofit/>
          </a:bodyPr>
          <a:lstStyle>
            <a:lvl1pPr marL="0" indent="0">
              <a:buNone/>
              <a:defRPr sz="1519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43875" y="4191000"/>
            <a:ext cx="1800225" cy="16002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022477"/>
            <a:ext cx="4545211" cy="3768725"/>
          </a:xfrm>
        </p:spPr>
        <p:txBody>
          <a:bodyPr>
            <a:normAutofit/>
          </a:bodyPr>
          <a:lstStyle>
            <a:lvl1pPr>
              <a:defRPr sz="1434">
                <a:solidFill>
                  <a:schemeClr val="tx1"/>
                </a:solidFill>
              </a:defRPr>
            </a:lvl1pPr>
            <a:lvl2pPr>
              <a:defRPr sz="1434">
                <a:solidFill>
                  <a:schemeClr val="tx1"/>
                </a:solidFill>
              </a:defRPr>
            </a:lvl2pPr>
            <a:lvl3pPr>
              <a:defRPr sz="1434">
                <a:solidFill>
                  <a:schemeClr val="tx1"/>
                </a:solidFill>
              </a:defRPr>
            </a:lvl3pPr>
            <a:lvl4pPr>
              <a:defRPr sz="1434">
                <a:solidFill>
                  <a:schemeClr val="tx1"/>
                </a:solidFill>
              </a:defRPr>
            </a:lvl4pPr>
            <a:lvl5pPr>
              <a:defRPr sz="1434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9375" y="1295400"/>
            <a:ext cx="3321232" cy="639762"/>
          </a:xfrm>
        </p:spPr>
        <p:txBody>
          <a:bodyPr>
            <a:normAutofit/>
          </a:bodyPr>
          <a:lstStyle>
            <a:lvl1pPr marL="0" indent="0">
              <a:buNone/>
              <a:defRPr sz="1519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9375" y="2022477"/>
            <a:ext cx="3343275" cy="3768725"/>
          </a:xfrm>
        </p:spPr>
        <p:txBody>
          <a:bodyPr>
            <a:normAutofit/>
          </a:bodyPr>
          <a:lstStyle>
            <a:lvl1pPr>
              <a:defRPr sz="1434">
                <a:solidFill>
                  <a:schemeClr val="tx1"/>
                </a:solidFill>
              </a:defRPr>
            </a:lvl1pPr>
            <a:lvl2pPr>
              <a:defRPr sz="1434">
                <a:solidFill>
                  <a:schemeClr val="tx1"/>
                </a:solidFill>
              </a:defRPr>
            </a:lvl2pPr>
            <a:lvl3pPr>
              <a:defRPr sz="1434">
                <a:solidFill>
                  <a:schemeClr val="tx1"/>
                </a:solidFill>
              </a:defRPr>
            </a:lvl3pPr>
            <a:lvl4pPr>
              <a:defRPr sz="1434">
                <a:solidFill>
                  <a:schemeClr val="tx1"/>
                </a:solidFill>
              </a:defRPr>
            </a:lvl4pPr>
            <a:lvl5pPr>
              <a:defRPr sz="1434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Slide Number Placeholder 2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A805-2817-4B47-B6DC-0301D821BF19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572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14350" y="2057400"/>
            <a:ext cx="3000375" cy="3733800"/>
          </a:xfrm>
        </p:spPr>
        <p:txBody>
          <a:bodyPr>
            <a:normAutofit/>
          </a:bodyPr>
          <a:lstStyle>
            <a:lvl1pPr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endParaRPr lang="en-JM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5"/>
          </p:nvPr>
        </p:nvSpPr>
        <p:spPr>
          <a:xfrm>
            <a:off x="3686175" y="2057400"/>
            <a:ext cx="3000375" cy="3733800"/>
          </a:xfrm>
        </p:spPr>
        <p:txBody>
          <a:bodyPr>
            <a:normAutofit/>
          </a:bodyPr>
          <a:lstStyle>
            <a:lvl1pPr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endParaRPr lang="en-JM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6"/>
          </p:nvPr>
        </p:nvSpPr>
        <p:spPr>
          <a:xfrm>
            <a:off x="6858000" y="2057400"/>
            <a:ext cx="3000375" cy="3733800"/>
          </a:xfrm>
        </p:spPr>
        <p:txBody>
          <a:bodyPr>
            <a:normAutofit/>
          </a:bodyPr>
          <a:lstStyle>
            <a:lvl1pPr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514350" y="1295400"/>
            <a:ext cx="2936693" cy="639762"/>
          </a:xfrm>
        </p:spPr>
        <p:txBody>
          <a:bodyPr>
            <a:normAutofit/>
          </a:bodyPr>
          <a:lstStyle>
            <a:lvl1pPr marL="0" indent="0">
              <a:buNone/>
              <a:defRPr sz="1519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/>
          </p:nvPr>
        </p:nvSpPr>
        <p:spPr>
          <a:xfrm>
            <a:off x="3686175" y="1295400"/>
            <a:ext cx="2936693" cy="639762"/>
          </a:xfrm>
        </p:spPr>
        <p:txBody>
          <a:bodyPr>
            <a:normAutofit/>
          </a:bodyPr>
          <a:lstStyle>
            <a:lvl1pPr marL="0" indent="0">
              <a:buNone/>
              <a:defRPr sz="1519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1"/>
          </p:nvPr>
        </p:nvSpPr>
        <p:spPr>
          <a:xfrm>
            <a:off x="6858000" y="1295400"/>
            <a:ext cx="2936693" cy="639762"/>
          </a:xfrm>
        </p:spPr>
        <p:txBody>
          <a:bodyPr>
            <a:normAutofit/>
          </a:bodyPr>
          <a:lstStyle>
            <a:lvl1pPr marL="0" indent="0">
              <a:buNone/>
              <a:defRPr sz="1519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03285-FF1C-4455-875F-E0A7885DEB8E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48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14350" y="2971800"/>
            <a:ext cx="3000375" cy="2176272"/>
          </a:xfr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tIns="182880">
            <a:normAutofit/>
          </a:bodyPr>
          <a:lstStyle>
            <a:lvl1pPr marL="0" marR="0" indent="0" algn="ctr" defTabSz="7715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41" baseline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14350" y="1600200"/>
            <a:ext cx="3000375" cy="1371600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None/>
              <a:defRPr sz="60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5785" indent="0">
              <a:buNone/>
              <a:defRPr sz="5063">
                <a:solidFill>
                  <a:schemeClr val="accent1"/>
                </a:solidFill>
              </a:defRPr>
            </a:lvl2pPr>
            <a:lvl3pPr marL="771571" indent="0">
              <a:buNone/>
              <a:defRPr sz="5063">
                <a:solidFill>
                  <a:schemeClr val="accent1"/>
                </a:solidFill>
              </a:defRPr>
            </a:lvl3pPr>
            <a:lvl4pPr marL="1157356" indent="0">
              <a:buNone/>
              <a:defRPr sz="5063">
                <a:solidFill>
                  <a:schemeClr val="accent1"/>
                </a:solidFill>
              </a:defRPr>
            </a:lvl4pPr>
            <a:lvl5pPr marL="1543141" indent="0">
              <a:buNone/>
              <a:defRPr sz="5063">
                <a:solidFill>
                  <a:schemeClr val="accent1"/>
                </a:solidFill>
              </a:defRPr>
            </a:lvl5pPr>
          </a:lstStyle>
          <a:p>
            <a:pPr lvl="0"/>
            <a:r>
              <a:rPr lang="en-CA" dirty="0"/>
              <a:t>123</a:t>
            </a:r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672459" y="1600200"/>
            <a:ext cx="3003804" cy="137160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 algn="ctr">
              <a:buNone/>
              <a:defRPr sz="60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CA" dirty="0"/>
              <a:t>123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772275" y="1600200"/>
            <a:ext cx="3000375" cy="13716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60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/>
              <a:t>123</a:t>
            </a:r>
            <a:endParaRPr lang="en-US" dirty="0"/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3672459" y="2971800"/>
            <a:ext cx="3000375" cy="2176272"/>
          </a:xfr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tIns="182880">
            <a:normAutofit/>
          </a:bodyPr>
          <a:lstStyle>
            <a:lvl1pPr marL="0" marR="0" indent="0" algn="ctr" defTabSz="7715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41" baseline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772275" y="2971800"/>
            <a:ext cx="3000375" cy="2176272"/>
          </a:xfr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tIns="182880">
            <a:normAutofit/>
          </a:bodyPr>
          <a:lstStyle>
            <a:lvl1pPr marL="0" marR="0" indent="0" algn="ctr" defTabSz="7715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41" baseline="0">
                <a:solidFill>
                  <a:srgbClr val="5F5F5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39893-0BBE-480D-B530-1D1605238F9D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768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492905" y="1828800"/>
            <a:ext cx="4194021" cy="3591741"/>
          </a:xfrm>
          <a:ln w="57150" cap="sq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 sz="1688"/>
            </a:lvl1pPr>
          </a:lstStyle>
          <a:p>
            <a:pPr lvl="0"/>
            <a:endParaRPr lang="en-JM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514350" y="1752600"/>
            <a:ext cx="4714875" cy="3962400"/>
          </a:xfrm>
        </p:spPr>
        <p:txBody>
          <a:bodyPr>
            <a:normAutofit/>
          </a:bodyPr>
          <a:lstStyle>
            <a:lvl1pPr>
              <a:defRPr sz="1519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tx1"/>
                </a:solidFill>
              </a:defRPr>
            </a:lvl2pPr>
            <a:lvl3pPr>
              <a:defRPr sz="1181">
                <a:solidFill>
                  <a:schemeClr val="tx1"/>
                </a:solidFill>
              </a:defRPr>
            </a:lvl3pPr>
            <a:lvl4pPr>
              <a:defRPr sz="1013">
                <a:solidFill>
                  <a:schemeClr val="tx1"/>
                </a:solidFill>
              </a:defRPr>
            </a:lvl4pPr>
            <a:lvl5pPr>
              <a:defRPr sz="1013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14350" y="1066800"/>
            <a:ext cx="9258300" cy="533400"/>
          </a:xfrm>
        </p:spPr>
        <p:txBody>
          <a:bodyPr>
            <a:normAutofit/>
          </a:bodyPr>
          <a:lstStyle>
            <a:lvl1pPr marL="0" indent="0">
              <a:buNone/>
              <a:defRPr sz="1856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633C0-D58C-4613-92D4-6FF7B666F7FD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048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14350" y="1219200"/>
            <a:ext cx="9001125" cy="685800"/>
          </a:xfrm>
        </p:spPr>
        <p:txBody>
          <a:bodyPr>
            <a:noAutofit/>
          </a:bodyPr>
          <a:lstStyle>
            <a:lvl1pPr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 algn="l">
              <a:buNone/>
              <a:defRPr sz="1350"/>
            </a:lvl5pPr>
          </a:lstStyle>
          <a:p>
            <a:pPr lvl="0"/>
            <a:endParaRPr lang="en-JM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85797" y="2209800"/>
            <a:ext cx="4989195" cy="3246120"/>
          </a:xfrm>
          <a:ln w="57150" cap="sq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 sz="1688"/>
            </a:lvl1pPr>
          </a:lstStyle>
          <a:p>
            <a:pPr lvl="0"/>
            <a:endParaRPr lang="en-JM" noProof="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/>
          </p:nvPr>
        </p:nvSpPr>
        <p:spPr>
          <a:xfrm>
            <a:off x="6343650" y="3276600"/>
            <a:ext cx="2657475" cy="1143000"/>
          </a:xfrm>
        </p:spPr>
        <p:txBody>
          <a:bodyPr>
            <a:noAutofit/>
          </a:bodyPr>
          <a:lstStyle>
            <a:lvl1pPr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endParaRPr lang="en-JM" dirty="0"/>
          </a:p>
        </p:txBody>
      </p:sp>
      <p:sp>
        <p:nvSpPr>
          <p:cNvPr id="19" name="Content Placeholder 17"/>
          <p:cNvSpPr>
            <a:spLocks noGrp="1"/>
          </p:cNvSpPr>
          <p:nvPr>
            <p:ph sz="quarter" idx="16"/>
          </p:nvPr>
        </p:nvSpPr>
        <p:spPr>
          <a:xfrm>
            <a:off x="6343650" y="2362200"/>
            <a:ext cx="2657475" cy="685800"/>
          </a:xfrm>
        </p:spPr>
        <p:txBody>
          <a:bodyPr>
            <a:noAutofit/>
          </a:bodyPr>
          <a:lstStyle>
            <a:lvl1pPr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endParaRPr lang="en-JM" dirty="0"/>
          </a:p>
        </p:txBody>
      </p:sp>
      <p:sp>
        <p:nvSpPr>
          <p:cNvPr id="20" name="Content Placeholder 17"/>
          <p:cNvSpPr>
            <a:spLocks noGrp="1"/>
          </p:cNvSpPr>
          <p:nvPr>
            <p:ph sz="quarter" idx="17"/>
          </p:nvPr>
        </p:nvSpPr>
        <p:spPr>
          <a:xfrm>
            <a:off x="6343650" y="4648200"/>
            <a:ext cx="2657475" cy="533400"/>
          </a:xfrm>
        </p:spPr>
        <p:txBody>
          <a:bodyPr>
            <a:noAutofit/>
          </a:bodyPr>
          <a:lstStyle>
            <a:lvl1pPr>
              <a:buNone/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endParaRPr lang="en-JM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B9644-91C8-4C8B-85EE-6C9EF8298C66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034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00075" y="1447800"/>
            <a:ext cx="2286000" cy="2667000"/>
          </a:xfrm>
          <a:ln w="57150" cap="sq">
            <a:solidFill>
              <a:schemeClr val="bg1"/>
            </a:solidFill>
            <a:miter lim="800000"/>
          </a:ln>
          <a:effectLst>
            <a:outerShdw blurRad="508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en-JM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343275" y="1447800"/>
            <a:ext cx="6429375" cy="4343400"/>
          </a:xfrm>
        </p:spPr>
        <p:txBody>
          <a:bodyPr>
            <a:normAutofit/>
          </a:bodyPr>
          <a:lstStyle>
            <a:lvl1pPr>
              <a:defRPr sz="1519">
                <a:solidFill>
                  <a:schemeClr val="tx1"/>
                </a:solidFill>
              </a:defRPr>
            </a:lvl1pPr>
            <a:lvl2pPr>
              <a:defRPr sz="1519">
                <a:solidFill>
                  <a:schemeClr val="tx1"/>
                </a:solidFill>
              </a:defRPr>
            </a:lvl2pPr>
            <a:lvl3pPr>
              <a:defRPr sz="1519">
                <a:solidFill>
                  <a:schemeClr val="tx1"/>
                </a:solidFill>
              </a:defRPr>
            </a:lvl3pPr>
            <a:lvl4pPr>
              <a:defRPr sz="1519">
                <a:solidFill>
                  <a:schemeClr val="tx1"/>
                </a:solidFill>
              </a:defRPr>
            </a:lvl4pPr>
            <a:lvl5pPr>
              <a:defRPr sz="1519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CDB18-0130-47AF-809E-E8B9C392C042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33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 to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19" name="Picture Placeholder 18"/>
          <p:cNvSpPr>
            <a:spLocks noGrp="1" noChangeAspect="1"/>
          </p:cNvSpPr>
          <p:nvPr>
            <p:ph type="pic" sz="quarter" idx="13"/>
          </p:nvPr>
        </p:nvSpPr>
        <p:spPr>
          <a:xfrm>
            <a:off x="600075" y="1752600"/>
            <a:ext cx="1930520" cy="1295400"/>
          </a:xfrm>
          <a:ln w="38100" cap="sq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 sz="1181"/>
            </a:lvl1pPr>
          </a:lstStyle>
          <a:p>
            <a:pPr lvl="0"/>
            <a:endParaRPr lang="en-JM" noProof="0" dirty="0"/>
          </a:p>
        </p:txBody>
      </p:sp>
      <p:sp>
        <p:nvSpPr>
          <p:cNvPr id="26" name="Picture Placeholder 18"/>
          <p:cNvSpPr>
            <a:spLocks noGrp="1" noChangeAspect="1"/>
          </p:cNvSpPr>
          <p:nvPr>
            <p:ph type="pic" sz="quarter" idx="16"/>
          </p:nvPr>
        </p:nvSpPr>
        <p:spPr>
          <a:xfrm>
            <a:off x="3000375" y="1752598"/>
            <a:ext cx="1930520" cy="1295400"/>
          </a:xfrm>
          <a:ln w="38100" cap="sq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 sz="1181"/>
            </a:lvl1pPr>
          </a:lstStyle>
          <a:p>
            <a:pPr lvl="0"/>
            <a:endParaRPr lang="en-JM" noProof="0" dirty="0"/>
          </a:p>
        </p:txBody>
      </p:sp>
      <p:sp>
        <p:nvSpPr>
          <p:cNvPr id="28" name="Picture Placeholder 18"/>
          <p:cNvSpPr>
            <a:spLocks noGrp="1" noChangeAspect="1"/>
          </p:cNvSpPr>
          <p:nvPr>
            <p:ph type="pic" sz="quarter" idx="17"/>
          </p:nvPr>
        </p:nvSpPr>
        <p:spPr>
          <a:xfrm>
            <a:off x="5400675" y="1752598"/>
            <a:ext cx="1930520" cy="1295400"/>
          </a:xfrm>
          <a:ln w="38100" cap="sq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 sz="1181"/>
            </a:lvl1pPr>
          </a:lstStyle>
          <a:p>
            <a:pPr lvl="0"/>
            <a:endParaRPr lang="en-JM" noProof="0" dirty="0"/>
          </a:p>
        </p:txBody>
      </p:sp>
      <p:sp>
        <p:nvSpPr>
          <p:cNvPr id="13" name="Picture Placeholder 18"/>
          <p:cNvSpPr>
            <a:spLocks noGrp="1" noChangeAspect="1"/>
          </p:cNvSpPr>
          <p:nvPr>
            <p:ph type="pic" sz="quarter" idx="21"/>
          </p:nvPr>
        </p:nvSpPr>
        <p:spPr>
          <a:xfrm>
            <a:off x="7842130" y="1752598"/>
            <a:ext cx="1930520" cy="1295400"/>
          </a:xfrm>
          <a:ln w="38100" cap="sq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 sz="1181"/>
            </a:lvl1pPr>
          </a:lstStyle>
          <a:p>
            <a:pPr lvl="0"/>
            <a:endParaRPr lang="en-JM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905722" y="3947340"/>
            <a:ext cx="1962746" cy="149383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97">
                <a:solidFill>
                  <a:schemeClr val="tx1"/>
                </a:solidFill>
              </a:defRPr>
            </a:lvl1pPr>
            <a:lvl2pPr>
              <a:defRPr sz="1519"/>
            </a:lvl2pPr>
            <a:lvl3pPr>
              <a:defRPr sz="1350"/>
            </a:lvl3pPr>
            <a:lvl4pPr>
              <a:defRPr sz="1181"/>
            </a:lvl4pPr>
            <a:lvl5pPr>
              <a:defRPr sz="1181"/>
            </a:lvl5pPr>
          </a:lstStyle>
          <a:p>
            <a:pPr lvl="0"/>
            <a:endParaRPr lang="en-JM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5306022" y="3962400"/>
            <a:ext cx="1962746" cy="149383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97">
                <a:solidFill>
                  <a:schemeClr val="tx1"/>
                </a:solidFill>
              </a:defRPr>
            </a:lvl1pPr>
            <a:lvl2pPr>
              <a:defRPr sz="1519"/>
            </a:lvl2pPr>
            <a:lvl3pPr>
              <a:defRPr sz="1350"/>
            </a:lvl3pPr>
            <a:lvl4pPr>
              <a:defRPr sz="1181"/>
            </a:lvl4pPr>
            <a:lvl5pPr>
              <a:defRPr sz="1181"/>
            </a:lvl5pPr>
          </a:lstStyle>
          <a:p>
            <a:pPr lvl="0"/>
            <a:endParaRPr lang="en-JM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7724180" y="3962400"/>
            <a:ext cx="1962746" cy="149383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97">
                <a:solidFill>
                  <a:schemeClr val="tx1"/>
                </a:solidFill>
              </a:defRPr>
            </a:lvl1pPr>
            <a:lvl2pPr>
              <a:defRPr sz="1519"/>
            </a:lvl2pPr>
            <a:lvl3pPr>
              <a:defRPr sz="1350"/>
            </a:lvl3pPr>
            <a:lvl4pPr>
              <a:defRPr sz="1181"/>
            </a:lvl4pPr>
            <a:lvl5pPr>
              <a:defRPr sz="1181"/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523280" y="3962400"/>
            <a:ext cx="1962746" cy="149383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97">
                <a:solidFill>
                  <a:schemeClr val="tx1"/>
                </a:solidFill>
              </a:defRPr>
            </a:lvl1pPr>
            <a:lvl2pPr>
              <a:defRPr sz="1519"/>
            </a:lvl2pPr>
            <a:lvl3pPr>
              <a:defRPr sz="1350"/>
            </a:lvl3pPr>
            <a:lvl4pPr>
              <a:defRPr sz="1181"/>
            </a:lvl4pPr>
            <a:lvl5pPr>
              <a:defRPr sz="1181"/>
            </a:lvl5pPr>
          </a:lstStyle>
          <a:p>
            <a:pPr lvl="0"/>
            <a:endParaRPr lang="en-JM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651509" y="3306763"/>
            <a:ext cx="1748791" cy="50323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PT Sans Narrow" pitchFamily="34" charset="0"/>
              </a:defRPr>
            </a:lvl2pPr>
            <a:lvl3pPr>
              <a:defRPr>
                <a:latin typeface="PT Sans Narrow" pitchFamily="34" charset="0"/>
              </a:defRPr>
            </a:lvl3pPr>
            <a:lvl4pPr>
              <a:defRPr>
                <a:latin typeface="PT Sans Narrow" pitchFamily="34" charset="0"/>
              </a:defRPr>
            </a:lvl4pPr>
            <a:lvl5pPr>
              <a:defRPr>
                <a:latin typeface="PT Sans Narrow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3051810" y="3306763"/>
            <a:ext cx="1748791" cy="50323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PT Sans Narrow" pitchFamily="34" charset="0"/>
              </a:defRPr>
            </a:lvl2pPr>
            <a:lvl3pPr>
              <a:defRPr>
                <a:latin typeface="PT Sans Narrow" pitchFamily="34" charset="0"/>
              </a:defRPr>
            </a:lvl3pPr>
            <a:lvl4pPr>
              <a:defRPr>
                <a:latin typeface="PT Sans Narrow" pitchFamily="34" charset="0"/>
              </a:defRPr>
            </a:lvl4pPr>
            <a:lvl5pPr>
              <a:defRPr>
                <a:latin typeface="PT Sans Narrow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5452109" y="3306763"/>
            <a:ext cx="1748791" cy="50323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PT Sans Narrow" pitchFamily="34" charset="0"/>
              </a:defRPr>
            </a:lvl2pPr>
            <a:lvl3pPr>
              <a:defRPr>
                <a:latin typeface="PT Sans Narrow" pitchFamily="34" charset="0"/>
              </a:defRPr>
            </a:lvl3pPr>
            <a:lvl4pPr>
              <a:defRPr>
                <a:latin typeface="PT Sans Narrow" pitchFamily="34" charset="0"/>
              </a:defRPr>
            </a:lvl4pPr>
            <a:lvl5pPr>
              <a:defRPr>
                <a:latin typeface="PT Sans Narrow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7861338" y="3306763"/>
            <a:ext cx="1748791" cy="50323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PT Sans Narrow" pitchFamily="34" charset="0"/>
              </a:defRPr>
            </a:lvl2pPr>
            <a:lvl3pPr>
              <a:defRPr>
                <a:latin typeface="PT Sans Narrow" pitchFamily="34" charset="0"/>
              </a:defRPr>
            </a:lvl3pPr>
            <a:lvl4pPr>
              <a:defRPr>
                <a:latin typeface="PT Sans Narrow" pitchFamily="34" charset="0"/>
              </a:defRPr>
            </a:lvl4pPr>
            <a:lvl5pPr>
              <a:defRPr>
                <a:latin typeface="PT Sans Narrow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Slide Number Placeholder 29"/>
          <p:cNvSpPr>
            <a:spLocks noGrp="1"/>
          </p:cNvSpPr>
          <p:nvPr>
            <p:ph type="sldNum" sz="quarter" idx="30"/>
          </p:nvPr>
        </p:nvSpPr>
        <p:spPr>
          <a:xfrm>
            <a:off x="9113639" y="2"/>
            <a:ext cx="6590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AE76CA0-B491-426B-B553-0DA827EDD0E6}" type="slidenum">
              <a:rPr lang="en-JM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4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2863" y="1981200"/>
            <a:ext cx="77914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 </a:t>
            </a:r>
          </a:p>
          <a:p>
            <a:pPr lvl="1"/>
            <a:r>
              <a:rPr lang="en-US"/>
              <a:t>Text</a:t>
            </a:r>
          </a:p>
          <a:p>
            <a:pPr lvl="2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39850" y="609600"/>
            <a:ext cx="77152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Does abnormal US scan predict future symptoms?</a:t>
            </a:r>
          </a:p>
        </p:txBody>
      </p:sp>
      <p:grpSp>
        <p:nvGrpSpPr>
          <p:cNvPr id="1059" name="Group 35"/>
          <p:cNvGrpSpPr>
            <a:grpSpLocks/>
          </p:cNvGrpSpPr>
          <p:nvPr/>
        </p:nvGrpSpPr>
        <p:grpSpPr bwMode="auto">
          <a:xfrm>
            <a:off x="0" y="0"/>
            <a:ext cx="1222375" cy="6845300"/>
            <a:chOff x="0" y="0"/>
            <a:chExt cx="770" cy="4312"/>
          </a:xfrm>
        </p:grpSpPr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770" cy="4312"/>
            </a:xfrm>
            <a:prstGeom prst="rect">
              <a:avLst/>
            </a:prstGeom>
            <a:gradFill rotWithShape="0">
              <a:gsLst>
                <a:gs pos="0">
                  <a:srgbClr val="114FFB"/>
                </a:gs>
                <a:gs pos="50000">
                  <a:srgbClr val="114FFB">
                    <a:gamma/>
                    <a:shade val="20000"/>
                    <a:invGamma/>
                  </a:srgbClr>
                </a:gs>
                <a:gs pos="100000">
                  <a:srgbClr val="114FFB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1058" name="Group 34"/>
            <p:cNvGrpSpPr>
              <a:grpSpLocks/>
            </p:cNvGrpSpPr>
            <p:nvPr/>
          </p:nvGrpSpPr>
          <p:grpSpPr bwMode="auto">
            <a:xfrm>
              <a:off x="54" y="102"/>
              <a:ext cx="108" cy="4122"/>
              <a:chOff x="54" y="102"/>
              <a:chExt cx="108" cy="4122"/>
            </a:xfrm>
          </p:grpSpPr>
          <p:sp>
            <p:nvSpPr>
              <p:cNvPr id="1029" name="Rectangle 5"/>
              <p:cNvSpPr>
                <a:spLocks noChangeArrowheads="1"/>
              </p:cNvSpPr>
              <p:nvPr/>
            </p:nvSpPr>
            <p:spPr bwMode="auto">
              <a:xfrm>
                <a:off x="54" y="110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54" y="124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54" y="139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54" y="153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54" y="168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54" y="182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54" y="196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54" y="211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54" y="225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54" y="240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54" y="254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54" y="268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54" y="283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54" y="297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54" y="312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54" y="326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/>
            </p:nvSpPr>
            <p:spPr bwMode="auto">
              <a:xfrm>
                <a:off x="54" y="340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54" y="355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47" name="Rectangle 23"/>
              <p:cNvSpPr>
                <a:spLocks noChangeArrowheads="1"/>
              </p:cNvSpPr>
              <p:nvPr/>
            </p:nvSpPr>
            <p:spPr bwMode="auto">
              <a:xfrm>
                <a:off x="54" y="369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/>
            </p:nvSpPr>
            <p:spPr bwMode="auto">
              <a:xfrm>
                <a:off x="54" y="384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49" name="Rectangle 25"/>
              <p:cNvSpPr>
                <a:spLocks noChangeArrowheads="1"/>
              </p:cNvSpPr>
              <p:nvPr/>
            </p:nvSpPr>
            <p:spPr bwMode="auto">
              <a:xfrm>
                <a:off x="54" y="398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54" y="412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54" y="10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54" y="24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54" y="39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/>
            </p:nvSpPr>
            <p:spPr bwMode="auto">
              <a:xfrm>
                <a:off x="54" y="53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/>
            </p:nvSpPr>
            <p:spPr bwMode="auto">
              <a:xfrm>
                <a:off x="54" y="67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56" name="Rectangle 32"/>
              <p:cNvSpPr>
                <a:spLocks noChangeArrowheads="1"/>
              </p:cNvSpPr>
              <p:nvPr/>
            </p:nvSpPr>
            <p:spPr bwMode="auto">
              <a:xfrm>
                <a:off x="54" y="82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57" name="Rectangle 33"/>
              <p:cNvSpPr>
                <a:spLocks noChangeArrowheads="1"/>
              </p:cNvSpPr>
              <p:nvPr/>
            </p:nvSpPr>
            <p:spPr bwMode="auto">
              <a:xfrm>
                <a:off x="54" y="96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FF66"/>
        </a:buClr>
        <a:buChar char="•"/>
        <a:defRPr sz="4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FF66"/>
        </a:buClr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FF66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10077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677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7924"/>
            <a:ext cx="214259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5262" y="6247924"/>
            <a:ext cx="325647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887" y="6247924"/>
            <a:ext cx="214258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A8CAB697-2759-4330-95F5-25CF3EECFC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2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20">
          <a:solidFill>
            <a:schemeClr val="bg1"/>
          </a:solidFill>
          <a:latin typeface="Arial" charset="0"/>
          <a:ea typeface="ＭＳ Ｐゴシック" pitchFamily="1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20">
          <a:solidFill>
            <a:schemeClr val="bg1"/>
          </a:solidFill>
          <a:latin typeface="Arial" charset="0"/>
          <a:ea typeface="ＭＳ Ｐゴシック" pitchFamily="1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20">
          <a:solidFill>
            <a:schemeClr val="bg1"/>
          </a:solidFill>
          <a:latin typeface="Arial" charset="0"/>
          <a:ea typeface="ＭＳ Ｐゴシック" pitchFamily="1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20">
          <a:solidFill>
            <a:schemeClr val="bg1"/>
          </a:solidFill>
          <a:latin typeface="Arial" charset="0"/>
          <a:ea typeface="ＭＳ Ｐゴシック" pitchFamily="16" charset="-128"/>
        </a:defRPr>
      </a:lvl5pPr>
      <a:lvl6pPr marL="457196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16" charset="-128"/>
        </a:defRPr>
      </a:lvl6pPr>
      <a:lvl7pPr marL="914391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16" charset="-128"/>
        </a:defRPr>
      </a:lvl7pPr>
      <a:lvl8pPr marL="1371587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16" charset="-128"/>
        </a:defRPr>
      </a:lvl8pPr>
      <a:lvl9pPr marL="1828782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16" charset="-128"/>
        </a:defRPr>
      </a:lvl9pPr>
    </p:titleStyle>
    <p:bodyStyle>
      <a:lvl1pPr marL="341472" indent="-341472" algn="l" rtl="0" eaLnBrk="0" fontAlgn="base" hangingPunct="0">
        <a:spcBef>
          <a:spcPct val="20000"/>
        </a:spcBef>
        <a:spcAft>
          <a:spcPct val="0"/>
        </a:spcAft>
        <a:buChar char="•"/>
        <a:defRPr sz="3150">
          <a:solidFill>
            <a:srgbClr val="FFFF00"/>
          </a:solidFill>
          <a:latin typeface="+mn-lt"/>
          <a:ea typeface="+mn-ea"/>
          <a:cs typeface="+mn-cs"/>
        </a:defRPr>
      </a:lvl1pPr>
      <a:lvl2pPr marL="741522" indent="-284322" algn="l" rtl="0" eaLnBrk="0" fontAlgn="base" hangingPunct="0">
        <a:spcBef>
          <a:spcPct val="20000"/>
        </a:spcBef>
        <a:spcAft>
          <a:spcPct val="0"/>
        </a:spcAft>
        <a:buChar char="–"/>
        <a:defRPr sz="2790">
          <a:solidFill>
            <a:schemeClr val="bg2"/>
          </a:solidFill>
          <a:latin typeface="+mn-lt"/>
          <a:ea typeface="+mn-ea"/>
        </a:defRPr>
      </a:lvl2pPr>
      <a:lvl3pPr marL="1141572" indent="-227172" algn="l" rtl="0" eaLnBrk="0" fontAlgn="base" hangingPunct="0">
        <a:spcBef>
          <a:spcPct val="20000"/>
        </a:spcBef>
        <a:spcAft>
          <a:spcPct val="0"/>
        </a:spcAft>
        <a:buChar char="•"/>
        <a:defRPr sz="2340">
          <a:solidFill>
            <a:schemeClr val="bg2"/>
          </a:solidFill>
          <a:latin typeface="+mn-lt"/>
          <a:ea typeface="+mn-ea"/>
        </a:defRPr>
      </a:lvl3pPr>
      <a:lvl4pPr marL="1598772" indent="-227172" algn="l" rtl="0" eaLnBrk="0" fontAlgn="base" hangingPunct="0">
        <a:spcBef>
          <a:spcPct val="20000"/>
        </a:spcBef>
        <a:spcAft>
          <a:spcPct val="0"/>
        </a:spcAft>
        <a:buChar char="–"/>
        <a:defRPr sz="1980">
          <a:solidFill>
            <a:schemeClr val="bg2"/>
          </a:solidFill>
          <a:latin typeface="+mn-lt"/>
          <a:ea typeface="+mn-ea"/>
        </a:defRPr>
      </a:lvl4pPr>
      <a:lvl5pPr marL="2055972" indent="-227172" algn="l" rtl="0" eaLnBrk="0" fontAlgn="base" hangingPunct="0">
        <a:spcBef>
          <a:spcPct val="20000"/>
        </a:spcBef>
        <a:spcAft>
          <a:spcPct val="0"/>
        </a:spcAft>
        <a:buChar char="»"/>
        <a:defRPr sz="1980">
          <a:solidFill>
            <a:schemeClr val="bg2"/>
          </a:solidFill>
          <a:latin typeface="+mn-lt"/>
          <a:ea typeface="+mn-ea"/>
        </a:defRPr>
      </a:lvl5pPr>
      <a:lvl6pPr marL="2514575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6pPr>
      <a:lvl7pPr marL="2971770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7pPr>
      <a:lvl8pPr marL="3428966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8pPr>
      <a:lvl9pPr marL="3886161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3200" y="1981677"/>
            <a:ext cx="7790795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 </a:t>
            </a:r>
          </a:p>
          <a:p>
            <a:pPr lvl="1"/>
            <a:r>
              <a:rPr lang="en-US"/>
              <a:t>Text</a:t>
            </a:r>
          </a:p>
          <a:p>
            <a:pPr lvl="2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40525" y="610077"/>
            <a:ext cx="77152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Does abnormal US scan predict future symptoms?</a:t>
            </a:r>
          </a:p>
        </p:txBody>
      </p:sp>
      <p:grpSp>
        <p:nvGrpSpPr>
          <p:cNvPr id="14340" name="Group 35"/>
          <p:cNvGrpSpPr>
            <a:grpSpLocks/>
          </p:cNvGrpSpPr>
          <p:nvPr/>
        </p:nvGrpSpPr>
        <p:grpSpPr bwMode="auto">
          <a:xfrm>
            <a:off x="0" y="0"/>
            <a:ext cx="1221581" cy="6845142"/>
            <a:chOff x="0" y="0"/>
            <a:chExt cx="770" cy="4312"/>
          </a:xfrm>
        </p:grpSpPr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770" cy="4312"/>
            </a:xfrm>
            <a:prstGeom prst="rect">
              <a:avLst/>
            </a:prstGeom>
            <a:gradFill rotWithShape="0">
              <a:gsLst>
                <a:gs pos="0">
                  <a:srgbClr val="114FFB"/>
                </a:gs>
                <a:gs pos="50000">
                  <a:srgbClr val="114FFB">
                    <a:gamma/>
                    <a:shade val="20000"/>
                    <a:invGamma/>
                  </a:srgbClr>
                </a:gs>
                <a:gs pos="100000">
                  <a:srgbClr val="114FFB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 sz="2400" dirty="0">
                <a:solidFill>
                  <a:srgbClr val="FFFFFF"/>
                </a:solidFill>
                <a:ea typeface="ＭＳ Ｐゴシック" pitchFamily="16" charset="-128"/>
              </a:endParaRPr>
            </a:p>
          </p:txBody>
        </p:sp>
        <p:grpSp>
          <p:nvGrpSpPr>
            <p:cNvPr id="14342" name="Group 34"/>
            <p:cNvGrpSpPr>
              <a:grpSpLocks/>
            </p:cNvGrpSpPr>
            <p:nvPr/>
          </p:nvGrpSpPr>
          <p:grpSpPr bwMode="auto">
            <a:xfrm>
              <a:off x="54" y="102"/>
              <a:ext cx="108" cy="4122"/>
              <a:chOff x="54" y="102"/>
              <a:chExt cx="108" cy="4122"/>
            </a:xfrm>
          </p:grpSpPr>
          <p:sp>
            <p:nvSpPr>
              <p:cNvPr id="1029" name="Rectangle 5"/>
              <p:cNvSpPr>
                <a:spLocks noChangeArrowheads="1"/>
              </p:cNvSpPr>
              <p:nvPr/>
            </p:nvSpPr>
            <p:spPr bwMode="auto">
              <a:xfrm>
                <a:off x="54" y="1103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54" y="1247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54" y="1391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54" y="1535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54" y="1679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54" y="1823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54" y="1967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54" y="2111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54" y="2255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54" y="2399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54" y="2543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54" y="2687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54" y="2831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54" y="2975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54" y="3119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54" y="3263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/>
            </p:nvSpPr>
            <p:spPr bwMode="auto">
              <a:xfrm>
                <a:off x="54" y="3407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54" y="3551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47" name="Rectangle 23"/>
              <p:cNvSpPr>
                <a:spLocks noChangeArrowheads="1"/>
              </p:cNvSpPr>
              <p:nvPr/>
            </p:nvSpPr>
            <p:spPr bwMode="auto">
              <a:xfrm>
                <a:off x="54" y="3695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/>
            </p:nvSpPr>
            <p:spPr bwMode="auto">
              <a:xfrm>
                <a:off x="54" y="3839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49" name="Rectangle 25"/>
              <p:cNvSpPr>
                <a:spLocks noChangeArrowheads="1"/>
              </p:cNvSpPr>
              <p:nvPr/>
            </p:nvSpPr>
            <p:spPr bwMode="auto">
              <a:xfrm>
                <a:off x="54" y="3983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54" y="4127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54" y="10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54" y="24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54" y="39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/>
            </p:nvSpPr>
            <p:spPr bwMode="auto">
              <a:xfrm>
                <a:off x="54" y="53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/>
            </p:nvSpPr>
            <p:spPr bwMode="auto">
              <a:xfrm>
                <a:off x="54" y="67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56" name="Rectangle 32"/>
              <p:cNvSpPr>
                <a:spLocks noChangeArrowheads="1"/>
              </p:cNvSpPr>
              <p:nvPr/>
            </p:nvSpPr>
            <p:spPr bwMode="auto">
              <a:xfrm>
                <a:off x="54" y="82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057" name="Rectangle 33"/>
              <p:cNvSpPr>
                <a:spLocks noChangeArrowheads="1"/>
              </p:cNvSpPr>
              <p:nvPr/>
            </p:nvSpPr>
            <p:spPr bwMode="auto">
              <a:xfrm>
                <a:off x="54" y="96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400" dirty="0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31169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2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2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2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2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20">
          <a:solidFill>
            <a:srgbClr val="FFFF00"/>
          </a:solidFill>
          <a:latin typeface="Arial" charset="0"/>
        </a:defRPr>
      </a:lvl5pPr>
      <a:lvl6pPr marL="457196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391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587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782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1472" indent="-341472" algn="l" rtl="0" eaLnBrk="0" fontAlgn="base" hangingPunct="0">
        <a:spcBef>
          <a:spcPct val="20000"/>
        </a:spcBef>
        <a:spcAft>
          <a:spcPct val="0"/>
        </a:spcAft>
        <a:buClr>
          <a:srgbClr val="99FF66"/>
        </a:buClr>
        <a:buChar char="•"/>
        <a:defRPr sz="396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522" indent="-284322" algn="l" rtl="0" eaLnBrk="0" fontAlgn="base" hangingPunct="0">
        <a:spcBef>
          <a:spcPct val="20000"/>
        </a:spcBef>
        <a:spcAft>
          <a:spcPct val="0"/>
        </a:spcAft>
        <a:buClr>
          <a:srgbClr val="99FF66"/>
        </a:buClr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1572" indent="-227172" algn="l" rtl="0" eaLnBrk="0" fontAlgn="base" hangingPunct="0">
        <a:spcBef>
          <a:spcPct val="20000"/>
        </a:spcBef>
        <a:spcAft>
          <a:spcPct val="0"/>
        </a:spcAft>
        <a:buClr>
          <a:srgbClr val="99FF66"/>
        </a:buClr>
        <a:buChar char="•"/>
        <a:defRPr sz="23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marL="1598772" indent="-22717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98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marL="2055972" indent="-22717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98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2514575" indent="-22859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2971770" indent="-22859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3428966" indent="-22859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3886161" indent="-22859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228600"/>
            <a:ext cx="8743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143000"/>
            <a:ext cx="8743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8770CAC-C46C-4E33-B480-3407DA27BB29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2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C000"/>
          </a:solidFill>
          <a:latin typeface="Trebuchet MS" pitchFamily="34" charset="0"/>
          <a:ea typeface="+mj-ea"/>
          <a:cs typeface="Estrangelo Edessa" pitchFamily="66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C000"/>
          </a:solidFill>
          <a:latin typeface="Trebuchet MS" pitchFamily="34" charset="0"/>
          <a:ea typeface="ヒラギノ角ゴ Pro W3" pitchFamily="-128" charset="-128"/>
          <a:cs typeface="Estrangelo Edessa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C000"/>
          </a:solidFill>
          <a:latin typeface="Trebuchet MS" pitchFamily="34" charset="0"/>
          <a:ea typeface="ヒラギノ角ゴ Pro W3" pitchFamily="-128" charset="-128"/>
          <a:cs typeface="Estrangelo Edessa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C000"/>
          </a:solidFill>
          <a:latin typeface="Trebuchet MS" pitchFamily="34" charset="0"/>
          <a:ea typeface="ヒラギノ角ゴ Pro W3" pitchFamily="-128" charset="-128"/>
          <a:cs typeface="Estrangelo Edessa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C000"/>
          </a:solidFill>
          <a:latin typeface="Trebuchet MS" pitchFamily="34" charset="0"/>
          <a:ea typeface="ヒラギノ角ゴ Pro W3" pitchFamily="-128" charset="-128"/>
          <a:cs typeface="Estrangelo Edessa" pitchFamily="66" charset="0"/>
        </a:defRPr>
      </a:lvl5pPr>
      <a:lvl6pPr marL="456915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-128" charset="-128"/>
        </a:defRPr>
      </a:lvl6pPr>
      <a:lvl7pPr marL="913832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-128" charset="-128"/>
        </a:defRPr>
      </a:lvl7pPr>
      <a:lvl8pPr marL="1370748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-128" charset="-128"/>
        </a:defRPr>
      </a:lvl8pPr>
      <a:lvl9pPr marL="1827662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-128" charset="-128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Font typeface="Trebuchet MS" pitchFamily="34" charset="0"/>
        <a:buChar char="▪"/>
        <a:defRPr sz="2400">
          <a:solidFill>
            <a:schemeClr val="bg1"/>
          </a:solidFill>
          <a:latin typeface="Trebuchet MS" pitchFamily="34" charset="0"/>
          <a:ea typeface="+mn-ea"/>
          <a:cs typeface="ヒラギノ角ゴ Pro W3" pitchFamily="-96" charset="-128"/>
        </a:defRPr>
      </a:lvl1pPr>
      <a:lvl2pPr marL="742488" indent="-285571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Font typeface="Trebuchet MS" pitchFamily="34" charset="0"/>
        <a:buChar char="▫"/>
        <a:defRPr>
          <a:solidFill>
            <a:schemeClr val="bg1"/>
          </a:solidFill>
          <a:latin typeface="Trebuchet MS" pitchFamily="34" charset="0"/>
          <a:ea typeface="+mn-ea"/>
          <a:cs typeface="ヒラギノ角ゴ Pro W3" pitchFamily="-96" charset="-128"/>
        </a:defRPr>
      </a:lvl2pPr>
      <a:lvl3pPr marL="1142292" indent="-228459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Font typeface="Trebuchet MS" pitchFamily="34" charset="0"/>
        <a:buChar char="-"/>
        <a:defRPr>
          <a:solidFill>
            <a:schemeClr val="bg1"/>
          </a:solidFill>
          <a:latin typeface="Trebuchet MS" pitchFamily="34" charset="0"/>
          <a:ea typeface="+mn-ea"/>
          <a:cs typeface="ヒラギノ角ゴ Pro W3" pitchFamily="-96" charset="-128"/>
        </a:defRPr>
      </a:lvl3pPr>
      <a:lvl4pPr marL="1599206" indent="-228459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Font typeface="Trebuchet MS" pitchFamily="34" charset="0"/>
        <a:buChar char="-"/>
        <a:defRPr>
          <a:solidFill>
            <a:schemeClr val="bg1"/>
          </a:solidFill>
          <a:latin typeface="Trebuchet MS" pitchFamily="34" charset="0"/>
          <a:ea typeface="+mn-ea"/>
          <a:cs typeface="ヒラギノ角ゴ Pro W3" pitchFamily="-96" charset="-128"/>
        </a:defRPr>
      </a:lvl4pPr>
      <a:lvl5pPr marL="2056121" indent="-228459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Font typeface="Trebuchet MS" pitchFamily="34" charset="0"/>
        <a:buChar char="-"/>
        <a:defRPr>
          <a:solidFill>
            <a:schemeClr val="bg1"/>
          </a:solidFill>
          <a:latin typeface="Trebuchet MS" pitchFamily="34" charset="0"/>
          <a:ea typeface="+mn-ea"/>
          <a:cs typeface="ヒラギノ角ゴ Pro W3" pitchFamily="-96" charset="-128"/>
        </a:defRPr>
      </a:lvl5pPr>
      <a:lvl6pPr marL="2513036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952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868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783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DAB8408-525F-A94A-99A1-1DB3375EAC2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10/12/2021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7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7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8FE6EE84-C3CC-C648-A003-347A39799066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81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2864" y="1981200"/>
            <a:ext cx="77914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 </a:t>
            </a:r>
          </a:p>
          <a:p>
            <a:pPr lvl="1"/>
            <a:r>
              <a:rPr lang="en-US"/>
              <a:t>Text</a:t>
            </a:r>
          </a:p>
          <a:p>
            <a:pPr lvl="2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39850" y="609600"/>
            <a:ext cx="77152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Does abnormal US scan predict future symptoms?</a:t>
            </a:r>
          </a:p>
        </p:txBody>
      </p:sp>
      <p:grpSp>
        <p:nvGrpSpPr>
          <p:cNvPr id="4100" name="Group 35"/>
          <p:cNvGrpSpPr>
            <a:grpSpLocks/>
          </p:cNvGrpSpPr>
          <p:nvPr/>
        </p:nvGrpSpPr>
        <p:grpSpPr bwMode="auto">
          <a:xfrm>
            <a:off x="0" y="0"/>
            <a:ext cx="1222376" cy="6845300"/>
            <a:chOff x="0" y="0"/>
            <a:chExt cx="770" cy="4312"/>
          </a:xfrm>
        </p:grpSpPr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770" cy="4312"/>
            </a:xfrm>
            <a:prstGeom prst="rect">
              <a:avLst/>
            </a:prstGeom>
            <a:gradFill rotWithShape="0">
              <a:gsLst>
                <a:gs pos="0">
                  <a:srgbClr val="114FFB"/>
                </a:gs>
                <a:gs pos="50000">
                  <a:srgbClr val="114FFB">
                    <a:gamma/>
                    <a:shade val="20000"/>
                    <a:invGamma/>
                  </a:srgbClr>
                </a:gs>
                <a:gs pos="100000">
                  <a:srgbClr val="114FFB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 sz="2133">
                <a:solidFill>
                  <a:srgbClr val="FFFFFF"/>
                </a:solidFill>
                <a:latin typeface="Arial Unicode MS"/>
                <a:ea typeface="ＭＳ Ｐゴシック" pitchFamily="16" charset="-128"/>
              </a:endParaRPr>
            </a:p>
          </p:txBody>
        </p:sp>
        <p:grpSp>
          <p:nvGrpSpPr>
            <p:cNvPr id="4102" name="Group 34"/>
            <p:cNvGrpSpPr>
              <a:grpSpLocks/>
            </p:cNvGrpSpPr>
            <p:nvPr/>
          </p:nvGrpSpPr>
          <p:grpSpPr bwMode="auto">
            <a:xfrm>
              <a:off x="54" y="102"/>
              <a:ext cx="108" cy="4122"/>
              <a:chOff x="54" y="102"/>
              <a:chExt cx="108" cy="4122"/>
            </a:xfrm>
          </p:grpSpPr>
          <p:sp>
            <p:nvSpPr>
              <p:cNvPr id="1029" name="Rectangle 5"/>
              <p:cNvSpPr>
                <a:spLocks noChangeArrowheads="1"/>
              </p:cNvSpPr>
              <p:nvPr/>
            </p:nvSpPr>
            <p:spPr bwMode="auto">
              <a:xfrm>
                <a:off x="54" y="110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54" y="124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54" y="139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54" y="153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54" y="168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54" y="182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54" y="196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54" y="211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54" y="225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54" y="240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54" y="254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54" y="268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54" y="283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54" y="297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54" y="312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54" y="326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/>
            </p:nvSpPr>
            <p:spPr bwMode="auto">
              <a:xfrm>
                <a:off x="54" y="340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54" y="355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47" name="Rectangle 23"/>
              <p:cNvSpPr>
                <a:spLocks noChangeArrowheads="1"/>
              </p:cNvSpPr>
              <p:nvPr/>
            </p:nvSpPr>
            <p:spPr bwMode="auto">
              <a:xfrm>
                <a:off x="54" y="369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/>
            </p:nvSpPr>
            <p:spPr bwMode="auto">
              <a:xfrm>
                <a:off x="54" y="384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49" name="Rectangle 25"/>
              <p:cNvSpPr>
                <a:spLocks noChangeArrowheads="1"/>
              </p:cNvSpPr>
              <p:nvPr/>
            </p:nvSpPr>
            <p:spPr bwMode="auto">
              <a:xfrm>
                <a:off x="54" y="398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54" y="412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54" y="10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54" y="24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54" y="39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/>
            </p:nvSpPr>
            <p:spPr bwMode="auto">
              <a:xfrm>
                <a:off x="54" y="53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/>
            </p:nvSpPr>
            <p:spPr bwMode="auto">
              <a:xfrm>
                <a:off x="54" y="67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56" name="Rectangle 32"/>
              <p:cNvSpPr>
                <a:spLocks noChangeArrowheads="1"/>
              </p:cNvSpPr>
              <p:nvPr/>
            </p:nvSpPr>
            <p:spPr bwMode="auto">
              <a:xfrm>
                <a:off x="54" y="82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  <p:sp>
            <p:nvSpPr>
              <p:cNvPr id="1057" name="Rectangle 33"/>
              <p:cNvSpPr>
                <a:spLocks noChangeArrowheads="1"/>
              </p:cNvSpPr>
              <p:nvPr/>
            </p:nvSpPr>
            <p:spPr bwMode="auto">
              <a:xfrm>
                <a:off x="54" y="96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2133">
                  <a:solidFill>
                    <a:srgbClr val="FFFFFF"/>
                  </a:solidFill>
                  <a:latin typeface="Arial Unicode MS"/>
                  <a:ea typeface="ＭＳ Ｐゴシック" pitchFamily="16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71134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rgbClr val="FFFF00"/>
          </a:solidFill>
          <a:latin typeface="Arial" charset="0"/>
        </a:defRPr>
      </a:lvl5pPr>
      <a:lvl6pPr marL="406405" algn="ctr" rtl="0" eaLnBrk="0" fontAlgn="base" hangingPunct="0">
        <a:spcBef>
          <a:spcPct val="0"/>
        </a:spcBef>
        <a:spcAft>
          <a:spcPct val="0"/>
        </a:spcAft>
        <a:defRPr sz="3911">
          <a:solidFill>
            <a:srgbClr val="FFFF00"/>
          </a:solidFill>
          <a:latin typeface="Arial" charset="0"/>
        </a:defRPr>
      </a:lvl6pPr>
      <a:lvl7pPr marL="812810" algn="ctr" rtl="0" eaLnBrk="0" fontAlgn="base" hangingPunct="0">
        <a:spcBef>
          <a:spcPct val="0"/>
        </a:spcBef>
        <a:spcAft>
          <a:spcPct val="0"/>
        </a:spcAft>
        <a:defRPr sz="3911">
          <a:solidFill>
            <a:srgbClr val="FFFF00"/>
          </a:solidFill>
          <a:latin typeface="Arial" charset="0"/>
        </a:defRPr>
      </a:lvl7pPr>
      <a:lvl8pPr marL="1219215" algn="ctr" rtl="0" eaLnBrk="0" fontAlgn="base" hangingPunct="0">
        <a:spcBef>
          <a:spcPct val="0"/>
        </a:spcBef>
        <a:spcAft>
          <a:spcPct val="0"/>
        </a:spcAft>
        <a:defRPr sz="3911">
          <a:solidFill>
            <a:srgbClr val="FFFF00"/>
          </a:solidFill>
          <a:latin typeface="Arial" charset="0"/>
        </a:defRPr>
      </a:lvl8pPr>
      <a:lvl9pPr marL="1625620" algn="ctr" rtl="0" eaLnBrk="0" fontAlgn="base" hangingPunct="0">
        <a:spcBef>
          <a:spcPct val="0"/>
        </a:spcBef>
        <a:spcAft>
          <a:spcPct val="0"/>
        </a:spcAft>
        <a:defRPr sz="3911">
          <a:solidFill>
            <a:srgbClr val="FFFF00"/>
          </a:solidFill>
          <a:latin typeface="Arial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lr>
          <a:srgbClr val="99FF66"/>
        </a:buClr>
        <a:buChar char="•"/>
        <a:defRPr sz="3556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lr>
          <a:srgbClr val="99FF66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lr>
          <a:srgbClr val="99FF66"/>
        </a:buClr>
        <a:buChar char="•"/>
        <a:defRPr sz="21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77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77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2235228" indent="-20320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77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2641633" indent="-20320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77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3048038" indent="-20320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77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3454443" indent="-20320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77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2200" y="6217920"/>
            <a:ext cx="4114800" cy="64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19" dirty="0">
              <a:solidFill>
                <a:prstClr val="white"/>
              </a:solidFill>
            </a:endParaRPr>
          </a:p>
        </p:txBody>
      </p:sp>
      <p:sp>
        <p:nvSpPr>
          <p:cNvPr id="11" name="Chord 10"/>
          <p:cNvSpPr>
            <a:spLocks noChangeAspect="1"/>
          </p:cNvSpPr>
          <p:nvPr/>
        </p:nvSpPr>
        <p:spPr>
          <a:xfrm rot="-4140000">
            <a:off x="9155411" y="-239812"/>
            <a:ext cx="611188" cy="687585"/>
          </a:xfrm>
          <a:prstGeom prst="chord">
            <a:avLst>
              <a:gd name="adj1" fmla="val 2850485"/>
              <a:gd name="adj2" fmla="val 162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JM" sz="1519" dirty="0">
              <a:solidFill>
                <a:prstClr val="white"/>
              </a:solidFill>
              <a:latin typeface="PT Sans Narrow" pitchFamily="34" charset="0"/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583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JM" altLang="en-US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1371602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JM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31500" y="2"/>
            <a:ext cx="659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19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21A8A0-1EA5-4768-A976-133B195CE192}" type="slidenum">
              <a:rPr lang="en-JM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white"/>
              </a:solidFill>
            </a:endParaRPr>
          </a:p>
        </p:txBody>
      </p:sp>
      <p:grpSp>
        <p:nvGrpSpPr>
          <p:cNvPr id="1033" name="Group 27"/>
          <p:cNvGrpSpPr>
            <a:grpSpLocks/>
          </p:cNvGrpSpPr>
          <p:nvPr/>
        </p:nvGrpSpPr>
        <p:grpSpPr bwMode="auto">
          <a:xfrm>
            <a:off x="8401050" y="6284913"/>
            <a:ext cx="600075" cy="533400"/>
            <a:chOff x="7350331" y="4419600"/>
            <a:chExt cx="533400" cy="533400"/>
          </a:xfrm>
        </p:grpSpPr>
        <p:sp>
          <p:nvSpPr>
            <p:cNvPr id="27" name="Action Button: Custom 26">
              <a:hlinkClick r:id="" action="ppaction://hlinkshowjump?jump=previousslide" highlightClick="1"/>
            </p:cNvPr>
            <p:cNvSpPr/>
            <p:nvPr/>
          </p:nvSpPr>
          <p:spPr>
            <a:xfrm>
              <a:off x="7350331" y="4419600"/>
              <a:ext cx="533400" cy="53340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JM" sz="1519" dirty="0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flipH="1">
              <a:off x="7426531" y="4495800"/>
              <a:ext cx="381000" cy="38100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JM" sz="1519" dirty="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7502731" y="4686300"/>
              <a:ext cx="228600" cy="0"/>
            </a:xfrm>
            <a:prstGeom prst="straightConnector1">
              <a:avLst/>
            </a:prstGeom>
            <a:ln w="254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4" name="Group 28"/>
          <p:cNvGrpSpPr>
            <a:grpSpLocks/>
          </p:cNvGrpSpPr>
          <p:nvPr/>
        </p:nvGrpSpPr>
        <p:grpSpPr bwMode="auto">
          <a:xfrm flipH="1">
            <a:off x="9258300" y="6284913"/>
            <a:ext cx="600075" cy="533400"/>
            <a:chOff x="7350331" y="4419600"/>
            <a:chExt cx="533400" cy="533400"/>
          </a:xfrm>
        </p:grpSpPr>
        <p:sp>
          <p:nvSpPr>
            <p:cNvPr id="30" name="Action Button: Custom 29">
              <a:hlinkClick r:id="" action="ppaction://hlinkshowjump?jump=nextslide" highlightClick="1"/>
            </p:cNvPr>
            <p:cNvSpPr/>
            <p:nvPr/>
          </p:nvSpPr>
          <p:spPr>
            <a:xfrm>
              <a:off x="7350331" y="4419600"/>
              <a:ext cx="533400" cy="53340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JM" sz="1519" dirty="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 flipH="1">
              <a:off x="7426531" y="4495800"/>
              <a:ext cx="381000" cy="38100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JM" sz="1519" dirty="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7502731" y="4686300"/>
              <a:ext cx="228600" cy="0"/>
            </a:xfrm>
            <a:prstGeom prst="straightConnector1">
              <a:avLst/>
            </a:prstGeom>
            <a:ln w="254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9086850" y="6232525"/>
            <a:ext cx="1200150" cy="6096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19" dirty="0">
              <a:solidFill>
                <a:prstClr val="white"/>
              </a:solidFill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8058151" y="6248402"/>
            <a:ext cx="969765" cy="61277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19" dirty="0">
              <a:solidFill>
                <a:prstClr val="white"/>
              </a:solidFill>
            </a:endParaRPr>
          </a:p>
        </p:txBody>
      </p:sp>
      <p:pic>
        <p:nvPicPr>
          <p:cNvPr id="1037" name="Picture 1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1888"/>
            <a:ext cx="732413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78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63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63">
          <a:solidFill>
            <a:schemeClr val="accent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63">
          <a:solidFill>
            <a:schemeClr val="accent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63">
          <a:solidFill>
            <a:schemeClr val="accent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63">
          <a:solidFill>
            <a:schemeClr val="accent1"/>
          </a:solidFill>
          <a:latin typeface="Arial" pitchFamily="34" charset="0"/>
          <a:cs typeface="Arial" pitchFamily="34" charset="0"/>
        </a:defRPr>
      </a:lvl5pPr>
      <a:lvl6pPr marL="385785" algn="l" rtl="0" fontAlgn="base">
        <a:spcBef>
          <a:spcPct val="0"/>
        </a:spcBef>
        <a:spcAft>
          <a:spcPct val="0"/>
        </a:spcAft>
        <a:defRPr sz="2363">
          <a:solidFill>
            <a:schemeClr val="accent1"/>
          </a:solidFill>
          <a:latin typeface="Arial" pitchFamily="34" charset="0"/>
          <a:cs typeface="Arial" pitchFamily="34" charset="0"/>
        </a:defRPr>
      </a:lvl6pPr>
      <a:lvl7pPr marL="771571" algn="l" rtl="0" fontAlgn="base">
        <a:spcBef>
          <a:spcPct val="0"/>
        </a:spcBef>
        <a:spcAft>
          <a:spcPct val="0"/>
        </a:spcAft>
        <a:defRPr sz="2363">
          <a:solidFill>
            <a:schemeClr val="accent1"/>
          </a:solidFill>
          <a:latin typeface="Arial" pitchFamily="34" charset="0"/>
          <a:cs typeface="Arial" pitchFamily="34" charset="0"/>
        </a:defRPr>
      </a:lvl7pPr>
      <a:lvl8pPr marL="1157356" algn="l" rtl="0" fontAlgn="base">
        <a:spcBef>
          <a:spcPct val="0"/>
        </a:spcBef>
        <a:spcAft>
          <a:spcPct val="0"/>
        </a:spcAft>
        <a:defRPr sz="2363">
          <a:solidFill>
            <a:schemeClr val="accent1"/>
          </a:solidFill>
          <a:latin typeface="Arial" pitchFamily="34" charset="0"/>
          <a:cs typeface="Arial" pitchFamily="34" charset="0"/>
        </a:defRPr>
      </a:lvl8pPr>
      <a:lvl9pPr marL="1543141" algn="l" rtl="0" fontAlgn="base">
        <a:spcBef>
          <a:spcPct val="0"/>
        </a:spcBef>
        <a:spcAft>
          <a:spcPct val="0"/>
        </a:spcAft>
        <a:defRPr sz="2363">
          <a:solidFill>
            <a:schemeClr val="accent1"/>
          </a:solidFill>
          <a:latin typeface="Arial" pitchFamily="34" charset="0"/>
          <a:cs typeface="Arial" pitchFamily="34" charset="0"/>
        </a:defRPr>
      </a:lvl9pPr>
    </p:titleStyle>
    <p:bodyStyle>
      <a:lvl1pPr marL="289339" indent="-28933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26901" indent="-24111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964463" indent="-19289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350249" indent="-19289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736034" indent="-19289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121819" indent="-192893" algn="l" defTabSz="771571" rtl="0" eaLnBrk="1" latinLnBrk="0" hangingPunct="1">
        <a:spcBef>
          <a:spcPct val="20000"/>
        </a:spcBef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spcBef>
          <a:spcPct val="20000"/>
        </a:spcBef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spcBef>
          <a:spcPct val="20000"/>
        </a:spcBef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spcBef>
          <a:spcPct val="20000"/>
        </a:spcBef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2864" y="1981200"/>
            <a:ext cx="77914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 </a:t>
            </a:r>
          </a:p>
          <a:p>
            <a:pPr lvl="1"/>
            <a:r>
              <a:rPr lang="en-US"/>
              <a:t>Text</a:t>
            </a:r>
          </a:p>
          <a:p>
            <a:pPr lvl="2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39850" y="609600"/>
            <a:ext cx="77152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Does abnormal US scan predict future symptoms?</a:t>
            </a:r>
          </a:p>
        </p:txBody>
      </p:sp>
      <p:grpSp>
        <p:nvGrpSpPr>
          <p:cNvPr id="1059" name="Group 35"/>
          <p:cNvGrpSpPr>
            <a:grpSpLocks/>
          </p:cNvGrpSpPr>
          <p:nvPr/>
        </p:nvGrpSpPr>
        <p:grpSpPr bwMode="auto">
          <a:xfrm>
            <a:off x="1" y="0"/>
            <a:ext cx="1222375" cy="6845300"/>
            <a:chOff x="0" y="0"/>
            <a:chExt cx="770" cy="4312"/>
          </a:xfrm>
        </p:grpSpPr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770" cy="4312"/>
            </a:xfrm>
            <a:prstGeom prst="rect">
              <a:avLst/>
            </a:prstGeom>
            <a:gradFill rotWithShape="0">
              <a:gsLst>
                <a:gs pos="0">
                  <a:srgbClr val="114FFB"/>
                </a:gs>
                <a:gs pos="50000">
                  <a:srgbClr val="114FFB">
                    <a:gamma/>
                    <a:shade val="20000"/>
                    <a:invGamma/>
                  </a:srgbClr>
                </a:gs>
                <a:gs pos="100000">
                  <a:srgbClr val="114FFB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CA" sz="1519"/>
            </a:p>
          </p:txBody>
        </p:sp>
        <p:grpSp>
          <p:nvGrpSpPr>
            <p:cNvPr id="1058" name="Group 34"/>
            <p:cNvGrpSpPr>
              <a:grpSpLocks/>
            </p:cNvGrpSpPr>
            <p:nvPr/>
          </p:nvGrpSpPr>
          <p:grpSpPr bwMode="auto">
            <a:xfrm>
              <a:off x="54" y="102"/>
              <a:ext cx="108" cy="4122"/>
              <a:chOff x="54" y="102"/>
              <a:chExt cx="108" cy="4122"/>
            </a:xfrm>
          </p:grpSpPr>
          <p:sp>
            <p:nvSpPr>
              <p:cNvPr id="1029" name="Rectangle 5"/>
              <p:cNvSpPr>
                <a:spLocks noChangeArrowheads="1"/>
              </p:cNvSpPr>
              <p:nvPr/>
            </p:nvSpPr>
            <p:spPr bwMode="auto">
              <a:xfrm>
                <a:off x="54" y="110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54" y="124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54" y="139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54" y="153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54" y="168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54" y="182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54" y="196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54" y="211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54" y="225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54" y="240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54" y="254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54" y="268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54" y="283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54" y="297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54" y="312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54" y="326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/>
            </p:nvSpPr>
            <p:spPr bwMode="auto">
              <a:xfrm>
                <a:off x="54" y="340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54" y="355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47" name="Rectangle 23"/>
              <p:cNvSpPr>
                <a:spLocks noChangeArrowheads="1"/>
              </p:cNvSpPr>
              <p:nvPr/>
            </p:nvSpPr>
            <p:spPr bwMode="auto">
              <a:xfrm>
                <a:off x="54" y="369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/>
            </p:nvSpPr>
            <p:spPr bwMode="auto">
              <a:xfrm>
                <a:off x="54" y="384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49" name="Rectangle 25"/>
              <p:cNvSpPr>
                <a:spLocks noChangeArrowheads="1"/>
              </p:cNvSpPr>
              <p:nvPr/>
            </p:nvSpPr>
            <p:spPr bwMode="auto">
              <a:xfrm>
                <a:off x="54" y="398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54" y="412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54" y="10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54" y="24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54" y="390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/>
            </p:nvSpPr>
            <p:spPr bwMode="auto">
              <a:xfrm>
                <a:off x="54" y="534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/>
            </p:nvSpPr>
            <p:spPr bwMode="auto">
              <a:xfrm>
                <a:off x="54" y="678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56" name="Rectangle 32"/>
              <p:cNvSpPr>
                <a:spLocks noChangeArrowheads="1"/>
              </p:cNvSpPr>
              <p:nvPr/>
            </p:nvSpPr>
            <p:spPr bwMode="auto">
              <a:xfrm>
                <a:off x="54" y="822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  <p:sp>
            <p:nvSpPr>
              <p:cNvPr id="1057" name="Rectangle 33"/>
              <p:cNvSpPr>
                <a:spLocks noChangeArrowheads="1"/>
              </p:cNvSpPr>
              <p:nvPr/>
            </p:nvSpPr>
            <p:spPr bwMode="auto">
              <a:xfrm>
                <a:off x="54" y="966"/>
                <a:ext cx="108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51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56780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13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13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13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13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13">
          <a:solidFill>
            <a:srgbClr val="FFFF00"/>
          </a:solidFill>
          <a:latin typeface="Arial" charset="0"/>
        </a:defRPr>
      </a:lvl5pPr>
      <a:lvl6pPr marL="385785" algn="ctr" rtl="0" eaLnBrk="0" fontAlgn="base" hangingPunct="0">
        <a:spcBef>
          <a:spcPct val="0"/>
        </a:spcBef>
        <a:spcAft>
          <a:spcPct val="0"/>
        </a:spcAft>
        <a:defRPr sz="3713">
          <a:solidFill>
            <a:srgbClr val="FFFF00"/>
          </a:solidFill>
          <a:latin typeface="Arial" charset="0"/>
        </a:defRPr>
      </a:lvl6pPr>
      <a:lvl7pPr marL="771571" algn="ctr" rtl="0" eaLnBrk="0" fontAlgn="base" hangingPunct="0">
        <a:spcBef>
          <a:spcPct val="0"/>
        </a:spcBef>
        <a:spcAft>
          <a:spcPct val="0"/>
        </a:spcAft>
        <a:defRPr sz="3713">
          <a:solidFill>
            <a:srgbClr val="FFFF00"/>
          </a:solidFill>
          <a:latin typeface="Arial" charset="0"/>
        </a:defRPr>
      </a:lvl7pPr>
      <a:lvl8pPr marL="1157356" algn="ctr" rtl="0" eaLnBrk="0" fontAlgn="base" hangingPunct="0">
        <a:spcBef>
          <a:spcPct val="0"/>
        </a:spcBef>
        <a:spcAft>
          <a:spcPct val="0"/>
        </a:spcAft>
        <a:defRPr sz="3713">
          <a:solidFill>
            <a:srgbClr val="FFFF00"/>
          </a:solidFill>
          <a:latin typeface="Arial" charset="0"/>
        </a:defRPr>
      </a:lvl8pPr>
      <a:lvl9pPr marL="1543141" algn="ctr" rtl="0" eaLnBrk="0" fontAlgn="base" hangingPunct="0">
        <a:spcBef>
          <a:spcPct val="0"/>
        </a:spcBef>
        <a:spcAft>
          <a:spcPct val="0"/>
        </a:spcAft>
        <a:defRPr sz="3713">
          <a:solidFill>
            <a:srgbClr val="FFFF00"/>
          </a:solidFill>
          <a:latin typeface="Arial" charset="0"/>
        </a:defRPr>
      </a:lvl9pPr>
    </p:titleStyle>
    <p:bodyStyle>
      <a:lvl1pPr marL="289339" indent="-289339" algn="l" rtl="0" eaLnBrk="0" fontAlgn="base" hangingPunct="0">
        <a:spcBef>
          <a:spcPct val="20000"/>
        </a:spcBef>
        <a:spcAft>
          <a:spcPct val="0"/>
        </a:spcAft>
        <a:buClr>
          <a:srgbClr val="99FF66"/>
        </a:buClr>
        <a:buChar char="•"/>
        <a:defRPr sz="3375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26901" indent="-241116" algn="l" rtl="0" eaLnBrk="0" fontAlgn="base" hangingPunct="0">
        <a:spcBef>
          <a:spcPct val="20000"/>
        </a:spcBef>
        <a:spcAft>
          <a:spcPct val="0"/>
        </a:spcAft>
        <a:buClr>
          <a:srgbClr val="99FF66"/>
        </a:buClr>
        <a:buChar char="•"/>
        <a:defRPr sz="303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964463" indent="-192893" algn="l" rtl="0" eaLnBrk="0" fontAlgn="base" hangingPunct="0">
        <a:spcBef>
          <a:spcPct val="20000"/>
        </a:spcBef>
        <a:spcAft>
          <a:spcPct val="0"/>
        </a:spcAft>
        <a:buClr>
          <a:srgbClr val="99FF66"/>
        </a:buClr>
        <a:buChar char="•"/>
        <a:defRPr sz="2025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marL="1350249" indent="-19289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8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marL="1736034" indent="-19289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8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2121819" indent="-19289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8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2507605" indent="-19289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8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2893390" indent="-19289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8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3279176" indent="-19289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8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bodyStyle>
    <p:otherStyle>
      <a:defPPr>
        <a:defRPr lang="en-US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6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1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E067C-50A6-4497-B29E-9A35A7C12AB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1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1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DE33F-274B-43EA-8E97-73C02F9AE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9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771571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3" indent="-192893" algn="l" defTabSz="771571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578678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463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5024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6034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81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65.pn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92.png"/><Relationship Id="rId15" Type="http://schemas.openxmlformats.org/officeDocument/2006/relationships/image" Target="../media/image102.sv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0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0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41443" name="Picture 3" descr="vancouver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10287000" cy="6896100"/>
          </a:xfrm>
          <a:noFill/>
          <a:ln/>
        </p:spPr>
      </p:pic>
      <p:sp>
        <p:nvSpPr>
          <p:cNvPr id="1341444" name="Rectangle 4"/>
          <p:cNvSpPr>
            <a:spLocks noChangeArrowheads="1"/>
          </p:cNvSpPr>
          <p:nvPr/>
        </p:nvSpPr>
        <p:spPr bwMode="auto">
          <a:xfrm>
            <a:off x="1457325" y="542925"/>
            <a:ext cx="7000875" cy="685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1341445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n-US" sz="3200" dirty="0"/>
          </a:p>
        </p:txBody>
      </p:sp>
      <p:sp>
        <p:nvSpPr>
          <p:cNvPr id="1341446" name="Rectangle 6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n-US" sz="3200"/>
          </a:p>
        </p:txBody>
      </p:sp>
      <p:sp>
        <p:nvSpPr>
          <p:cNvPr id="1341447" name="Rectangle 7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n-US" sz="3200"/>
          </a:p>
        </p:txBody>
      </p:sp>
      <p:sp>
        <p:nvSpPr>
          <p:cNvPr id="1341448" name="Text Box 8"/>
          <p:cNvSpPr txBox="1">
            <a:spLocks noChangeArrowheads="1"/>
          </p:cNvSpPr>
          <p:nvPr/>
        </p:nvSpPr>
        <p:spPr bwMode="auto">
          <a:xfrm>
            <a:off x="0" y="527050"/>
            <a:ext cx="987266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  <a:effectLst/>
              </a:rPr>
              <a:t>Vancouver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653774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8" descr="runner test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44" y="4394835"/>
            <a:ext cx="1588770" cy="24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191386" y="0"/>
            <a:ext cx="9941442" cy="171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r-CA" sz="6000" dirty="0">
                <a:solidFill>
                  <a:srgbClr val="FFFFFF"/>
                </a:solidFill>
                <a:ea typeface="ＭＳ Ｐゴシック" pitchFamily="8" charset="-128"/>
              </a:rPr>
              <a:t>Dans tous les tissus MS…</a:t>
            </a:r>
          </a:p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8" charset="-128"/>
            </a:endParaRPr>
          </a:p>
        </p:txBody>
      </p:sp>
      <p:pic>
        <p:nvPicPr>
          <p:cNvPr id="144388" name="Picture 6" descr="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65" y="4652010"/>
            <a:ext cx="2358867" cy="22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Picture 13" descr="k2 femur degen2 cropp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14" y="1175862"/>
            <a:ext cx="1905953" cy="311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14" descr="Muscle tear 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965835"/>
            <a:ext cx="1094423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2" name="Picture 6" descr="3eFig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30" y="1158717"/>
            <a:ext cx="1903095" cy="305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000968"/>
      </p:ext>
    </p:extLst>
  </p:cSld>
  <p:clrMapOvr>
    <a:masterClrMapping/>
  </p:clrMapOvr>
  <p:transition advTm="19808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9" name="Rectangle 3"/>
          <p:cNvSpPr>
            <a:spLocks noGrp="1" noChangeArrowheads="1"/>
          </p:cNvSpPr>
          <p:nvPr>
            <p:ph type="title"/>
          </p:nvPr>
        </p:nvSpPr>
        <p:spPr>
          <a:xfrm>
            <a:off x="361507" y="381477"/>
            <a:ext cx="5797836" cy="1523048"/>
          </a:xfrm>
        </p:spPr>
        <p:txBody>
          <a:bodyPr/>
          <a:lstStyle/>
          <a:p>
            <a:pPr algn="l">
              <a:defRPr/>
            </a:pPr>
            <a:r>
              <a:rPr lang="fr-FR" sz="4000" dirty="0"/>
              <a:t>Comment le corps s’adapte-t-il à la charge?</a:t>
            </a:r>
            <a:endParaRPr lang="en-US" sz="4000" dirty="0"/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6362225" y="2971800"/>
            <a:ext cx="812958" cy="13716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FFFFFF"/>
              </a:solidFill>
              <a:ea typeface="ＭＳ Ｐゴシック" pitchFamily="16" charset="-128"/>
            </a:endParaRPr>
          </a:p>
        </p:txBody>
      </p:sp>
      <p:sp>
        <p:nvSpPr>
          <p:cNvPr id="12738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71500" y="2361724"/>
            <a:ext cx="9144000" cy="4496276"/>
          </a:xfrm>
        </p:spPr>
        <p:txBody>
          <a:bodyPr/>
          <a:lstStyle/>
          <a:p>
            <a:pPr marL="342896" indent="-342896">
              <a:buNone/>
              <a:defRPr/>
            </a:pPr>
            <a:r>
              <a:rPr lang="en-US" sz="4000" dirty="0">
                <a:solidFill>
                  <a:srgbClr val="66FF33"/>
                </a:solidFill>
                <a:effectLst/>
              </a:rPr>
              <a:t>‘</a:t>
            </a:r>
            <a:r>
              <a:rPr lang="en-US" sz="4000" dirty="0" err="1">
                <a:solidFill>
                  <a:srgbClr val="66FF33"/>
                </a:solidFill>
                <a:effectLst/>
              </a:rPr>
              <a:t>Mécanotransduction</a:t>
            </a:r>
            <a:r>
              <a:rPr lang="en-US" sz="4000" dirty="0">
                <a:solidFill>
                  <a:srgbClr val="66FF33"/>
                </a:solidFill>
                <a:effectLst/>
              </a:rPr>
              <a:t>’</a:t>
            </a:r>
            <a:r>
              <a:rPr lang="en-US" sz="4000" dirty="0">
                <a:solidFill>
                  <a:srgbClr val="FCB788"/>
                </a:solidFill>
                <a:effectLst/>
              </a:rPr>
              <a:t> </a:t>
            </a:r>
          </a:p>
          <a:p>
            <a:pPr marL="342896" indent="-342896">
              <a:defRPr/>
            </a:pPr>
            <a:r>
              <a:rPr lang="en-US" sz="4000" dirty="0">
                <a:effectLst/>
              </a:rPr>
              <a:t>Cells convert mechanical signals into biochemical responses,</a:t>
            </a:r>
            <a:endParaRPr lang="en-US" sz="4000" dirty="0"/>
          </a:p>
          <a:p>
            <a:pPr marL="342896" indent="-342896">
              <a:defRPr/>
            </a:pPr>
            <a:r>
              <a:rPr lang="en-US" sz="4000" dirty="0">
                <a:effectLst/>
              </a:rPr>
              <a:t>Physiological - adjusts structure to demand</a:t>
            </a:r>
          </a:p>
          <a:p>
            <a:pPr marL="342896" indent="-342896">
              <a:defRPr/>
            </a:pPr>
            <a:r>
              <a:rPr lang="en-US" sz="4000" dirty="0">
                <a:effectLst/>
              </a:rPr>
              <a:t>Non-neural communication (gap junctions)</a:t>
            </a:r>
          </a:p>
          <a:p>
            <a:pPr marL="342896" indent="-342896">
              <a:defRPr/>
            </a:pPr>
            <a:endParaRPr lang="en-US" sz="4000" dirty="0"/>
          </a:p>
        </p:txBody>
      </p:sp>
      <p:sp>
        <p:nvSpPr>
          <p:cNvPr id="1273862" name="Rectangle 6"/>
          <p:cNvSpPr>
            <a:spLocks noChangeArrowheads="1"/>
          </p:cNvSpPr>
          <p:nvPr/>
        </p:nvSpPr>
        <p:spPr bwMode="auto">
          <a:xfrm>
            <a:off x="0" y="3234690"/>
            <a:ext cx="10287000" cy="4219099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8000" dirty="0">
                <a:solidFill>
                  <a:srgbClr val="00FF00"/>
                </a:solidFill>
                <a:ea typeface="ＭＳ Ｐゴシック" pitchFamily="16" charset="-128"/>
              </a:rPr>
              <a:t> </a:t>
            </a:r>
            <a:r>
              <a:rPr lang="fr-CA" sz="6000" dirty="0">
                <a:solidFill>
                  <a:srgbClr val="00FF00"/>
                </a:solidFill>
                <a:ea typeface="ＭＳ Ｐゴシック" pitchFamily="16" charset="-128"/>
              </a:rPr>
              <a:t>= Convertir le mouvement</a:t>
            </a:r>
          </a:p>
          <a:p>
            <a:pPr algn="ctr">
              <a:defRPr/>
            </a:pPr>
            <a:r>
              <a:rPr lang="fr-CA" sz="6000" dirty="0">
                <a:solidFill>
                  <a:srgbClr val="00FF00"/>
                </a:solidFill>
                <a:ea typeface="ＭＳ Ｐゴシック" pitchFamily="16" charset="-128"/>
              </a:rPr>
              <a:t> en réparation</a:t>
            </a:r>
          </a:p>
        </p:txBody>
      </p:sp>
      <p:pic>
        <p:nvPicPr>
          <p:cNvPr id="145414" name="Picture 8" descr="twi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/>
          <a:stretch>
            <a:fillRect/>
          </a:stretch>
        </p:blipFill>
        <p:spPr bwMode="auto">
          <a:xfrm>
            <a:off x="6946583" y="0"/>
            <a:ext cx="2768918" cy="206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14414"/>
      </p:ext>
    </p:extLst>
  </p:cSld>
  <p:clrMapOvr>
    <a:masterClrMapping/>
  </p:clrMapOvr>
  <p:transition advTm="176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30" descr="tendon cell mediator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57" y="1627347"/>
            <a:ext cx="4333398" cy="32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6435" name="Group 79"/>
          <p:cNvGrpSpPr>
            <a:grpSpLocks/>
          </p:cNvGrpSpPr>
          <p:nvPr/>
        </p:nvGrpSpPr>
        <p:grpSpPr bwMode="auto">
          <a:xfrm>
            <a:off x="661512" y="3034665"/>
            <a:ext cx="2528888" cy="1703070"/>
            <a:chOff x="154260" y="3035300"/>
            <a:chExt cx="2845200" cy="1701800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54260" y="3035300"/>
              <a:ext cx="2285805" cy="1701800"/>
            </a:xfrm>
            <a:prstGeom prst="rect">
              <a:avLst/>
            </a:prstGeom>
            <a:gradFill flip="none" rotWithShape="1">
              <a:gsLst>
                <a:gs pos="3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246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pitchFamily="-112" charset="-128"/>
              </a:endParaRPr>
            </a:p>
          </p:txBody>
        </p:sp>
        <p:cxnSp>
          <p:nvCxnSpPr>
            <p:cNvPr id="146458" name="Straight Connector 52"/>
            <p:cNvCxnSpPr>
              <a:cxnSpLocks noChangeShapeType="1"/>
            </p:cNvCxnSpPr>
            <p:nvPr/>
          </p:nvCxnSpPr>
          <p:spPr bwMode="auto">
            <a:xfrm flipV="1">
              <a:off x="2431995" y="3647694"/>
              <a:ext cx="567465" cy="4188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6436" name="Group 78"/>
          <p:cNvGrpSpPr>
            <a:grpSpLocks/>
          </p:cNvGrpSpPr>
          <p:nvPr/>
        </p:nvGrpSpPr>
        <p:grpSpPr bwMode="auto">
          <a:xfrm>
            <a:off x="661512" y="4430554"/>
            <a:ext cx="3741896" cy="2250281"/>
            <a:chOff x="154260" y="4431271"/>
            <a:chExt cx="4209822" cy="2248929"/>
          </a:xfrm>
        </p:grpSpPr>
        <p:sp>
          <p:nvSpPr>
            <p:cNvPr id="36" name="Rectangle 35"/>
            <p:cNvSpPr/>
            <p:nvPr/>
          </p:nvSpPr>
          <p:spPr bwMode="auto">
            <a:xfrm>
              <a:off x="154260" y="4978153"/>
              <a:ext cx="2285746" cy="1702047"/>
            </a:xfrm>
            <a:prstGeom prst="rect">
              <a:avLst/>
            </a:prstGeom>
            <a:gradFill flip="none" rotWithShape="1">
              <a:gsLst>
                <a:gs pos="3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246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pitchFamily="-112" charset="-128"/>
              </a:endParaRPr>
            </a:p>
          </p:txBody>
        </p:sp>
        <p:cxnSp>
          <p:nvCxnSpPr>
            <p:cNvPr id="146455" name="Straight Connector 53"/>
            <p:cNvCxnSpPr>
              <a:cxnSpLocks noChangeShapeType="1"/>
            </p:cNvCxnSpPr>
            <p:nvPr/>
          </p:nvCxnSpPr>
          <p:spPr bwMode="auto">
            <a:xfrm rot="5400000" flipH="1" flipV="1">
              <a:off x="2236131" y="4630914"/>
              <a:ext cx="1287239" cy="9149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456" name="Straight Connector 55"/>
            <p:cNvCxnSpPr>
              <a:cxnSpLocks noChangeShapeType="1"/>
            </p:cNvCxnSpPr>
            <p:nvPr/>
          </p:nvCxnSpPr>
          <p:spPr bwMode="auto">
            <a:xfrm flipV="1">
              <a:off x="2426043" y="4431271"/>
              <a:ext cx="1938039" cy="13045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6437" name="Group 76"/>
          <p:cNvGrpSpPr>
            <a:grpSpLocks/>
          </p:cNvGrpSpPr>
          <p:nvPr/>
        </p:nvGrpSpPr>
        <p:grpSpPr bwMode="auto">
          <a:xfrm>
            <a:off x="7163753" y="2690337"/>
            <a:ext cx="2431733" cy="1701641"/>
            <a:chOff x="7389492" y="2971800"/>
            <a:chExt cx="2734306" cy="1701800"/>
          </a:xfrm>
        </p:grpSpPr>
        <p:sp>
          <p:nvSpPr>
            <p:cNvPr id="45" name="Rectangle 44"/>
            <p:cNvSpPr/>
            <p:nvPr/>
          </p:nvSpPr>
          <p:spPr bwMode="auto">
            <a:xfrm>
              <a:off x="7824861" y="2971800"/>
              <a:ext cx="2298937" cy="1701800"/>
            </a:xfrm>
            <a:prstGeom prst="rect">
              <a:avLst/>
            </a:prstGeom>
            <a:gradFill flip="none" rotWithShape="1">
              <a:gsLst>
                <a:gs pos="3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246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pitchFamily="-112" charset="-128"/>
              </a:endParaRPr>
            </a:p>
          </p:txBody>
        </p:sp>
        <p:cxnSp>
          <p:nvCxnSpPr>
            <p:cNvPr id="146453" name="Straight Connector 62"/>
            <p:cNvCxnSpPr>
              <a:cxnSpLocks noChangeShapeType="1"/>
            </p:cNvCxnSpPr>
            <p:nvPr/>
          </p:nvCxnSpPr>
          <p:spPr bwMode="auto">
            <a:xfrm rot="10800000">
              <a:off x="7389492" y="3145744"/>
              <a:ext cx="433424" cy="15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6438" name="Group 51"/>
          <p:cNvGrpSpPr>
            <a:grpSpLocks/>
          </p:cNvGrpSpPr>
          <p:nvPr/>
        </p:nvGrpSpPr>
        <p:grpSpPr bwMode="auto">
          <a:xfrm>
            <a:off x="5832158" y="1027272"/>
            <a:ext cx="3763328" cy="2800350"/>
            <a:chOff x="5917854" y="1026730"/>
            <a:chExt cx="4234036" cy="2800747"/>
          </a:xfrm>
        </p:grpSpPr>
        <p:sp>
          <p:nvSpPr>
            <p:cNvPr id="44" name="Rectangle 43"/>
            <p:cNvSpPr/>
            <p:nvPr/>
          </p:nvSpPr>
          <p:spPr bwMode="auto">
            <a:xfrm>
              <a:off x="7853230" y="1026730"/>
              <a:ext cx="2298660" cy="1444671"/>
            </a:xfrm>
            <a:prstGeom prst="rect">
              <a:avLst/>
            </a:prstGeom>
            <a:gradFill flip="none" rotWithShape="1">
              <a:gsLst>
                <a:gs pos="3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246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pitchFamily="-112" charset="-128"/>
              </a:endParaRPr>
            </a:p>
          </p:txBody>
        </p:sp>
        <p:cxnSp>
          <p:nvCxnSpPr>
            <p:cNvPr id="146450" name="Straight Connector 64"/>
            <p:cNvCxnSpPr>
              <a:cxnSpLocks noChangeShapeType="1"/>
            </p:cNvCxnSpPr>
            <p:nvPr/>
          </p:nvCxnSpPr>
          <p:spPr bwMode="auto">
            <a:xfrm rot="5400000">
              <a:off x="5967375" y="1931399"/>
              <a:ext cx="2003631" cy="17885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451" name="Straight Connector 66"/>
            <p:cNvCxnSpPr>
              <a:cxnSpLocks noChangeShapeType="1"/>
              <a:stCxn id="44" idx="1"/>
            </p:cNvCxnSpPr>
            <p:nvPr/>
          </p:nvCxnSpPr>
          <p:spPr bwMode="auto">
            <a:xfrm rot="10800000" flipV="1">
              <a:off x="5917854" y="1749527"/>
              <a:ext cx="1935336" cy="628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6439" name="Group 50"/>
          <p:cNvGrpSpPr>
            <a:grpSpLocks/>
          </p:cNvGrpSpPr>
          <p:nvPr/>
        </p:nvGrpSpPr>
        <p:grpSpPr bwMode="auto">
          <a:xfrm>
            <a:off x="672942" y="1091565"/>
            <a:ext cx="3500438" cy="1798797"/>
            <a:chOff x="154260" y="1092200"/>
            <a:chExt cx="3939598" cy="1798934"/>
          </a:xfrm>
        </p:grpSpPr>
        <p:sp>
          <p:nvSpPr>
            <p:cNvPr id="32" name="Rectangle 31"/>
            <p:cNvSpPr/>
            <p:nvPr/>
          </p:nvSpPr>
          <p:spPr bwMode="auto">
            <a:xfrm>
              <a:off x="154260" y="1092200"/>
              <a:ext cx="2299439" cy="1701772"/>
            </a:xfrm>
            <a:prstGeom prst="rect">
              <a:avLst/>
            </a:prstGeom>
            <a:gradFill flip="none" rotWithShape="1">
              <a:gsLst>
                <a:gs pos="3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246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pitchFamily="-112" charset="-128"/>
              </a:endParaRPr>
            </a:p>
          </p:txBody>
        </p:sp>
        <p:cxnSp>
          <p:nvCxnSpPr>
            <p:cNvPr id="146448" name="Straight Connector 47"/>
            <p:cNvCxnSpPr>
              <a:cxnSpLocks noChangeShapeType="1"/>
            </p:cNvCxnSpPr>
            <p:nvPr/>
          </p:nvCxnSpPr>
          <p:spPr bwMode="auto">
            <a:xfrm>
              <a:off x="2445506" y="2526365"/>
              <a:ext cx="1648352" cy="3647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8349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260158" y="584359"/>
            <a:ext cx="7772400" cy="142875"/>
          </a:xfrm>
        </p:spPr>
        <p:txBody>
          <a:bodyPr/>
          <a:lstStyle/>
          <a:p>
            <a:pPr>
              <a:defRPr/>
            </a:pPr>
            <a:r>
              <a:rPr lang="en-US" sz="4400">
                <a:ea typeface="ＭＳ Ｐゴシック" pitchFamily="-112" charset="-128"/>
                <a:cs typeface="ＭＳ Ｐゴシック" pitchFamily="-112" charset="-128"/>
              </a:rPr>
              <a:t>   </a:t>
            </a:r>
          </a:p>
        </p:txBody>
      </p:sp>
      <p:sp>
        <p:nvSpPr>
          <p:cNvPr id="74762" name="TextBox 32"/>
          <p:cNvSpPr txBox="1">
            <a:spLocks noChangeArrowheads="1"/>
          </p:cNvSpPr>
          <p:nvPr/>
        </p:nvSpPr>
        <p:spPr bwMode="auto">
          <a:xfrm>
            <a:off x="678657" y="1130142"/>
            <a:ext cx="198804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2000" b="1" dirty="0">
                <a:solidFill>
                  <a:srgbClr val="000000"/>
                </a:solidFill>
                <a:ea typeface="ＭＳ Ｐゴシック" pitchFamily="8" charset="-128"/>
              </a:rPr>
              <a:t>Communication</a:t>
            </a:r>
          </a:p>
          <a:p>
            <a:pPr>
              <a:defRPr/>
            </a:pPr>
            <a:r>
              <a:rPr lang="fr-CA" sz="2000" b="1" dirty="0">
                <a:solidFill>
                  <a:srgbClr val="000000"/>
                </a:solidFill>
                <a:ea typeface="ＭＳ Ｐゴシック" pitchFamily="8" charset="-128"/>
              </a:rPr>
              <a:t>Cellule </a:t>
            </a:r>
            <a:r>
              <a:rPr lang="en-CA" sz="2000" b="1" dirty="0">
                <a:solidFill>
                  <a:srgbClr val="000000"/>
                </a:solidFill>
                <a:ea typeface="ＭＳ Ｐゴシック" pitchFamily="8" charset="-128"/>
              </a:rPr>
              <a:t>à </a:t>
            </a:r>
            <a:r>
              <a:rPr lang="fr-CA" sz="2000" b="1" dirty="0">
                <a:solidFill>
                  <a:srgbClr val="000000"/>
                </a:solidFill>
                <a:ea typeface="ＭＳ Ｐゴシック" pitchFamily="8" charset="-128"/>
              </a:rPr>
              <a:t>cellule</a:t>
            </a:r>
          </a:p>
          <a:p>
            <a:pPr>
              <a:defRPr/>
            </a:pPr>
            <a:r>
              <a:rPr lang="fr-CA" sz="1900" b="1" dirty="0">
                <a:solidFill>
                  <a:srgbClr val="005C52"/>
                </a:solidFill>
                <a:ea typeface="ＭＳ Ｐゴシック" pitchFamily="8" charset="-128"/>
              </a:rPr>
              <a:t>•</a:t>
            </a:r>
            <a:r>
              <a:rPr lang="fr-CA" sz="1900" b="1" dirty="0">
                <a:solidFill>
                  <a:srgbClr val="008000"/>
                </a:solidFill>
                <a:ea typeface="ＭＳ Ｐゴシック" pitchFamily="8" charset="-128"/>
              </a:rPr>
              <a:t> </a:t>
            </a:r>
            <a:r>
              <a:rPr lang="fr-CA" sz="1900" dirty="0">
                <a:solidFill>
                  <a:srgbClr val="000000"/>
                </a:solidFill>
                <a:latin typeface="Arial" charset="0"/>
                <a:ea typeface="ＭＳ Ｐゴシック" pitchFamily="8" charset="-128"/>
              </a:rPr>
              <a:t>Jonctions</a:t>
            </a:r>
          </a:p>
          <a:p>
            <a:pPr>
              <a:defRPr/>
            </a:pPr>
            <a:r>
              <a:rPr lang="fr-CA" sz="1900" dirty="0">
                <a:solidFill>
                  <a:srgbClr val="000000"/>
                </a:solidFill>
                <a:latin typeface="Arial" charset="0"/>
                <a:ea typeface="ＭＳ Ｐゴシック" pitchFamily="8" charset="-128"/>
              </a:rPr>
              <a:t>lacunaires</a:t>
            </a:r>
          </a:p>
          <a:p>
            <a:pPr>
              <a:defRPr/>
            </a:pPr>
            <a:endParaRPr lang="en-US" sz="1900" dirty="0">
              <a:solidFill>
                <a:srgbClr val="000000"/>
              </a:solidFill>
              <a:latin typeface="Arial" charset="0"/>
              <a:ea typeface="ＭＳ Ｐゴシック" pitchFamily="8" charset="-128"/>
            </a:endParaRPr>
          </a:p>
          <a:p>
            <a:pPr>
              <a:defRPr/>
            </a:pPr>
            <a:endParaRPr lang="en-US" sz="1900" dirty="0">
              <a:solidFill>
                <a:srgbClr val="000000"/>
              </a:solidFill>
              <a:latin typeface="Arial" charset="0"/>
              <a:ea typeface="ＭＳ Ｐゴシック" pitchFamily="8" charset="-128"/>
            </a:endParaRPr>
          </a:p>
        </p:txBody>
      </p:sp>
      <p:sp>
        <p:nvSpPr>
          <p:cNvPr id="74763" name="TextBox 34"/>
          <p:cNvSpPr txBox="1">
            <a:spLocks noChangeArrowheads="1"/>
          </p:cNvSpPr>
          <p:nvPr/>
        </p:nvSpPr>
        <p:spPr bwMode="auto">
          <a:xfrm>
            <a:off x="814388" y="3073242"/>
            <a:ext cx="1953102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CA" sz="2000" b="1" dirty="0" err="1">
                <a:solidFill>
                  <a:srgbClr val="000000"/>
                </a:solidFill>
                <a:ea typeface="ＭＳ Ｐゴシック" pitchFamily="8" charset="-128"/>
              </a:rPr>
              <a:t>Nucléi</a:t>
            </a:r>
            <a:endParaRPr lang="fr-CA" sz="2000" b="1" dirty="0">
              <a:solidFill>
                <a:srgbClr val="000000"/>
              </a:solidFill>
              <a:ea typeface="ＭＳ Ｐゴシック" pitchFamily="8" charset="-128"/>
            </a:endParaRPr>
          </a:p>
          <a:p>
            <a:pPr>
              <a:defRPr/>
            </a:pPr>
            <a:endParaRPr lang="en-US" sz="1900" dirty="0">
              <a:solidFill>
                <a:srgbClr val="000000"/>
              </a:solidFill>
              <a:latin typeface="Arial" charset="0"/>
              <a:ea typeface="ＭＳ Ｐゴシック" pitchFamily="8" charset="-128"/>
            </a:endParaRPr>
          </a:p>
          <a:p>
            <a:pPr>
              <a:defRPr/>
            </a:pPr>
            <a:endParaRPr lang="en-US" sz="1900" dirty="0">
              <a:solidFill>
                <a:srgbClr val="000000"/>
              </a:solidFill>
              <a:latin typeface="Arial" charset="0"/>
              <a:ea typeface="ＭＳ Ｐゴシック" pitchFamily="8" charset="-128"/>
            </a:endParaRPr>
          </a:p>
          <a:p>
            <a:pPr>
              <a:defRPr/>
            </a:pPr>
            <a:endParaRPr lang="en-US" sz="1900" dirty="0">
              <a:solidFill>
                <a:srgbClr val="000000"/>
              </a:solidFill>
              <a:latin typeface="Arial" charset="0"/>
              <a:ea typeface="ＭＳ Ｐゴシック" pitchFamily="8" charset="-128"/>
            </a:endParaRPr>
          </a:p>
        </p:txBody>
      </p:sp>
      <p:sp>
        <p:nvSpPr>
          <p:cNvPr id="74764" name="TextBox 36"/>
          <p:cNvSpPr txBox="1">
            <a:spLocks noChangeArrowheads="1"/>
          </p:cNvSpPr>
          <p:nvPr/>
        </p:nvSpPr>
        <p:spPr bwMode="auto">
          <a:xfrm>
            <a:off x="678657" y="5016342"/>
            <a:ext cx="1627369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2000" b="1" dirty="0">
                <a:solidFill>
                  <a:srgbClr val="000000"/>
                </a:solidFill>
                <a:ea typeface="ＭＳ Ｐゴシック" pitchFamily="8" charset="-128"/>
              </a:rPr>
              <a:t>Cellule-MEC</a:t>
            </a:r>
          </a:p>
          <a:p>
            <a:pPr>
              <a:defRPr/>
            </a:pPr>
            <a:r>
              <a:rPr lang="fr-CA" sz="2000" b="1" dirty="0">
                <a:solidFill>
                  <a:srgbClr val="000000"/>
                </a:solidFill>
                <a:ea typeface="ＭＳ Ｐゴシック" pitchFamily="8" charset="-128"/>
              </a:rPr>
              <a:t>Adhésions</a:t>
            </a:r>
          </a:p>
          <a:p>
            <a:pPr>
              <a:defRPr/>
            </a:pPr>
            <a:r>
              <a:rPr lang="fr-CA" sz="1900" b="1" dirty="0">
                <a:solidFill>
                  <a:srgbClr val="005C52"/>
                </a:solidFill>
                <a:ea typeface="ＭＳ Ｐゴシック" pitchFamily="8" charset="-128"/>
              </a:rPr>
              <a:t>•</a:t>
            </a:r>
            <a:r>
              <a:rPr lang="fr-CA" sz="1900" b="1" dirty="0">
                <a:solidFill>
                  <a:srgbClr val="008000"/>
                </a:solidFill>
                <a:ea typeface="ＭＳ Ｐゴシック" pitchFamily="8" charset="-128"/>
              </a:rPr>
              <a:t> </a:t>
            </a:r>
            <a:r>
              <a:rPr lang="fr-CA" sz="1900" dirty="0" err="1">
                <a:solidFill>
                  <a:srgbClr val="000000"/>
                </a:solidFill>
                <a:latin typeface="Arial" charset="0"/>
                <a:ea typeface="ＭＳ Ｐゴシック" pitchFamily="8" charset="-128"/>
              </a:rPr>
              <a:t>Intégrines</a:t>
            </a:r>
            <a:endParaRPr lang="fr-CA" sz="1900" dirty="0">
              <a:solidFill>
                <a:srgbClr val="000000"/>
              </a:solidFill>
              <a:latin typeface="Arial" charset="0"/>
              <a:ea typeface="ＭＳ Ｐゴシック" pitchFamily="8" charset="-128"/>
            </a:endParaRPr>
          </a:p>
          <a:p>
            <a:pPr>
              <a:defRPr/>
            </a:pPr>
            <a:endParaRPr lang="en-US" sz="1900" dirty="0">
              <a:solidFill>
                <a:srgbClr val="000000"/>
              </a:solidFill>
              <a:latin typeface="Arial" charset="0"/>
              <a:ea typeface="ＭＳ Ｐゴシック" pitchFamily="8" charset="-128"/>
            </a:endParaRPr>
          </a:p>
          <a:p>
            <a:pPr>
              <a:defRPr/>
            </a:pPr>
            <a:endParaRPr lang="en-US" sz="1900" dirty="0">
              <a:solidFill>
                <a:srgbClr val="000000"/>
              </a:solidFill>
              <a:latin typeface="Arial" charset="0"/>
              <a:ea typeface="ＭＳ Ｐゴシック" pitchFamily="8" charset="-128"/>
            </a:endParaRPr>
          </a:p>
        </p:txBody>
      </p:sp>
      <p:sp>
        <p:nvSpPr>
          <p:cNvPr id="74765" name="TextBox 38"/>
          <p:cNvSpPr txBox="1">
            <a:spLocks noChangeArrowheads="1"/>
          </p:cNvSpPr>
          <p:nvPr/>
        </p:nvSpPr>
        <p:spPr bwMode="auto">
          <a:xfrm>
            <a:off x="7553802" y="1024414"/>
            <a:ext cx="209454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ea typeface="ＭＳ Ｐゴシック" pitchFamily="8" charset="-128"/>
              </a:rPr>
              <a:t>Membranes</a:t>
            </a:r>
          </a:p>
          <a:p>
            <a:pPr>
              <a:defRPr/>
            </a:pPr>
            <a:endParaRPr lang="en-US" sz="1900" dirty="0">
              <a:solidFill>
                <a:srgbClr val="000000"/>
              </a:solidFill>
              <a:latin typeface="Arial" charset="0"/>
              <a:ea typeface="ＭＳ Ｐゴシック" pitchFamily="8" charset="-128"/>
            </a:endParaRPr>
          </a:p>
          <a:p>
            <a:pPr>
              <a:defRPr/>
            </a:pPr>
            <a:endParaRPr lang="en-US" sz="1900" dirty="0">
              <a:solidFill>
                <a:srgbClr val="000000"/>
              </a:solidFill>
              <a:latin typeface="Arial" charset="0"/>
              <a:ea typeface="ＭＳ Ｐゴシック" pitchFamily="8" charset="-128"/>
            </a:endParaRPr>
          </a:p>
        </p:txBody>
      </p:sp>
      <p:sp>
        <p:nvSpPr>
          <p:cNvPr id="74766" name="TextBox 40"/>
          <p:cNvSpPr txBox="1">
            <a:spLocks noChangeArrowheads="1"/>
          </p:cNvSpPr>
          <p:nvPr/>
        </p:nvSpPr>
        <p:spPr bwMode="auto">
          <a:xfrm>
            <a:off x="7558088" y="2716055"/>
            <a:ext cx="1757212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2000" b="1" dirty="0">
                <a:solidFill>
                  <a:srgbClr val="000000"/>
                </a:solidFill>
                <a:ea typeface="ＭＳ Ｐゴシック" pitchFamily="8" charset="-128"/>
              </a:rPr>
              <a:t>Cytosquelette</a:t>
            </a:r>
          </a:p>
          <a:p>
            <a:pPr>
              <a:defRPr/>
            </a:pPr>
            <a:endParaRPr lang="en-US" sz="1900" dirty="0">
              <a:solidFill>
                <a:srgbClr val="000000"/>
              </a:solidFill>
              <a:latin typeface="Arial" charset="0"/>
              <a:ea typeface="ＭＳ Ｐゴシック" pitchFamily="8" charset="-128"/>
            </a:endParaRP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 bwMode="auto">
          <a:xfrm>
            <a:off x="342900" y="177165"/>
            <a:ext cx="9391650" cy="8629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4400" dirty="0">
                <a:solidFill>
                  <a:srgbClr val="FFFF00"/>
                </a:solidFill>
                <a:ea typeface="ＭＳ Ｐゴシック" pitchFamily="16" charset="-128"/>
              </a:rPr>
              <a:t>1 de 3. </a:t>
            </a:r>
            <a:r>
              <a:rPr lang="fr-FR" sz="4400" dirty="0">
                <a:solidFill>
                  <a:srgbClr val="FFFF00"/>
                </a:solidFill>
                <a:ea typeface="ＭＳ Ｐゴシック" pitchFamily="16" charset="-128"/>
              </a:rPr>
              <a:t>La cellule est conçue pour détecter la charge </a:t>
            </a:r>
            <a:endParaRPr lang="en-US" sz="4400" dirty="0">
              <a:solidFill>
                <a:srgbClr val="FFFF00"/>
              </a:solidFill>
              <a:ea typeface="ＭＳ Ｐゴシック" pitchFamily="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5983232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63078" y="-45720"/>
            <a:ext cx="6858000" cy="45720"/>
          </a:xfrm>
        </p:spPr>
        <p:txBody>
          <a:bodyPr/>
          <a:lstStyle/>
          <a:p>
            <a:pPr>
              <a:defRPr/>
            </a:pPr>
            <a:r>
              <a:rPr lang="en-US" sz="4400"/>
              <a:t>   </a:t>
            </a:r>
          </a:p>
        </p:txBody>
      </p:sp>
      <p:sp>
        <p:nvSpPr>
          <p:cNvPr id="9" name="Trapezoid 8"/>
          <p:cNvSpPr/>
          <p:nvPr/>
        </p:nvSpPr>
        <p:spPr bwMode="auto">
          <a:xfrm rot="21042378">
            <a:off x="1893094" y="2640330"/>
            <a:ext cx="564356" cy="417195"/>
          </a:xfrm>
          <a:prstGeom prst="trapezoid">
            <a:avLst/>
          </a:prstGeom>
          <a:noFill/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ＭＳ Ｐゴシック" pitchFamily="8" charset="-128"/>
            </a:endParaRPr>
          </a:p>
        </p:txBody>
      </p:sp>
      <p:pic>
        <p:nvPicPr>
          <p:cNvPr id="148484" name="Picture 9" descr="k2 basic collag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48" y="1863090"/>
            <a:ext cx="3554730" cy="455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6" descr="tendonopathy on 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" y="1268730"/>
            <a:ext cx="3980498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67265" y="442913"/>
            <a:ext cx="7653813" cy="698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4400" dirty="0">
                <a:solidFill>
                  <a:srgbClr val="FFFF00"/>
                </a:solidFill>
                <a:ea typeface="ＭＳ Ｐゴシック" pitchFamily="16" charset="-128"/>
              </a:rPr>
              <a:t>2 de 3. La charge </a:t>
            </a:r>
            <a:r>
              <a:rPr lang="en-US" sz="4400" dirty="0" err="1">
                <a:solidFill>
                  <a:srgbClr val="FFFF00"/>
                </a:solidFill>
                <a:ea typeface="ＭＳ Ｐゴシック" pitchFamily="16" charset="-128"/>
              </a:rPr>
              <a:t>stimule</a:t>
            </a:r>
            <a:r>
              <a:rPr lang="en-US" sz="4400" dirty="0">
                <a:solidFill>
                  <a:srgbClr val="FFFF00"/>
                </a:solidFill>
                <a:ea typeface="ＭＳ Ｐゴシック" pitchFamily="16" charset="-128"/>
              </a:rPr>
              <a:t> la cellule/</a:t>
            </a:r>
            <a:r>
              <a:rPr lang="en-US" sz="4400" dirty="0" err="1">
                <a:solidFill>
                  <a:srgbClr val="FFFF00"/>
                </a:solidFill>
                <a:ea typeface="ＭＳ Ｐゴシック" pitchFamily="16" charset="-128"/>
              </a:rPr>
              <a:t>nucléus</a:t>
            </a:r>
            <a:r>
              <a:rPr lang="en-US" sz="4400" dirty="0">
                <a:solidFill>
                  <a:srgbClr val="FFFF00"/>
                </a:solidFill>
                <a:ea typeface="ＭＳ Ｐゴシック" pitchFamily="16" charset="-128"/>
              </a:rPr>
              <a:t> </a:t>
            </a:r>
          </a:p>
        </p:txBody>
      </p:sp>
      <p:sp>
        <p:nvSpPr>
          <p:cNvPr id="82949" name="AutoShape 8"/>
          <p:cNvSpPr>
            <a:spLocks noChangeArrowheads="1"/>
          </p:cNvSpPr>
          <p:nvPr/>
        </p:nvSpPr>
        <p:spPr bwMode="auto">
          <a:xfrm rot="15162003" flipH="1">
            <a:off x="4262676" y="335043"/>
            <a:ext cx="954405" cy="4001928"/>
          </a:xfrm>
          <a:prstGeom prst="curvedRightArrow">
            <a:avLst>
              <a:gd name="adj1" fmla="val 33618"/>
              <a:gd name="adj2" fmla="val 139213"/>
              <a:gd name="adj3" fmla="val 64292"/>
            </a:avLst>
          </a:prstGeom>
          <a:solidFill>
            <a:srgbClr val="72D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750248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0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z="4400"/>
              <a:t>    </a:t>
            </a: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741522" y="1147287"/>
            <a:ext cx="230171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 = </a:t>
            </a:r>
            <a:r>
              <a:rPr lang="fr-FR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avant la contraction ou la chute du talon </a:t>
            </a:r>
            <a:endParaRPr lang="en-US" altLang="en-US" sz="3600" b="1" dirty="0">
              <a:solidFill>
                <a:srgbClr val="FFFFF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51556" name="Picture 4" descr="tendon shear bas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07" y="302895"/>
            <a:ext cx="3820478" cy="617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090025"/>
      </p:ext>
    </p:extLst>
  </p:cSld>
  <p:clrMapOvr>
    <a:masterClrMapping/>
  </p:clrMapOvr>
  <p:transition advTm="288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z="4400"/>
              <a:t>    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984785" y="-11144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sv-SE">
              <a:solidFill>
                <a:srgbClr val="FFFFFF"/>
              </a:solidFill>
              <a:latin typeface="Times New Roman" panose="02020603050405020304" pitchFamily="18" charset="0"/>
              <a:ea typeface="ＭＳ Ｐゴシック" pitchFamily="8" charset="-128"/>
            </a:endParaRPr>
          </a:p>
        </p:txBody>
      </p:sp>
      <p:pic>
        <p:nvPicPr>
          <p:cNvPr id="153604" name="Picture 5" descr="tendon shear 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07" y="302895"/>
            <a:ext cx="3806190" cy="615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561975" y="1145858"/>
            <a:ext cx="25098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en-US" sz="3600" b="1" dirty="0">
                <a:solidFill>
                  <a:srgbClr val="66FF33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Cisaillement </a:t>
            </a:r>
            <a:r>
              <a:rPr lang="fr-FR" altLang="en-US" sz="3600" b="1" dirty="0">
                <a:latin typeface="Arial Narrow" panose="020B0606020202030204" pitchFamily="34" charset="0"/>
                <a:ea typeface="ＭＳ Ｐゴシック" panose="020B0600070205080204" pitchFamily="34" charset="-128"/>
              </a:rPr>
              <a:t>sur la cellule avec chute du talon</a:t>
            </a:r>
            <a:endParaRPr lang="en-US" altLang="en-US" sz="3600" b="1" dirty="0">
              <a:solidFill>
                <a:srgbClr val="FFFFF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1028499"/>
      </p:ext>
    </p:extLst>
  </p:cSld>
  <p:clrMapOvr>
    <a:masterClrMapping/>
  </p:clrMapOvr>
  <p:transition advTm="224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61524" indent="-761524">
              <a:lnSpc>
                <a:spcPct val="90000"/>
              </a:lnSpc>
              <a:buFontTx/>
              <a:buAutoNum type="arabicPeriod"/>
            </a:pPr>
            <a:r>
              <a:rPr lang="fr-CA" altLang="en-US" sz="3600" dirty="0">
                <a:solidFill>
                  <a:srgbClr val="009900"/>
                </a:solidFill>
                <a:effectLst/>
              </a:rPr>
              <a:t>Anatomie cellulaire</a:t>
            </a:r>
          </a:p>
          <a:p>
            <a:pPr marL="761524" indent="-761524">
              <a:lnSpc>
                <a:spcPct val="90000"/>
              </a:lnSpc>
              <a:buSzPct val="70000"/>
              <a:buFontTx/>
              <a:buAutoNum type="arabicPeriod"/>
            </a:pPr>
            <a:r>
              <a:rPr lang="fr-CA" altLang="en-US" sz="3600" dirty="0" err="1">
                <a:solidFill>
                  <a:srgbClr val="009900"/>
                </a:solidFill>
                <a:effectLst/>
              </a:rPr>
              <a:t>Mécanocouplage</a:t>
            </a:r>
            <a:r>
              <a:rPr lang="fr-CA" altLang="en-US" sz="3600" dirty="0">
                <a:effectLst/>
              </a:rPr>
              <a:t> </a:t>
            </a:r>
          </a:p>
          <a:p>
            <a:pPr marL="761524" indent="-761524">
              <a:lnSpc>
                <a:spcPct val="90000"/>
              </a:lnSpc>
              <a:buSzPct val="70000"/>
              <a:buFontTx/>
              <a:buAutoNum type="arabicPeriod"/>
            </a:pPr>
            <a:r>
              <a:rPr lang="fr-CA" altLang="en-US" sz="3600" dirty="0">
                <a:effectLst/>
              </a:rPr>
              <a:t>Régulation à la hausse des gènes et </a:t>
            </a:r>
            <a:r>
              <a:rPr lang="fr-CA" altLang="en-US" sz="3600" dirty="0">
                <a:solidFill>
                  <a:srgbClr val="009900"/>
                </a:solidFill>
                <a:effectLst/>
              </a:rPr>
              <a:t>synthèse des protéines</a:t>
            </a:r>
          </a:p>
        </p:txBody>
      </p:sp>
      <p:sp>
        <p:nvSpPr>
          <p:cNvPr id="92163" name="Oval 4"/>
          <p:cNvSpPr>
            <a:spLocks noChangeArrowheads="1"/>
          </p:cNvSpPr>
          <p:nvPr/>
        </p:nvSpPr>
        <p:spPr bwMode="auto">
          <a:xfrm>
            <a:off x="544354" y="3040380"/>
            <a:ext cx="9144001" cy="1447324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FFFFFF"/>
              </a:solidFill>
              <a:ea typeface="ＭＳ Ｐゴシック" pitchFamily="16" charset="-128"/>
            </a:endParaRPr>
          </a:p>
        </p:txBody>
      </p:sp>
      <p:sp>
        <p:nvSpPr>
          <p:cNvPr id="2360325" name="Rectangle 5"/>
          <p:cNvSpPr>
            <a:spLocks noChangeArrowheads="1"/>
          </p:cNvSpPr>
          <p:nvPr/>
        </p:nvSpPr>
        <p:spPr bwMode="auto">
          <a:xfrm>
            <a:off x="1763078" y="514350"/>
            <a:ext cx="6858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fr-CA" sz="4000" dirty="0">
                <a:solidFill>
                  <a:srgbClr val="FFFF00"/>
                </a:solidFill>
                <a:latin typeface="Arial" charset="0"/>
                <a:ea typeface="ＭＳ Ｐゴシック" pitchFamily="16" charset="-128"/>
              </a:rPr>
              <a:t>Les 3 étapes de la </a:t>
            </a:r>
            <a:r>
              <a:rPr lang="fr-CA" sz="4000" dirty="0" err="1">
                <a:solidFill>
                  <a:srgbClr val="FFFF00"/>
                </a:solidFill>
                <a:latin typeface="Arial" charset="0"/>
                <a:ea typeface="ＭＳ Ｐゴシック" pitchFamily="16" charset="-128"/>
              </a:rPr>
              <a:t>mécanotransduction</a:t>
            </a:r>
            <a:r>
              <a:rPr lang="fr-CA" sz="4000" dirty="0">
                <a:solidFill>
                  <a:srgbClr val="FFFF00"/>
                </a:solidFill>
                <a:latin typeface="Arial" charset="0"/>
                <a:ea typeface="ＭＳ Ｐゴシック" pitchFamily="16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95050840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ollagen New communicate 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418625"/>
            <a:ext cx="4359117" cy="600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5299" name="Rectangle 3"/>
          <p:cNvSpPr>
            <a:spLocks noChangeArrowheads="1"/>
          </p:cNvSpPr>
          <p:nvPr/>
        </p:nvSpPr>
        <p:spPr bwMode="auto">
          <a:xfrm>
            <a:off x="2158842" y="2641760"/>
            <a:ext cx="412908" cy="4129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E30205"/>
              </a:solidFill>
              <a:latin typeface="Arial" charset="0"/>
              <a:ea typeface="ＭＳ Ｐゴシック" pitchFamily="8" charset="-128"/>
            </a:endParaRPr>
          </a:p>
        </p:txBody>
      </p:sp>
      <p:sp>
        <p:nvSpPr>
          <p:cNvPr id="19753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04424" y="0"/>
            <a:ext cx="7772400" cy="228600"/>
          </a:xfrm>
        </p:spPr>
        <p:txBody>
          <a:bodyPr/>
          <a:lstStyle/>
          <a:p>
            <a:pPr>
              <a:defRPr/>
            </a:pPr>
            <a:r>
              <a:rPr lang="en-US" sz="4400"/>
              <a:t>     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157413" y="1133000"/>
            <a:ext cx="7425214" cy="5533548"/>
            <a:chOff x="999" y="714"/>
            <a:chExt cx="4677" cy="3485"/>
          </a:xfrm>
        </p:grpSpPr>
        <p:grpSp>
          <p:nvGrpSpPr>
            <p:cNvPr id="156678" name="Group 6"/>
            <p:cNvGrpSpPr>
              <a:grpSpLocks/>
            </p:cNvGrpSpPr>
            <p:nvPr/>
          </p:nvGrpSpPr>
          <p:grpSpPr bwMode="auto">
            <a:xfrm>
              <a:off x="3088" y="1270"/>
              <a:ext cx="2588" cy="2929"/>
              <a:chOff x="3088" y="1270"/>
              <a:chExt cx="2588" cy="2929"/>
            </a:xfrm>
          </p:grpSpPr>
          <p:pic>
            <p:nvPicPr>
              <p:cNvPr id="156680" name="Picture 7" descr="integrins onl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" y="1270"/>
                <a:ext cx="2573" cy="2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7289" name="Rectangle 8"/>
              <p:cNvSpPr>
                <a:spLocks noChangeArrowheads="1"/>
              </p:cNvSpPr>
              <p:nvPr/>
            </p:nvSpPr>
            <p:spPr bwMode="auto">
              <a:xfrm>
                <a:off x="3088" y="1617"/>
                <a:ext cx="136" cy="255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97290" name="Rectangle 9"/>
              <p:cNvSpPr>
                <a:spLocks noChangeArrowheads="1"/>
              </p:cNvSpPr>
              <p:nvPr/>
            </p:nvSpPr>
            <p:spPr bwMode="auto">
              <a:xfrm>
                <a:off x="3144" y="4056"/>
                <a:ext cx="2408" cy="1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</p:grpSp>
        <p:sp>
          <p:nvSpPr>
            <p:cNvPr id="97287" name="AutoShape 10"/>
            <p:cNvSpPr>
              <a:spLocks noChangeArrowheads="1"/>
            </p:cNvSpPr>
            <p:nvPr/>
          </p:nvSpPr>
          <p:spPr bwMode="auto">
            <a:xfrm rot="16210482" flipH="1">
              <a:off x="2480" y="-767"/>
              <a:ext cx="935" cy="3898"/>
            </a:xfrm>
            <a:prstGeom prst="curvedRightArrow">
              <a:avLst>
                <a:gd name="adj1" fmla="val 26944"/>
                <a:gd name="adj2" fmla="val 120901"/>
                <a:gd name="adj3" fmla="val 64292"/>
              </a:avLst>
            </a:prstGeom>
            <a:solidFill>
              <a:srgbClr val="64A1D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ea typeface="ＭＳ Ｐゴシック" pitchFamily="16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235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734" y="0"/>
            <a:ext cx="7772400" cy="134303"/>
          </a:xfrm>
        </p:spPr>
        <p:txBody>
          <a:bodyPr/>
          <a:lstStyle/>
          <a:p>
            <a:pPr>
              <a:defRPr/>
            </a:pPr>
            <a:r>
              <a:rPr lang="en-US" sz="4400"/>
              <a:t>     </a:t>
            </a:r>
          </a:p>
        </p:txBody>
      </p:sp>
      <p:pic>
        <p:nvPicPr>
          <p:cNvPr id="158723" name="Picture 3" descr="integrins lab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67" y="237173"/>
            <a:ext cx="5403533" cy="639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4076224" y="6402229"/>
            <a:ext cx="5182076" cy="24003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FFFFFF"/>
              </a:solidFill>
              <a:ea typeface="ＭＳ Ｐゴシック" pitchFamily="16" charset="-128"/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4039077" y="1325880"/>
            <a:ext cx="291465" cy="516493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FFFFFF"/>
              </a:solidFill>
              <a:ea typeface="ＭＳ Ｐゴシック" pitchFamily="16" charset="-128"/>
            </a:endParaRPr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>
            <a:off x="3771900" y="6413659"/>
            <a:ext cx="5905024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FFFFFF"/>
              </a:solidFill>
              <a:ea typeface="ＭＳ Ｐゴシック" pitchFamily="16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7324" y="552450"/>
            <a:ext cx="292417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Membrane de cellule</a:t>
            </a:r>
            <a:endParaRPr lang="en-US" sz="2000" dirty="0">
              <a:solidFill>
                <a:srgbClr val="FF7C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367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4447" y="168593"/>
            <a:ext cx="7772400" cy="78582"/>
          </a:xfrm>
        </p:spPr>
        <p:txBody>
          <a:bodyPr/>
          <a:lstStyle/>
          <a:p>
            <a:pPr>
              <a:defRPr/>
            </a:pPr>
            <a:r>
              <a:rPr lang="en-US" sz="4400"/>
              <a:t> </a:t>
            </a:r>
          </a:p>
        </p:txBody>
      </p:sp>
      <p:sp>
        <p:nvSpPr>
          <p:cNvPr id="99331" name="Line 3"/>
          <p:cNvSpPr>
            <a:spLocks noChangeShapeType="1"/>
          </p:cNvSpPr>
          <p:nvPr/>
        </p:nvSpPr>
        <p:spPr bwMode="auto">
          <a:xfrm>
            <a:off x="6998018" y="436911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FFFFFF"/>
              </a:solidFill>
              <a:ea typeface="ＭＳ Ｐゴシック" pitchFamily="16" charset="-128"/>
            </a:endParaRPr>
          </a:p>
        </p:txBody>
      </p:sp>
      <p:pic>
        <p:nvPicPr>
          <p:cNvPr id="160772" name="Picture 4" descr="integrin lab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647" y="830104"/>
            <a:ext cx="5472113" cy="591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4063365" y="6400800"/>
            <a:ext cx="5182077" cy="241459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FFFFFF"/>
              </a:solidFill>
              <a:ea typeface="ＭＳ Ｐゴシック" pitchFamily="16" charset="-128"/>
            </a:endParaRPr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4039077" y="1308735"/>
            <a:ext cx="291465" cy="520636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FFFFFF"/>
              </a:solidFill>
              <a:ea typeface="ＭＳ Ｐゴシック" pitchFamily="16" charset="-128"/>
            </a:endParaRPr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>
            <a:off x="9206865" y="1205865"/>
            <a:ext cx="0" cy="565213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FFFFFF"/>
              </a:solidFill>
              <a:ea typeface="ＭＳ Ｐゴシック" pitchFamily="16" charset="-128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3771900" y="6413659"/>
            <a:ext cx="5905024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FFFFFF"/>
              </a:solidFill>
              <a:ea typeface="ＭＳ Ｐゴシック" pitchFamily="16" charset="-128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330542" y="1143000"/>
            <a:ext cx="0" cy="565213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FFFFFF"/>
              </a:solidFill>
              <a:ea typeface="ＭＳ Ｐゴシック" pitchFamily="16" charset="-128"/>
            </a:endParaRPr>
          </a:p>
        </p:txBody>
      </p:sp>
      <p:pic>
        <p:nvPicPr>
          <p:cNvPr id="160778" name="Picture 10" descr="integrins label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1603534"/>
            <a:ext cx="4882039" cy="478774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80932" y="1064524"/>
            <a:ext cx="206191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cytosquelette</a:t>
            </a:r>
          </a:p>
        </p:txBody>
      </p:sp>
    </p:spTree>
    <p:extLst>
      <p:ext uri="{BB962C8B-B14F-4D97-AF65-F5344CB8AC3E}">
        <p14:creationId xmlns:p14="http://schemas.microsoft.com/office/powerpoint/2010/main" val="70050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6307"/>
            <a:ext cx="4886325" cy="1143000"/>
          </a:xfrm>
          <a:noFill/>
          <a:ln/>
        </p:spPr>
        <p:txBody>
          <a:bodyPr/>
          <a:lstStyle/>
          <a:p>
            <a:r>
              <a:rPr lang="en-US" altLang="en-US" sz="5400" dirty="0"/>
              <a:t>Karim Khan </a:t>
            </a:r>
            <a:br>
              <a:rPr lang="en-US" altLang="en-US" sz="5400" dirty="0"/>
            </a:br>
            <a:r>
              <a:rPr lang="en-US" altLang="en-US" sz="3600" dirty="0"/>
              <a:t>MD, PhD, MBA</a:t>
            </a:r>
          </a:p>
        </p:txBody>
      </p:sp>
      <p:sp>
        <p:nvSpPr>
          <p:cNvPr id="1342467" name="Text Box 3"/>
          <p:cNvSpPr txBox="1">
            <a:spLocks noChangeArrowheads="1"/>
          </p:cNvSpPr>
          <p:nvPr/>
        </p:nvSpPr>
        <p:spPr bwMode="auto">
          <a:xfrm>
            <a:off x="352425" y="2014728"/>
            <a:ext cx="4410075" cy="2751522"/>
          </a:xfrm>
          <a:prstGeom prst="rect">
            <a:avLst/>
          </a:prstGeom>
          <a:noFill/>
          <a:ln w="12700">
            <a:solidFill>
              <a:srgbClr val="D542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</a:pPr>
            <a:r>
              <a:rPr lang="fr-CA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Professeur, 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</a:pPr>
            <a:r>
              <a:rPr lang="fr-CA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UBC, Vancouver 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</a:pPr>
            <a:r>
              <a:rPr lang="fr-CA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&amp; </a:t>
            </a:r>
            <a:r>
              <a:rPr lang="fr-CA" alt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Instituts de recherche en santé du Canada </a:t>
            </a:r>
            <a:r>
              <a:rPr lang="fr-CA" altLang="en-US" sz="32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(IRSC-IALA)  </a:t>
            </a:r>
            <a:endParaRPr lang="fr-CA" sz="3200" dirty="0">
              <a:solidFill>
                <a:srgbClr val="92D050"/>
              </a:solidFill>
              <a:effectLst/>
              <a:latin typeface="Times New Roman" pitchFamily="18" charset="0"/>
            </a:endParaRPr>
          </a:p>
        </p:txBody>
      </p:sp>
      <p:sp>
        <p:nvSpPr>
          <p:cNvPr id="1342468" name="Rectangle 4"/>
          <p:cNvSpPr>
            <a:spLocks noChangeArrowheads="1"/>
          </p:cNvSpPr>
          <p:nvPr/>
        </p:nvSpPr>
        <p:spPr bwMode="auto">
          <a:xfrm>
            <a:off x="685800" y="4267200"/>
            <a:ext cx="418465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endParaRPr lang="en-US" sz="4400">
              <a:solidFill>
                <a:srgbClr val="FFFF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454152"/>
            <a:ext cx="4744017" cy="593002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798888"/>
      </p:ext>
    </p:extLst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integrin before a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85" y="1613059"/>
            <a:ext cx="4886325" cy="479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1278732" y="0"/>
            <a:ext cx="7772400" cy="218599"/>
          </a:xfrm>
        </p:spPr>
        <p:txBody>
          <a:bodyPr/>
          <a:lstStyle/>
          <a:p>
            <a:pPr>
              <a:defRPr/>
            </a:pPr>
            <a:r>
              <a:rPr lang="en-US" sz="4400"/>
              <a:t>     </a:t>
            </a:r>
          </a:p>
        </p:txBody>
      </p:sp>
      <p:pic>
        <p:nvPicPr>
          <p:cNvPr id="162820" name="Picture 4" descr="achilles 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59" y="152877"/>
            <a:ext cx="2371725" cy="316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2821" name="Group 5"/>
          <p:cNvGrpSpPr>
            <a:grpSpLocks/>
          </p:cNvGrpSpPr>
          <p:nvPr/>
        </p:nvGrpSpPr>
        <p:grpSpPr bwMode="auto">
          <a:xfrm>
            <a:off x="4724877" y="177165"/>
            <a:ext cx="4089083" cy="1360170"/>
            <a:chOff x="2616" y="112"/>
            <a:chExt cx="2576" cy="856"/>
          </a:xfrm>
        </p:grpSpPr>
        <p:sp>
          <p:nvSpPr>
            <p:cNvPr id="100358" name="Rectangle 6"/>
            <p:cNvSpPr>
              <a:spLocks noChangeArrowheads="1"/>
            </p:cNvSpPr>
            <p:nvPr/>
          </p:nvSpPr>
          <p:spPr bwMode="auto">
            <a:xfrm>
              <a:off x="2896" y="112"/>
              <a:ext cx="1960" cy="85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ea typeface="ＭＳ Ｐゴシック" pitchFamily="16" charset="-128"/>
              </a:endParaRPr>
            </a:p>
          </p:txBody>
        </p:sp>
        <p:sp>
          <p:nvSpPr>
            <p:cNvPr id="100359" name="Text Box 7"/>
            <p:cNvSpPr txBox="1">
              <a:spLocks noChangeArrowheads="1"/>
            </p:cNvSpPr>
            <p:nvPr/>
          </p:nvSpPr>
          <p:spPr bwMode="auto">
            <a:xfrm>
              <a:off x="2616" y="134"/>
              <a:ext cx="2576" cy="83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CA" sz="2000" b="1" dirty="0">
                  <a:solidFill>
                    <a:srgbClr val="114FFB"/>
                  </a:solidFill>
                  <a:latin typeface="Arial" charset="0"/>
                  <a:ea typeface="ＭＳ Ｐゴシック" pitchFamily="8" charset="-128"/>
                </a:rPr>
                <a:t>La </a:t>
              </a:r>
              <a:r>
                <a:rPr lang="fr-CA" sz="2000" b="1" dirty="0">
                  <a:solidFill>
                    <a:srgbClr val="FEFF0A"/>
                  </a:solidFill>
                  <a:latin typeface="Arial" charset="0"/>
                  <a:ea typeface="ＭＳ Ｐゴシック" pitchFamily="8" charset="-128"/>
                </a:rPr>
                <a:t>chute du talon</a:t>
              </a:r>
              <a:r>
                <a:rPr lang="fr-CA" sz="2000" b="1" dirty="0">
                  <a:solidFill>
                    <a:srgbClr val="114FFB"/>
                  </a:solidFill>
                  <a:latin typeface="Arial" charset="0"/>
                  <a:ea typeface="ＭＳ Ｐゴシック" pitchFamily="8" charset="-128"/>
                </a:rPr>
                <a:t> stimule les </a:t>
              </a:r>
              <a:r>
                <a:rPr lang="fr-CA" sz="2000" b="1" dirty="0" err="1">
                  <a:solidFill>
                    <a:srgbClr val="FEFF0A"/>
                  </a:solidFill>
                  <a:latin typeface="Arial" charset="0"/>
                  <a:ea typeface="ＭＳ Ｐゴシック" pitchFamily="8" charset="-128"/>
                </a:rPr>
                <a:t>intégrines</a:t>
              </a:r>
              <a:r>
                <a:rPr lang="fr-CA" sz="2000" b="1" dirty="0">
                  <a:solidFill>
                    <a:srgbClr val="FEFF0A"/>
                  </a:solidFill>
                  <a:latin typeface="Arial" charset="0"/>
                  <a:ea typeface="ＭＳ Ｐゴシック" pitchFamily="8" charset="-128"/>
                </a:rPr>
                <a:t> </a:t>
              </a:r>
              <a:r>
                <a:rPr lang="fr-CA" sz="2000" b="1" dirty="0">
                  <a:solidFill>
                    <a:srgbClr val="114FFB"/>
                  </a:solidFill>
                  <a:latin typeface="Arial" charset="0"/>
                  <a:ea typeface="ＭＳ Ｐゴシック" pitchFamily="8" charset="-128"/>
                </a:rPr>
                <a:t> pour qu’elles basculent, </a:t>
              </a:r>
              <a:r>
                <a:rPr lang="fr-CA" sz="2000" b="1" dirty="0">
                  <a:latin typeface="Arial" charset="0"/>
                  <a:ea typeface="ＭＳ Ｐゴシック" pitchFamily="8" charset="-128"/>
                </a:rPr>
                <a:t>ce qui déclenche des voies de signalisation</a:t>
              </a:r>
              <a:endParaRPr lang="fr-CA" dirty="0">
                <a:solidFill>
                  <a:srgbClr val="FFFFFF"/>
                </a:solidFill>
                <a:latin typeface="Arial" charset="0"/>
                <a:ea typeface="ＭＳ Ｐゴシック" pitchFamily="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453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transcrip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85" y="1600200"/>
            <a:ext cx="4886325" cy="48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5347" name="Group 3"/>
          <p:cNvGrpSpPr>
            <a:grpSpLocks/>
          </p:cNvGrpSpPr>
          <p:nvPr/>
        </p:nvGrpSpPr>
        <p:grpSpPr bwMode="auto">
          <a:xfrm>
            <a:off x="4724877" y="177165"/>
            <a:ext cx="4089083" cy="1360170"/>
            <a:chOff x="2616" y="112"/>
            <a:chExt cx="2576" cy="856"/>
          </a:xfrm>
        </p:grpSpPr>
        <p:sp>
          <p:nvSpPr>
            <p:cNvPr id="111621" name="Rectangle 4"/>
            <p:cNvSpPr>
              <a:spLocks noChangeArrowheads="1"/>
            </p:cNvSpPr>
            <p:nvPr/>
          </p:nvSpPr>
          <p:spPr bwMode="auto">
            <a:xfrm>
              <a:off x="2896" y="112"/>
              <a:ext cx="1960" cy="85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ea typeface="ＭＳ Ｐゴシック" pitchFamily="16" charset="-128"/>
              </a:endParaRPr>
            </a:p>
          </p:txBody>
        </p:sp>
        <p:sp>
          <p:nvSpPr>
            <p:cNvPr id="111622" name="Text Box 5"/>
            <p:cNvSpPr txBox="1">
              <a:spLocks noChangeArrowheads="1"/>
            </p:cNvSpPr>
            <p:nvPr/>
          </p:nvSpPr>
          <p:spPr bwMode="auto">
            <a:xfrm>
              <a:off x="2616" y="304"/>
              <a:ext cx="2576" cy="44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2000" b="1" dirty="0">
                  <a:solidFill>
                    <a:srgbClr val="114FFB"/>
                  </a:solidFill>
                  <a:latin typeface="Arial" charset="0"/>
                  <a:ea typeface="ＭＳ Ｐゴシック" pitchFamily="8" charset="-128"/>
                </a:rPr>
                <a:t>Le nucléus reçoit le signal de créer l'</a:t>
              </a:r>
              <a:r>
                <a:rPr lang="fr-FR" sz="2000" b="1" dirty="0" err="1">
                  <a:solidFill>
                    <a:srgbClr val="114FFB"/>
                  </a:solidFill>
                  <a:latin typeface="Arial" charset="0"/>
                  <a:ea typeface="ＭＳ Ｐゴシック" pitchFamily="8" charset="-128"/>
                </a:rPr>
                <a:t>ARNm</a:t>
              </a:r>
              <a:endParaRPr lang="en-US" dirty="0">
                <a:solidFill>
                  <a:srgbClr val="FFFFFF"/>
                </a:solidFill>
                <a:latin typeface="Arial" charset="0"/>
                <a:ea typeface="ＭＳ Ｐゴシック" pitchFamily="8" charset="-128"/>
              </a:endParaRPr>
            </a:p>
          </p:txBody>
        </p:sp>
      </p:grpSp>
      <p:sp>
        <p:nvSpPr>
          <p:cNvPr id="2003974" name="Rectangle 6"/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7772400" cy="140018"/>
          </a:xfrm>
        </p:spPr>
        <p:txBody>
          <a:bodyPr/>
          <a:lstStyle/>
          <a:p>
            <a:pPr>
              <a:defRPr/>
            </a:pPr>
            <a:r>
              <a:rPr lang="en-US" sz="440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032813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mR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85" y="1600200"/>
            <a:ext cx="4886325" cy="47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7395" name="Group 3"/>
          <p:cNvGrpSpPr>
            <a:grpSpLocks/>
          </p:cNvGrpSpPr>
          <p:nvPr/>
        </p:nvGrpSpPr>
        <p:grpSpPr bwMode="auto">
          <a:xfrm>
            <a:off x="4724877" y="215742"/>
            <a:ext cx="4089083" cy="1358741"/>
            <a:chOff x="2616" y="112"/>
            <a:chExt cx="2576" cy="856"/>
          </a:xfrm>
        </p:grpSpPr>
        <p:sp>
          <p:nvSpPr>
            <p:cNvPr id="112648" name="Rectangle 4"/>
            <p:cNvSpPr>
              <a:spLocks noChangeArrowheads="1"/>
            </p:cNvSpPr>
            <p:nvPr/>
          </p:nvSpPr>
          <p:spPr bwMode="auto">
            <a:xfrm>
              <a:off x="2896" y="112"/>
              <a:ext cx="1960" cy="85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ea typeface="ＭＳ Ｐゴシック" pitchFamily="16" charset="-128"/>
              </a:endParaRPr>
            </a:p>
          </p:txBody>
        </p:sp>
        <p:sp>
          <p:nvSpPr>
            <p:cNvPr id="112649" name="Text Box 5"/>
            <p:cNvSpPr txBox="1">
              <a:spLocks noChangeArrowheads="1"/>
            </p:cNvSpPr>
            <p:nvPr/>
          </p:nvSpPr>
          <p:spPr bwMode="auto">
            <a:xfrm>
              <a:off x="2616" y="304"/>
              <a:ext cx="2576" cy="4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2000" b="1" dirty="0">
                  <a:solidFill>
                    <a:srgbClr val="114FFB"/>
                  </a:solidFill>
                  <a:latin typeface="Arial" charset="0"/>
                  <a:ea typeface="ＭＳ Ｐゴシック" pitchFamily="8" charset="-128"/>
                </a:rPr>
                <a:t>Les ribosomes créent des protéines</a:t>
              </a:r>
              <a:endParaRPr lang="en-US" dirty="0">
                <a:solidFill>
                  <a:srgbClr val="FFFFFF"/>
                </a:solidFill>
                <a:latin typeface="Arial" charset="0"/>
                <a:ea typeface="ＭＳ Ｐゴシック" pitchFamily="8" charset="-128"/>
              </a:endParaRPr>
            </a:p>
          </p:txBody>
        </p:sp>
      </p:grpSp>
      <p:sp>
        <p:nvSpPr>
          <p:cNvPr id="2006022" name="Rectangle 6"/>
          <p:cNvSpPr>
            <a:spLocks noGrp="1" noChangeArrowheads="1"/>
          </p:cNvSpPr>
          <p:nvPr>
            <p:ph type="title"/>
          </p:nvPr>
        </p:nvSpPr>
        <p:spPr>
          <a:xfrm>
            <a:off x="1283018" y="177165"/>
            <a:ext cx="7772400" cy="102870"/>
          </a:xfrm>
        </p:spPr>
        <p:txBody>
          <a:bodyPr/>
          <a:lstStyle/>
          <a:p>
            <a:pPr>
              <a:defRPr/>
            </a:pPr>
            <a:endParaRPr lang="en-US" sz="4400" dirty="0"/>
          </a:p>
        </p:txBody>
      </p:sp>
      <p:grpSp>
        <p:nvGrpSpPr>
          <p:cNvPr id="187397" name="Group 7"/>
          <p:cNvGrpSpPr>
            <a:grpSpLocks/>
          </p:cNvGrpSpPr>
          <p:nvPr/>
        </p:nvGrpSpPr>
        <p:grpSpPr bwMode="auto">
          <a:xfrm>
            <a:off x="6235065" y="5917880"/>
            <a:ext cx="2160270" cy="462449"/>
            <a:chOff x="3568" y="3728"/>
            <a:chExt cx="1360" cy="291"/>
          </a:xfrm>
        </p:grpSpPr>
        <p:sp>
          <p:nvSpPr>
            <p:cNvPr id="112646" name="Text Box 8"/>
            <p:cNvSpPr txBox="1">
              <a:spLocks noChangeArrowheads="1"/>
            </p:cNvSpPr>
            <p:nvPr/>
          </p:nvSpPr>
          <p:spPr bwMode="auto">
            <a:xfrm>
              <a:off x="3568" y="3728"/>
              <a:ext cx="136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D49FFF"/>
                  </a:solidFill>
                  <a:latin typeface="Arial" charset="0"/>
                  <a:ea typeface="ＭＳ Ｐゴシック" pitchFamily="8" charset="-128"/>
                </a:rPr>
                <a:t>Ribosomes</a:t>
              </a:r>
              <a:endParaRPr lang="en-US">
                <a:solidFill>
                  <a:srgbClr val="FFFFFF"/>
                </a:solidFill>
                <a:latin typeface="Arial" charset="0"/>
                <a:ea typeface="ＭＳ Ｐゴシック" pitchFamily="8" charset="-128"/>
              </a:endParaRPr>
            </a:p>
          </p:txBody>
        </p:sp>
        <p:sp>
          <p:nvSpPr>
            <p:cNvPr id="112647" name="Line 9"/>
            <p:cNvSpPr>
              <a:spLocks noChangeShapeType="1"/>
            </p:cNvSpPr>
            <p:nvPr/>
          </p:nvSpPr>
          <p:spPr bwMode="auto">
            <a:xfrm flipV="1">
              <a:off x="4696" y="3816"/>
              <a:ext cx="152" cy="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ea typeface="ＭＳ Ｐゴシック" pitchFamily="1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847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mR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85" y="1600200"/>
            <a:ext cx="4886325" cy="47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43" name="Group 3"/>
          <p:cNvGrpSpPr>
            <a:grpSpLocks/>
          </p:cNvGrpSpPr>
          <p:nvPr/>
        </p:nvGrpSpPr>
        <p:grpSpPr bwMode="auto">
          <a:xfrm>
            <a:off x="4724877" y="215742"/>
            <a:ext cx="4089083" cy="1358741"/>
            <a:chOff x="2616" y="112"/>
            <a:chExt cx="2576" cy="856"/>
          </a:xfrm>
        </p:grpSpPr>
        <p:sp>
          <p:nvSpPr>
            <p:cNvPr id="113673" name="Rectangle 4"/>
            <p:cNvSpPr>
              <a:spLocks noChangeArrowheads="1"/>
            </p:cNvSpPr>
            <p:nvPr/>
          </p:nvSpPr>
          <p:spPr bwMode="auto">
            <a:xfrm>
              <a:off x="2896" y="112"/>
              <a:ext cx="1960" cy="85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ea typeface="ＭＳ Ｐゴシック" pitchFamily="16" charset="-128"/>
              </a:endParaRPr>
            </a:p>
          </p:txBody>
        </p:sp>
        <p:sp>
          <p:nvSpPr>
            <p:cNvPr id="113674" name="Text Box 5"/>
            <p:cNvSpPr txBox="1">
              <a:spLocks noChangeArrowheads="1"/>
            </p:cNvSpPr>
            <p:nvPr/>
          </p:nvSpPr>
          <p:spPr bwMode="auto">
            <a:xfrm>
              <a:off x="2616" y="304"/>
              <a:ext cx="2576" cy="4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CA" sz="2000" b="1" dirty="0">
                  <a:solidFill>
                    <a:srgbClr val="114FFB"/>
                  </a:solidFill>
                  <a:latin typeface="Arial" charset="0"/>
                  <a:ea typeface="ＭＳ Ｐゴシック" pitchFamily="8" charset="-128"/>
                </a:rPr>
                <a:t>Les ribosomes créent des protéines</a:t>
              </a:r>
              <a:endParaRPr lang="fr-CA" dirty="0">
                <a:solidFill>
                  <a:srgbClr val="FFFFFF"/>
                </a:solidFill>
                <a:latin typeface="Arial" charset="0"/>
                <a:ea typeface="ＭＳ Ｐゴシック" pitchFamily="8" charset="-128"/>
              </a:endParaRPr>
            </a:p>
          </p:txBody>
        </p:sp>
      </p:grpSp>
      <p:sp>
        <p:nvSpPr>
          <p:cNvPr id="2008070" name="Rectangle 6"/>
          <p:cNvSpPr>
            <a:spLocks noGrp="1" noChangeArrowheads="1"/>
          </p:cNvSpPr>
          <p:nvPr>
            <p:ph type="title"/>
          </p:nvPr>
        </p:nvSpPr>
        <p:spPr>
          <a:xfrm>
            <a:off x="1270159" y="190024"/>
            <a:ext cx="7772400" cy="90011"/>
          </a:xfrm>
        </p:spPr>
        <p:txBody>
          <a:bodyPr/>
          <a:lstStyle/>
          <a:p>
            <a:pPr>
              <a:defRPr/>
            </a:pPr>
            <a:endParaRPr lang="en-US" sz="4400"/>
          </a:p>
        </p:txBody>
      </p:sp>
      <p:pic>
        <p:nvPicPr>
          <p:cNvPr id="189445" name="Picture 7" descr="collagen and ri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85" y="1600200"/>
            <a:ext cx="4886325" cy="48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46" name="Group 8"/>
          <p:cNvGrpSpPr>
            <a:grpSpLocks/>
          </p:cNvGrpSpPr>
          <p:nvPr/>
        </p:nvGrpSpPr>
        <p:grpSpPr bwMode="auto">
          <a:xfrm>
            <a:off x="6235065" y="5917880"/>
            <a:ext cx="2160270" cy="462449"/>
            <a:chOff x="3568" y="3728"/>
            <a:chExt cx="1360" cy="291"/>
          </a:xfrm>
        </p:grpSpPr>
        <p:sp>
          <p:nvSpPr>
            <p:cNvPr id="113671" name="Text Box 9"/>
            <p:cNvSpPr txBox="1">
              <a:spLocks noChangeArrowheads="1"/>
            </p:cNvSpPr>
            <p:nvPr/>
          </p:nvSpPr>
          <p:spPr bwMode="auto">
            <a:xfrm>
              <a:off x="3568" y="3728"/>
              <a:ext cx="136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CA" b="1" dirty="0">
                  <a:solidFill>
                    <a:srgbClr val="D49FFF"/>
                  </a:solidFill>
                  <a:latin typeface="Arial" charset="0"/>
                  <a:ea typeface="ＭＳ Ｐゴシック" pitchFamily="8" charset="-128"/>
                </a:rPr>
                <a:t>Ribosomes</a:t>
              </a:r>
              <a:endParaRPr lang="fr-CA" dirty="0">
                <a:solidFill>
                  <a:srgbClr val="FFFFFF"/>
                </a:solidFill>
                <a:latin typeface="Arial" charset="0"/>
                <a:ea typeface="ＭＳ Ｐゴシック" pitchFamily="8" charset="-128"/>
              </a:endParaRPr>
            </a:p>
          </p:txBody>
        </p:sp>
        <p:sp>
          <p:nvSpPr>
            <p:cNvPr id="113672" name="Line 10"/>
            <p:cNvSpPr>
              <a:spLocks noChangeShapeType="1"/>
            </p:cNvSpPr>
            <p:nvPr/>
          </p:nvSpPr>
          <p:spPr bwMode="auto">
            <a:xfrm flipV="1">
              <a:off x="4696" y="3816"/>
              <a:ext cx="152" cy="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ea typeface="ＭＳ Ｐゴシック" pitchFamily="1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768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collagen leav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85" y="1600200"/>
            <a:ext cx="4886325" cy="48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1491" name="Group 3"/>
          <p:cNvGrpSpPr>
            <a:grpSpLocks/>
          </p:cNvGrpSpPr>
          <p:nvPr/>
        </p:nvGrpSpPr>
        <p:grpSpPr bwMode="auto">
          <a:xfrm>
            <a:off x="4724877" y="215742"/>
            <a:ext cx="4089083" cy="1358741"/>
            <a:chOff x="2616" y="112"/>
            <a:chExt cx="2576" cy="856"/>
          </a:xfrm>
        </p:grpSpPr>
        <p:sp>
          <p:nvSpPr>
            <p:cNvPr id="114696" name="Rectangle 4"/>
            <p:cNvSpPr>
              <a:spLocks noChangeArrowheads="1"/>
            </p:cNvSpPr>
            <p:nvPr/>
          </p:nvSpPr>
          <p:spPr bwMode="auto">
            <a:xfrm>
              <a:off x="2896" y="112"/>
              <a:ext cx="1960" cy="85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ea typeface="ＭＳ Ｐゴシック" pitchFamily="16" charset="-128"/>
              </a:endParaRPr>
            </a:p>
          </p:txBody>
        </p:sp>
        <p:sp>
          <p:nvSpPr>
            <p:cNvPr id="114697" name="Text Box 5"/>
            <p:cNvSpPr txBox="1">
              <a:spLocks noChangeArrowheads="1"/>
            </p:cNvSpPr>
            <p:nvPr/>
          </p:nvSpPr>
          <p:spPr bwMode="auto">
            <a:xfrm>
              <a:off x="2616" y="304"/>
              <a:ext cx="2576" cy="4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2000" b="1" dirty="0">
                  <a:solidFill>
                    <a:srgbClr val="114FFB"/>
                  </a:solidFill>
                  <a:latin typeface="Arial" charset="0"/>
                  <a:ea typeface="ＭＳ Ｐゴシック" pitchFamily="8" charset="-128"/>
                </a:rPr>
                <a:t>Le collagène s’extrude de la matrice</a:t>
              </a:r>
              <a:endParaRPr lang="en-US" dirty="0">
                <a:solidFill>
                  <a:srgbClr val="FFFFFF"/>
                </a:solidFill>
                <a:latin typeface="Arial" charset="0"/>
                <a:ea typeface="ＭＳ Ｐゴシック" pitchFamily="8" charset="-128"/>
              </a:endParaRPr>
            </a:p>
          </p:txBody>
        </p:sp>
      </p:grpSp>
      <p:sp>
        <p:nvSpPr>
          <p:cNvPr id="2010118" name="Rectangle 6"/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7772400" cy="152877"/>
          </a:xfrm>
        </p:spPr>
        <p:txBody>
          <a:bodyPr/>
          <a:lstStyle/>
          <a:p>
            <a:pPr>
              <a:defRPr/>
            </a:pPr>
            <a:r>
              <a:rPr lang="en-US" sz="4400"/>
              <a:t>      </a:t>
            </a:r>
          </a:p>
        </p:txBody>
      </p:sp>
      <p:grpSp>
        <p:nvGrpSpPr>
          <p:cNvPr id="191493" name="Group 7"/>
          <p:cNvGrpSpPr>
            <a:grpSpLocks/>
          </p:cNvGrpSpPr>
          <p:nvPr/>
        </p:nvGrpSpPr>
        <p:grpSpPr bwMode="auto">
          <a:xfrm>
            <a:off x="6235065" y="5917880"/>
            <a:ext cx="2160270" cy="462449"/>
            <a:chOff x="3568" y="3728"/>
            <a:chExt cx="1360" cy="291"/>
          </a:xfrm>
        </p:grpSpPr>
        <p:sp>
          <p:nvSpPr>
            <p:cNvPr id="114694" name="Text Box 8"/>
            <p:cNvSpPr txBox="1">
              <a:spLocks noChangeArrowheads="1"/>
            </p:cNvSpPr>
            <p:nvPr/>
          </p:nvSpPr>
          <p:spPr bwMode="auto">
            <a:xfrm>
              <a:off x="3568" y="3728"/>
              <a:ext cx="136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CA" b="1" dirty="0">
                  <a:solidFill>
                    <a:srgbClr val="D49FFF"/>
                  </a:solidFill>
                  <a:latin typeface="Arial" charset="0"/>
                  <a:ea typeface="ＭＳ Ｐゴシック" pitchFamily="8" charset="-128"/>
                </a:rPr>
                <a:t>Ribosomes</a:t>
              </a:r>
              <a:endParaRPr lang="fr-CA" dirty="0">
                <a:solidFill>
                  <a:srgbClr val="FFFFFF"/>
                </a:solidFill>
                <a:latin typeface="Arial" charset="0"/>
                <a:ea typeface="ＭＳ Ｐゴシック" pitchFamily="8" charset="-128"/>
              </a:endParaRPr>
            </a:p>
          </p:txBody>
        </p:sp>
        <p:sp>
          <p:nvSpPr>
            <p:cNvPr id="114695" name="Line 9"/>
            <p:cNvSpPr>
              <a:spLocks noChangeShapeType="1"/>
            </p:cNvSpPr>
            <p:nvPr/>
          </p:nvSpPr>
          <p:spPr bwMode="auto">
            <a:xfrm flipV="1">
              <a:off x="4696" y="3816"/>
              <a:ext cx="152" cy="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ea typeface="ＭＳ Ｐゴシック" pitchFamily="1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1817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collagen leav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85" y="1600200"/>
            <a:ext cx="4886325" cy="48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3539" name="Group 3"/>
          <p:cNvGrpSpPr>
            <a:grpSpLocks/>
          </p:cNvGrpSpPr>
          <p:nvPr/>
        </p:nvGrpSpPr>
        <p:grpSpPr bwMode="auto">
          <a:xfrm>
            <a:off x="4724877" y="215742"/>
            <a:ext cx="4089083" cy="1358741"/>
            <a:chOff x="2616" y="112"/>
            <a:chExt cx="2576" cy="856"/>
          </a:xfrm>
        </p:grpSpPr>
        <p:sp>
          <p:nvSpPr>
            <p:cNvPr id="115718" name="Rectangle 4"/>
            <p:cNvSpPr>
              <a:spLocks noChangeArrowheads="1"/>
            </p:cNvSpPr>
            <p:nvPr/>
          </p:nvSpPr>
          <p:spPr bwMode="auto">
            <a:xfrm>
              <a:off x="2896" y="112"/>
              <a:ext cx="1960" cy="85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ea typeface="ＭＳ Ｐゴシック" pitchFamily="16" charset="-128"/>
              </a:endParaRPr>
            </a:p>
          </p:txBody>
        </p:sp>
        <p:sp>
          <p:nvSpPr>
            <p:cNvPr id="115719" name="Text Box 5"/>
            <p:cNvSpPr txBox="1">
              <a:spLocks noChangeArrowheads="1"/>
            </p:cNvSpPr>
            <p:nvPr/>
          </p:nvSpPr>
          <p:spPr bwMode="auto">
            <a:xfrm>
              <a:off x="2616" y="304"/>
              <a:ext cx="2576" cy="44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CA" sz="2000" b="1" dirty="0">
                  <a:solidFill>
                    <a:srgbClr val="114FFB"/>
                  </a:solidFill>
                  <a:latin typeface="Arial" charset="0"/>
                  <a:ea typeface="ＭＳ Ｐゴシック" pitchFamily="8" charset="-128"/>
                </a:rPr>
                <a:t>Le collagène s’extrude de la matrice</a:t>
              </a:r>
              <a:endParaRPr lang="fr-CA" dirty="0">
                <a:solidFill>
                  <a:srgbClr val="FFFFFF"/>
                </a:solidFill>
                <a:latin typeface="Arial" charset="0"/>
                <a:ea typeface="ＭＳ Ｐゴシック" pitchFamily="8" charset="-128"/>
              </a:endParaRPr>
            </a:p>
          </p:txBody>
        </p:sp>
      </p:grpSp>
      <p:sp>
        <p:nvSpPr>
          <p:cNvPr id="2012166" name="Rectangle 6"/>
          <p:cNvSpPr>
            <a:spLocks noGrp="1" noChangeArrowheads="1"/>
          </p:cNvSpPr>
          <p:nvPr>
            <p:ph type="title"/>
          </p:nvPr>
        </p:nvSpPr>
        <p:spPr>
          <a:xfrm>
            <a:off x="1244442" y="0"/>
            <a:ext cx="7772400" cy="177165"/>
          </a:xfrm>
        </p:spPr>
        <p:txBody>
          <a:bodyPr/>
          <a:lstStyle/>
          <a:p>
            <a:pPr>
              <a:defRPr/>
            </a:pPr>
            <a:endParaRPr lang="en-US" sz="4400"/>
          </a:p>
        </p:txBody>
      </p:sp>
      <p:pic>
        <p:nvPicPr>
          <p:cNvPr id="193541" name="Picture 7" descr="collagen o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85" y="1587342"/>
            <a:ext cx="4886325" cy="480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1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collagen g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85" y="1587342"/>
            <a:ext cx="4873467" cy="479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1283018" y="165735"/>
            <a:ext cx="7772400" cy="164307"/>
          </a:xfrm>
        </p:spPr>
        <p:txBody>
          <a:bodyPr/>
          <a:lstStyle/>
          <a:p>
            <a:pPr>
              <a:defRPr/>
            </a:pPr>
            <a:endParaRPr lang="en-US" sz="4400"/>
          </a:p>
        </p:txBody>
      </p:sp>
      <p:grpSp>
        <p:nvGrpSpPr>
          <p:cNvPr id="195588" name="Group 4"/>
          <p:cNvGrpSpPr>
            <a:grpSpLocks/>
          </p:cNvGrpSpPr>
          <p:nvPr/>
        </p:nvGrpSpPr>
        <p:grpSpPr bwMode="auto">
          <a:xfrm rot="1031362">
            <a:off x="6229350" y="851535"/>
            <a:ext cx="1137285" cy="457200"/>
            <a:chOff x="2380" y="1040"/>
            <a:chExt cx="716" cy="288"/>
          </a:xfrm>
        </p:grpSpPr>
        <p:grpSp>
          <p:nvGrpSpPr>
            <p:cNvPr id="195589" name="Group 5"/>
            <p:cNvGrpSpPr>
              <a:grpSpLocks/>
            </p:cNvGrpSpPr>
            <p:nvPr/>
          </p:nvGrpSpPr>
          <p:grpSpPr bwMode="auto">
            <a:xfrm>
              <a:off x="2384" y="1040"/>
              <a:ext cx="712" cy="288"/>
              <a:chOff x="2384" y="1040"/>
              <a:chExt cx="712" cy="288"/>
            </a:xfrm>
          </p:grpSpPr>
          <p:sp>
            <p:nvSpPr>
              <p:cNvPr id="116743" name="Freeform 6"/>
              <p:cNvSpPr>
                <a:spLocks/>
              </p:cNvSpPr>
              <p:nvPr/>
            </p:nvSpPr>
            <p:spPr bwMode="auto">
              <a:xfrm rot="-1328600">
                <a:off x="2382" y="1045"/>
                <a:ext cx="688" cy="155"/>
              </a:xfrm>
              <a:custGeom>
                <a:avLst/>
                <a:gdLst>
                  <a:gd name="T0" fmla="*/ 0 w 688"/>
                  <a:gd name="T1" fmla="*/ 75 h 155"/>
                  <a:gd name="T2" fmla="*/ 56 w 688"/>
                  <a:gd name="T3" fmla="*/ 139 h 155"/>
                  <a:gd name="T4" fmla="*/ 104 w 688"/>
                  <a:gd name="T5" fmla="*/ 155 h 155"/>
                  <a:gd name="T6" fmla="*/ 208 w 688"/>
                  <a:gd name="T7" fmla="*/ 131 h 155"/>
                  <a:gd name="T8" fmla="*/ 408 w 688"/>
                  <a:gd name="T9" fmla="*/ 11 h 155"/>
                  <a:gd name="T10" fmla="*/ 568 w 688"/>
                  <a:gd name="T11" fmla="*/ 27 h 155"/>
                  <a:gd name="T12" fmla="*/ 616 w 688"/>
                  <a:gd name="T13" fmla="*/ 59 h 155"/>
                  <a:gd name="T14" fmla="*/ 640 w 688"/>
                  <a:gd name="T15" fmla="*/ 75 h 155"/>
                  <a:gd name="T16" fmla="*/ 688 w 688"/>
                  <a:gd name="T17" fmla="*/ 107 h 1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88"/>
                  <a:gd name="T28" fmla="*/ 0 h 155"/>
                  <a:gd name="T29" fmla="*/ 688 w 688"/>
                  <a:gd name="T30" fmla="*/ 155 h 1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88" h="155">
                    <a:moveTo>
                      <a:pt x="0" y="75"/>
                    </a:moveTo>
                    <a:cubicBezTo>
                      <a:pt x="9" y="103"/>
                      <a:pt x="26" y="126"/>
                      <a:pt x="56" y="139"/>
                    </a:cubicBezTo>
                    <a:cubicBezTo>
                      <a:pt x="71" y="145"/>
                      <a:pt x="104" y="155"/>
                      <a:pt x="104" y="155"/>
                    </a:cubicBezTo>
                    <a:cubicBezTo>
                      <a:pt x="137" y="146"/>
                      <a:pt x="177" y="147"/>
                      <a:pt x="208" y="131"/>
                    </a:cubicBezTo>
                    <a:cubicBezTo>
                      <a:pt x="277" y="92"/>
                      <a:pt x="330" y="30"/>
                      <a:pt x="408" y="11"/>
                    </a:cubicBezTo>
                    <a:cubicBezTo>
                      <a:pt x="461" y="14"/>
                      <a:pt x="521" y="0"/>
                      <a:pt x="568" y="27"/>
                    </a:cubicBezTo>
                    <a:cubicBezTo>
                      <a:pt x="584" y="36"/>
                      <a:pt x="600" y="48"/>
                      <a:pt x="616" y="59"/>
                    </a:cubicBezTo>
                    <a:cubicBezTo>
                      <a:pt x="624" y="64"/>
                      <a:pt x="640" y="75"/>
                      <a:pt x="640" y="75"/>
                    </a:cubicBezTo>
                    <a:cubicBezTo>
                      <a:pt x="654" y="97"/>
                      <a:pt x="659" y="107"/>
                      <a:pt x="688" y="107"/>
                    </a:cubicBezTo>
                  </a:path>
                </a:pathLst>
              </a:custGeom>
              <a:noFill/>
              <a:ln w="117475" cmpd="sng">
                <a:solidFill>
                  <a:srgbClr val="FEFF0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16744" name="Freeform 7"/>
              <p:cNvSpPr>
                <a:spLocks/>
              </p:cNvSpPr>
              <p:nvPr/>
            </p:nvSpPr>
            <p:spPr bwMode="auto">
              <a:xfrm>
                <a:off x="2383" y="1040"/>
                <a:ext cx="712" cy="288"/>
              </a:xfrm>
              <a:custGeom>
                <a:avLst/>
                <a:gdLst>
                  <a:gd name="T0" fmla="*/ 0 w 688"/>
                  <a:gd name="T1" fmla="*/ 232 h 288"/>
                  <a:gd name="T2" fmla="*/ 91 w 688"/>
                  <a:gd name="T3" fmla="*/ 288 h 288"/>
                  <a:gd name="T4" fmla="*/ 199 w 688"/>
                  <a:gd name="T5" fmla="*/ 272 h 288"/>
                  <a:gd name="T6" fmla="*/ 248 w 688"/>
                  <a:gd name="T7" fmla="*/ 240 h 288"/>
                  <a:gd name="T8" fmla="*/ 265 w 688"/>
                  <a:gd name="T9" fmla="*/ 216 h 288"/>
                  <a:gd name="T10" fmla="*/ 290 w 688"/>
                  <a:gd name="T11" fmla="*/ 200 h 288"/>
                  <a:gd name="T12" fmla="*/ 323 w 688"/>
                  <a:gd name="T13" fmla="*/ 160 h 288"/>
                  <a:gd name="T14" fmla="*/ 397 w 688"/>
                  <a:gd name="T15" fmla="*/ 40 h 288"/>
                  <a:gd name="T16" fmla="*/ 472 w 688"/>
                  <a:gd name="T17" fmla="*/ 8 h 288"/>
                  <a:gd name="T18" fmla="*/ 497 w 688"/>
                  <a:gd name="T19" fmla="*/ 0 h 288"/>
                  <a:gd name="T20" fmla="*/ 646 w 688"/>
                  <a:gd name="T21" fmla="*/ 24 h 288"/>
                  <a:gd name="T22" fmla="*/ 712 w 688"/>
                  <a:gd name="T23" fmla="*/ 0 h 28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88"/>
                  <a:gd name="T37" fmla="*/ 0 h 288"/>
                  <a:gd name="T38" fmla="*/ 688 w 688"/>
                  <a:gd name="T39" fmla="*/ 288 h 28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88" h="288">
                    <a:moveTo>
                      <a:pt x="0" y="232"/>
                    </a:moveTo>
                    <a:cubicBezTo>
                      <a:pt x="19" y="261"/>
                      <a:pt x="53" y="276"/>
                      <a:pt x="88" y="288"/>
                    </a:cubicBezTo>
                    <a:cubicBezTo>
                      <a:pt x="99" y="286"/>
                      <a:pt x="166" y="286"/>
                      <a:pt x="192" y="272"/>
                    </a:cubicBezTo>
                    <a:cubicBezTo>
                      <a:pt x="208" y="262"/>
                      <a:pt x="240" y="240"/>
                      <a:pt x="240" y="240"/>
                    </a:cubicBezTo>
                    <a:cubicBezTo>
                      <a:pt x="245" y="232"/>
                      <a:pt x="249" y="222"/>
                      <a:pt x="256" y="216"/>
                    </a:cubicBezTo>
                    <a:cubicBezTo>
                      <a:pt x="262" y="209"/>
                      <a:pt x="273" y="207"/>
                      <a:pt x="280" y="200"/>
                    </a:cubicBezTo>
                    <a:cubicBezTo>
                      <a:pt x="324" y="144"/>
                      <a:pt x="243" y="205"/>
                      <a:pt x="312" y="160"/>
                    </a:cubicBezTo>
                    <a:cubicBezTo>
                      <a:pt x="332" y="129"/>
                      <a:pt x="357" y="57"/>
                      <a:pt x="384" y="40"/>
                    </a:cubicBezTo>
                    <a:cubicBezTo>
                      <a:pt x="422" y="14"/>
                      <a:pt x="398" y="27"/>
                      <a:pt x="456" y="8"/>
                    </a:cubicBezTo>
                    <a:cubicBezTo>
                      <a:pt x="464" y="5"/>
                      <a:pt x="480" y="0"/>
                      <a:pt x="480" y="0"/>
                    </a:cubicBezTo>
                    <a:cubicBezTo>
                      <a:pt x="536" y="5"/>
                      <a:pt x="573" y="7"/>
                      <a:pt x="624" y="24"/>
                    </a:cubicBezTo>
                    <a:cubicBezTo>
                      <a:pt x="679" y="14"/>
                      <a:pt x="660" y="27"/>
                      <a:pt x="688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</p:grpSp>
        <p:sp>
          <p:nvSpPr>
            <p:cNvPr id="116742" name="Oval 8"/>
            <p:cNvSpPr>
              <a:spLocks noChangeArrowheads="1"/>
            </p:cNvSpPr>
            <p:nvPr/>
          </p:nvSpPr>
          <p:spPr bwMode="auto">
            <a:xfrm rot="-1748607">
              <a:off x="2379" y="1195"/>
              <a:ext cx="81" cy="98"/>
            </a:xfrm>
            <a:prstGeom prst="ellipse">
              <a:avLst/>
            </a:prstGeom>
            <a:solidFill>
              <a:srgbClr val="FEFF0A"/>
            </a:solidFill>
            <a:ln w="9525">
              <a:solidFill>
                <a:srgbClr val="FEFF0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ea typeface="ＭＳ Ｐゴシック" pitchFamily="1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021675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collagen Repa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2" y="1117283"/>
            <a:ext cx="3740468" cy="529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5" name="Picture 3" descr="collagen go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184560"/>
            <a:ext cx="4329113" cy="423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6260" name="Rectangle 4"/>
          <p:cNvSpPr>
            <a:spLocks noGrp="1" noChangeArrowheads="1"/>
          </p:cNvSpPr>
          <p:nvPr>
            <p:ph type="title"/>
          </p:nvPr>
        </p:nvSpPr>
        <p:spPr>
          <a:xfrm>
            <a:off x="1218724" y="0"/>
            <a:ext cx="7772400" cy="140018"/>
          </a:xfrm>
        </p:spPr>
        <p:txBody>
          <a:bodyPr/>
          <a:lstStyle/>
          <a:p>
            <a:pPr>
              <a:defRPr/>
            </a:pPr>
            <a:endParaRPr lang="en-US" sz="44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50132" y="1117283"/>
            <a:ext cx="4436268" cy="5296377"/>
            <a:chOff x="301" y="704"/>
            <a:chExt cx="2795" cy="3336"/>
          </a:xfrm>
        </p:grpSpPr>
        <p:pic>
          <p:nvPicPr>
            <p:cNvPr id="197638" name="Picture 6" descr="collagen DAMAGE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" y="704"/>
              <a:ext cx="2351" cy="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7639" name="Group 7"/>
            <p:cNvGrpSpPr>
              <a:grpSpLocks/>
            </p:cNvGrpSpPr>
            <p:nvPr/>
          </p:nvGrpSpPr>
          <p:grpSpPr bwMode="auto">
            <a:xfrm>
              <a:off x="2380" y="1040"/>
              <a:ext cx="716" cy="288"/>
              <a:chOff x="2380" y="1040"/>
              <a:chExt cx="716" cy="288"/>
            </a:xfrm>
          </p:grpSpPr>
          <p:grpSp>
            <p:nvGrpSpPr>
              <p:cNvPr id="197640" name="Group 8"/>
              <p:cNvGrpSpPr>
                <a:grpSpLocks/>
              </p:cNvGrpSpPr>
              <p:nvPr/>
            </p:nvGrpSpPr>
            <p:grpSpPr bwMode="auto">
              <a:xfrm>
                <a:off x="2384" y="1040"/>
                <a:ext cx="712" cy="288"/>
                <a:chOff x="2384" y="1040"/>
                <a:chExt cx="712" cy="288"/>
              </a:xfrm>
            </p:grpSpPr>
            <p:sp>
              <p:nvSpPr>
                <p:cNvPr id="117770" name="Freeform 9"/>
                <p:cNvSpPr>
                  <a:spLocks/>
                </p:cNvSpPr>
                <p:nvPr/>
              </p:nvSpPr>
              <p:spPr bwMode="auto">
                <a:xfrm rot="-1328600">
                  <a:off x="2384" y="1045"/>
                  <a:ext cx="688" cy="155"/>
                </a:xfrm>
                <a:custGeom>
                  <a:avLst/>
                  <a:gdLst>
                    <a:gd name="T0" fmla="*/ 0 w 688"/>
                    <a:gd name="T1" fmla="*/ 75 h 155"/>
                    <a:gd name="T2" fmla="*/ 56 w 688"/>
                    <a:gd name="T3" fmla="*/ 139 h 155"/>
                    <a:gd name="T4" fmla="*/ 104 w 688"/>
                    <a:gd name="T5" fmla="*/ 155 h 155"/>
                    <a:gd name="T6" fmla="*/ 208 w 688"/>
                    <a:gd name="T7" fmla="*/ 131 h 155"/>
                    <a:gd name="T8" fmla="*/ 408 w 688"/>
                    <a:gd name="T9" fmla="*/ 11 h 155"/>
                    <a:gd name="T10" fmla="*/ 568 w 688"/>
                    <a:gd name="T11" fmla="*/ 27 h 155"/>
                    <a:gd name="T12" fmla="*/ 616 w 688"/>
                    <a:gd name="T13" fmla="*/ 59 h 155"/>
                    <a:gd name="T14" fmla="*/ 640 w 688"/>
                    <a:gd name="T15" fmla="*/ 75 h 155"/>
                    <a:gd name="T16" fmla="*/ 688 w 688"/>
                    <a:gd name="T17" fmla="*/ 107 h 15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88"/>
                    <a:gd name="T28" fmla="*/ 0 h 155"/>
                    <a:gd name="T29" fmla="*/ 688 w 688"/>
                    <a:gd name="T30" fmla="*/ 155 h 15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88" h="155">
                      <a:moveTo>
                        <a:pt x="0" y="75"/>
                      </a:moveTo>
                      <a:cubicBezTo>
                        <a:pt x="9" y="103"/>
                        <a:pt x="26" y="126"/>
                        <a:pt x="56" y="139"/>
                      </a:cubicBezTo>
                      <a:cubicBezTo>
                        <a:pt x="71" y="145"/>
                        <a:pt x="104" y="155"/>
                        <a:pt x="104" y="155"/>
                      </a:cubicBezTo>
                      <a:cubicBezTo>
                        <a:pt x="137" y="146"/>
                        <a:pt x="177" y="147"/>
                        <a:pt x="208" y="131"/>
                      </a:cubicBezTo>
                      <a:cubicBezTo>
                        <a:pt x="277" y="92"/>
                        <a:pt x="330" y="30"/>
                        <a:pt x="408" y="11"/>
                      </a:cubicBezTo>
                      <a:cubicBezTo>
                        <a:pt x="461" y="14"/>
                        <a:pt x="521" y="0"/>
                        <a:pt x="568" y="27"/>
                      </a:cubicBezTo>
                      <a:cubicBezTo>
                        <a:pt x="584" y="36"/>
                        <a:pt x="600" y="48"/>
                        <a:pt x="616" y="59"/>
                      </a:cubicBezTo>
                      <a:cubicBezTo>
                        <a:pt x="624" y="64"/>
                        <a:pt x="640" y="75"/>
                        <a:pt x="640" y="75"/>
                      </a:cubicBezTo>
                      <a:cubicBezTo>
                        <a:pt x="654" y="97"/>
                        <a:pt x="659" y="107"/>
                        <a:pt x="688" y="107"/>
                      </a:cubicBezTo>
                    </a:path>
                  </a:pathLst>
                </a:custGeom>
                <a:noFill/>
                <a:ln w="117475" cmpd="sng">
                  <a:solidFill>
                    <a:srgbClr val="FEFF0A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>
                    <a:solidFill>
                      <a:srgbClr val="FFFFFF"/>
                    </a:solidFill>
                    <a:ea typeface="ＭＳ Ｐゴシック" pitchFamily="16" charset="-128"/>
                  </a:endParaRPr>
                </a:p>
              </p:txBody>
            </p:sp>
            <p:sp>
              <p:nvSpPr>
                <p:cNvPr id="117771" name="Freeform 10"/>
                <p:cNvSpPr>
                  <a:spLocks/>
                </p:cNvSpPr>
                <p:nvPr/>
              </p:nvSpPr>
              <p:spPr bwMode="auto">
                <a:xfrm>
                  <a:off x="2384" y="1040"/>
                  <a:ext cx="712" cy="288"/>
                </a:xfrm>
                <a:custGeom>
                  <a:avLst/>
                  <a:gdLst>
                    <a:gd name="T0" fmla="*/ 0 w 688"/>
                    <a:gd name="T1" fmla="*/ 232 h 288"/>
                    <a:gd name="T2" fmla="*/ 91 w 688"/>
                    <a:gd name="T3" fmla="*/ 288 h 288"/>
                    <a:gd name="T4" fmla="*/ 199 w 688"/>
                    <a:gd name="T5" fmla="*/ 272 h 288"/>
                    <a:gd name="T6" fmla="*/ 248 w 688"/>
                    <a:gd name="T7" fmla="*/ 240 h 288"/>
                    <a:gd name="T8" fmla="*/ 265 w 688"/>
                    <a:gd name="T9" fmla="*/ 216 h 288"/>
                    <a:gd name="T10" fmla="*/ 290 w 688"/>
                    <a:gd name="T11" fmla="*/ 200 h 288"/>
                    <a:gd name="T12" fmla="*/ 323 w 688"/>
                    <a:gd name="T13" fmla="*/ 160 h 288"/>
                    <a:gd name="T14" fmla="*/ 397 w 688"/>
                    <a:gd name="T15" fmla="*/ 40 h 288"/>
                    <a:gd name="T16" fmla="*/ 472 w 688"/>
                    <a:gd name="T17" fmla="*/ 8 h 288"/>
                    <a:gd name="T18" fmla="*/ 497 w 688"/>
                    <a:gd name="T19" fmla="*/ 0 h 288"/>
                    <a:gd name="T20" fmla="*/ 646 w 688"/>
                    <a:gd name="T21" fmla="*/ 24 h 288"/>
                    <a:gd name="T22" fmla="*/ 712 w 688"/>
                    <a:gd name="T23" fmla="*/ 0 h 28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88"/>
                    <a:gd name="T37" fmla="*/ 0 h 288"/>
                    <a:gd name="T38" fmla="*/ 688 w 688"/>
                    <a:gd name="T39" fmla="*/ 288 h 28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88" h="288">
                      <a:moveTo>
                        <a:pt x="0" y="232"/>
                      </a:moveTo>
                      <a:cubicBezTo>
                        <a:pt x="19" y="261"/>
                        <a:pt x="53" y="276"/>
                        <a:pt x="88" y="288"/>
                      </a:cubicBezTo>
                      <a:cubicBezTo>
                        <a:pt x="99" y="286"/>
                        <a:pt x="166" y="286"/>
                        <a:pt x="192" y="272"/>
                      </a:cubicBezTo>
                      <a:cubicBezTo>
                        <a:pt x="208" y="262"/>
                        <a:pt x="240" y="240"/>
                        <a:pt x="240" y="240"/>
                      </a:cubicBezTo>
                      <a:cubicBezTo>
                        <a:pt x="245" y="232"/>
                        <a:pt x="249" y="222"/>
                        <a:pt x="256" y="216"/>
                      </a:cubicBezTo>
                      <a:cubicBezTo>
                        <a:pt x="262" y="209"/>
                        <a:pt x="273" y="207"/>
                        <a:pt x="280" y="200"/>
                      </a:cubicBezTo>
                      <a:cubicBezTo>
                        <a:pt x="324" y="144"/>
                        <a:pt x="243" y="205"/>
                        <a:pt x="312" y="160"/>
                      </a:cubicBezTo>
                      <a:cubicBezTo>
                        <a:pt x="332" y="129"/>
                        <a:pt x="357" y="57"/>
                        <a:pt x="384" y="40"/>
                      </a:cubicBezTo>
                      <a:cubicBezTo>
                        <a:pt x="422" y="14"/>
                        <a:pt x="398" y="27"/>
                        <a:pt x="456" y="8"/>
                      </a:cubicBezTo>
                      <a:cubicBezTo>
                        <a:pt x="464" y="5"/>
                        <a:pt x="480" y="0"/>
                        <a:pt x="480" y="0"/>
                      </a:cubicBezTo>
                      <a:cubicBezTo>
                        <a:pt x="536" y="5"/>
                        <a:pt x="573" y="7"/>
                        <a:pt x="624" y="24"/>
                      </a:cubicBezTo>
                      <a:cubicBezTo>
                        <a:pt x="679" y="14"/>
                        <a:pt x="660" y="27"/>
                        <a:pt x="688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>
                    <a:solidFill>
                      <a:srgbClr val="FFFFFF"/>
                    </a:solidFill>
                    <a:ea typeface="ＭＳ Ｐゴシック" pitchFamily="16" charset="-128"/>
                  </a:endParaRPr>
                </a:p>
              </p:txBody>
            </p:sp>
          </p:grpSp>
          <p:sp>
            <p:nvSpPr>
              <p:cNvPr id="117769" name="Oval 11"/>
              <p:cNvSpPr>
                <a:spLocks noChangeArrowheads="1"/>
              </p:cNvSpPr>
              <p:nvPr/>
            </p:nvSpPr>
            <p:spPr bwMode="auto">
              <a:xfrm rot="-1748607">
                <a:off x="2380" y="1195"/>
                <a:ext cx="81" cy="98"/>
              </a:xfrm>
              <a:prstGeom prst="ellipse">
                <a:avLst/>
              </a:prstGeom>
              <a:solidFill>
                <a:srgbClr val="FEFF0A"/>
              </a:solidFill>
              <a:ln w="9525">
                <a:solidFill>
                  <a:srgbClr val="FEFF0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480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877" y="228600"/>
            <a:ext cx="7772400" cy="101442"/>
          </a:xfrm>
        </p:spPr>
        <p:txBody>
          <a:bodyPr/>
          <a:lstStyle/>
          <a:p>
            <a:pPr>
              <a:defRPr/>
            </a:pPr>
            <a:endParaRPr lang="en-US" sz="4400"/>
          </a:p>
        </p:txBody>
      </p:sp>
      <p:sp>
        <p:nvSpPr>
          <p:cNvPr id="201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896" indent="-342896">
              <a:buNone/>
              <a:defRPr/>
            </a:pPr>
            <a:endParaRPr lang="en-US" sz="4000" dirty="0"/>
          </a:p>
        </p:txBody>
      </p:sp>
      <p:pic>
        <p:nvPicPr>
          <p:cNvPr id="199684" name="Picture 4" descr="collagen Repa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2" y="1130142"/>
            <a:ext cx="3740468" cy="528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01704" y="280035"/>
            <a:ext cx="7106603" cy="6133624"/>
            <a:chOff x="1027" y="176"/>
            <a:chExt cx="4476" cy="3864"/>
          </a:xfrm>
        </p:grpSpPr>
        <p:pic>
          <p:nvPicPr>
            <p:cNvPr id="199687" name="Picture 6" descr="tendonopathy heal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" y="176"/>
              <a:ext cx="2730" cy="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9688" name="Group 7"/>
            <p:cNvGrpSpPr>
              <a:grpSpLocks/>
            </p:cNvGrpSpPr>
            <p:nvPr/>
          </p:nvGrpSpPr>
          <p:grpSpPr bwMode="auto">
            <a:xfrm>
              <a:off x="1027" y="1109"/>
              <a:ext cx="3332" cy="1905"/>
              <a:chOff x="1163" y="725"/>
              <a:chExt cx="3332" cy="1905"/>
            </a:xfrm>
          </p:grpSpPr>
          <p:sp>
            <p:nvSpPr>
              <p:cNvPr id="118793" name="AutoShape 8"/>
              <p:cNvSpPr>
                <a:spLocks noChangeArrowheads="1"/>
              </p:cNvSpPr>
              <p:nvPr/>
            </p:nvSpPr>
            <p:spPr bwMode="auto">
              <a:xfrm rot="14750977" flipH="1">
                <a:off x="2362" y="-473"/>
                <a:ext cx="935" cy="3332"/>
              </a:xfrm>
              <a:prstGeom prst="curvedRightArrow">
                <a:avLst>
                  <a:gd name="adj1" fmla="val 24599"/>
                  <a:gd name="adj2" fmla="val 97720"/>
                  <a:gd name="adj3" fmla="val 64292"/>
                </a:avLst>
              </a:prstGeom>
              <a:solidFill>
                <a:srgbClr val="FEFF0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18794" name="Freeform 9"/>
              <p:cNvSpPr>
                <a:spLocks/>
              </p:cNvSpPr>
              <p:nvPr/>
            </p:nvSpPr>
            <p:spPr bwMode="auto">
              <a:xfrm>
                <a:off x="1489" y="2152"/>
                <a:ext cx="250" cy="150"/>
              </a:xfrm>
              <a:custGeom>
                <a:avLst/>
                <a:gdLst>
                  <a:gd name="T0" fmla="*/ 13 w 246"/>
                  <a:gd name="T1" fmla="*/ 135 h 120"/>
                  <a:gd name="T2" fmla="*/ 58 w 246"/>
                  <a:gd name="T3" fmla="*/ 135 h 120"/>
                  <a:gd name="T4" fmla="*/ 82 w 246"/>
                  <a:gd name="T5" fmla="*/ 145 h 120"/>
                  <a:gd name="T6" fmla="*/ 95 w 246"/>
                  <a:gd name="T7" fmla="*/ 150 h 120"/>
                  <a:gd name="T8" fmla="*/ 155 w 246"/>
                  <a:gd name="T9" fmla="*/ 145 h 120"/>
                  <a:gd name="T10" fmla="*/ 233 w 246"/>
                  <a:gd name="T11" fmla="*/ 140 h 120"/>
                  <a:gd name="T12" fmla="*/ 233 w 246"/>
                  <a:gd name="T13" fmla="*/ 95 h 120"/>
                  <a:gd name="T14" fmla="*/ 184 w 246"/>
                  <a:gd name="T15" fmla="*/ 0 h 120"/>
                  <a:gd name="T16" fmla="*/ 99 w 246"/>
                  <a:gd name="T17" fmla="*/ 50 h 120"/>
                  <a:gd name="T18" fmla="*/ 42 w 246"/>
                  <a:gd name="T19" fmla="*/ 110 h 120"/>
                  <a:gd name="T20" fmla="*/ 17 w 246"/>
                  <a:gd name="T21" fmla="*/ 130 h 120"/>
                  <a:gd name="T22" fmla="*/ 5 w 246"/>
                  <a:gd name="T23" fmla="*/ 140 h 120"/>
                  <a:gd name="T24" fmla="*/ 13 w 246"/>
                  <a:gd name="T25" fmla="*/ 135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6"/>
                  <a:gd name="T40" fmla="*/ 0 h 120"/>
                  <a:gd name="T41" fmla="*/ 246 w 246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6" h="120">
                    <a:moveTo>
                      <a:pt x="13" y="108"/>
                    </a:moveTo>
                    <a:cubicBezTo>
                      <a:pt x="33" y="118"/>
                      <a:pt x="35" y="113"/>
                      <a:pt x="57" y="108"/>
                    </a:cubicBezTo>
                    <a:cubicBezTo>
                      <a:pt x="65" y="110"/>
                      <a:pt x="73" y="113"/>
                      <a:pt x="81" y="116"/>
                    </a:cubicBezTo>
                    <a:cubicBezTo>
                      <a:pt x="85" y="117"/>
                      <a:pt x="93" y="120"/>
                      <a:pt x="93" y="120"/>
                    </a:cubicBezTo>
                    <a:cubicBezTo>
                      <a:pt x="114" y="115"/>
                      <a:pt x="131" y="110"/>
                      <a:pt x="153" y="116"/>
                    </a:cubicBezTo>
                    <a:cubicBezTo>
                      <a:pt x="178" y="114"/>
                      <a:pt x="204" y="116"/>
                      <a:pt x="229" y="112"/>
                    </a:cubicBezTo>
                    <a:cubicBezTo>
                      <a:pt x="246" y="108"/>
                      <a:pt x="229" y="77"/>
                      <a:pt x="229" y="76"/>
                    </a:cubicBezTo>
                    <a:cubicBezTo>
                      <a:pt x="219" y="48"/>
                      <a:pt x="211" y="10"/>
                      <a:pt x="181" y="0"/>
                    </a:cubicBezTo>
                    <a:cubicBezTo>
                      <a:pt x="152" y="9"/>
                      <a:pt x="126" y="30"/>
                      <a:pt x="97" y="40"/>
                    </a:cubicBezTo>
                    <a:cubicBezTo>
                      <a:pt x="79" y="57"/>
                      <a:pt x="62" y="73"/>
                      <a:pt x="41" y="88"/>
                    </a:cubicBezTo>
                    <a:cubicBezTo>
                      <a:pt x="33" y="93"/>
                      <a:pt x="25" y="98"/>
                      <a:pt x="17" y="104"/>
                    </a:cubicBezTo>
                    <a:cubicBezTo>
                      <a:pt x="13" y="106"/>
                      <a:pt x="0" y="114"/>
                      <a:pt x="5" y="112"/>
                    </a:cubicBezTo>
                    <a:cubicBezTo>
                      <a:pt x="7" y="110"/>
                      <a:pt x="10" y="109"/>
                      <a:pt x="13" y="108"/>
                    </a:cubicBezTo>
                    <a:close/>
                  </a:path>
                </a:pathLst>
              </a:custGeom>
              <a:solidFill>
                <a:srgbClr val="CCCD0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18795" name="Freeform 10"/>
              <p:cNvSpPr>
                <a:spLocks/>
              </p:cNvSpPr>
              <p:nvPr/>
            </p:nvSpPr>
            <p:spPr bwMode="auto">
              <a:xfrm>
                <a:off x="1494" y="2129"/>
                <a:ext cx="196" cy="158"/>
              </a:xfrm>
              <a:custGeom>
                <a:avLst/>
                <a:gdLst>
                  <a:gd name="T0" fmla="*/ 0 w 180"/>
                  <a:gd name="T1" fmla="*/ 159 h 159"/>
                  <a:gd name="T2" fmla="*/ 57 w 180"/>
                  <a:gd name="T3" fmla="*/ 127 h 159"/>
                  <a:gd name="T4" fmla="*/ 87 w 180"/>
                  <a:gd name="T5" fmla="*/ 95 h 159"/>
                  <a:gd name="T6" fmla="*/ 113 w 180"/>
                  <a:gd name="T7" fmla="*/ 87 h 159"/>
                  <a:gd name="T8" fmla="*/ 139 w 180"/>
                  <a:gd name="T9" fmla="*/ 71 h 159"/>
                  <a:gd name="T10" fmla="*/ 196 w 180"/>
                  <a:gd name="T11" fmla="*/ 51 h 159"/>
                  <a:gd name="T12" fmla="*/ 157 w 180"/>
                  <a:gd name="T13" fmla="*/ 3 h 159"/>
                  <a:gd name="T14" fmla="*/ 0 w 180"/>
                  <a:gd name="T15" fmla="*/ 159 h 1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0"/>
                  <a:gd name="T25" fmla="*/ 0 h 159"/>
                  <a:gd name="T26" fmla="*/ 180 w 180"/>
                  <a:gd name="T27" fmla="*/ 159 h 1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0" h="159">
                    <a:moveTo>
                      <a:pt x="0" y="159"/>
                    </a:moveTo>
                    <a:cubicBezTo>
                      <a:pt x="24" y="149"/>
                      <a:pt x="33" y="133"/>
                      <a:pt x="52" y="127"/>
                    </a:cubicBezTo>
                    <a:cubicBezTo>
                      <a:pt x="55" y="121"/>
                      <a:pt x="75" y="97"/>
                      <a:pt x="80" y="95"/>
                    </a:cubicBezTo>
                    <a:cubicBezTo>
                      <a:pt x="87" y="90"/>
                      <a:pt x="96" y="91"/>
                      <a:pt x="104" y="87"/>
                    </a:cubicBezTo>
                    <a:cubicBezTo>
                      <a:pt x="112" y="81"/>
                      <a:pt x="118" y="74"/>
                      <a:pt x="128" y="71"/>
                    </a:cubicBezTo>
                    <a:cubicBezTo>
                      <a:pt x="142" y="66"/>
                      <a:pt x="168" y="62"/>
                      <a:pt x="180" y="51"/>
                    </a:cubicBezTo>
                    <a:cubicBezTo>
                      <a:pt x="150" y="0"/>
                      <a:pt x="170" y="3"/>
                      <a:pt x="144" y="3"/>
                    </a:cubicBez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CCCD08"/>
              </a:solidFill>
              <a:ln w="9525">
                <a:solidFill>
                  <a:srgbClr val="CCCD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2018315" name="Rectangle 11"/>
              <p:cNvSpPr>
                <a:spLocks noChangeArrowheads="1"/>
              </p:cNvSpPr>
              <p:nvPr/>
            </p:nvSpPr>
            <p:spPr bwMode="auto">
              <a:xfrm>
                <a:off x="1500" y="2296"/>
                <a:ext cx="231" cy="33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  <p:sp>
            <p:nvSpPr>
              <p:cNvPr id="118797" name="Freeform 12"/>
              <p:cNvSpPr>
                <a:spLocks/>
              </p:cNvSpPr>
              <p:nvPr/>
            </p:nvSpPr>
            <p:spPr bwMode="auto">
              <a:xfrm>
                <a:off x="1654" y="2116"/>
                <a:ext cx="40" cy="84"/>
              </a:xfrm>
              <a:custGeom>
                <a:avLst/>
                <a:gdLst>
                  <a:gd name="T0" fmla="*/ 4 w 40"/>
                  <a:gd name="T1" fmla="*/ 0 h 84"/>
                  <a:gd name="T2" fmla="*/ 14 w 40"/>
                  <a:gd name="T3" fmla="*/ 28 h 84"/>
                  <a:gd name="T4" fmla="*/ 18 w 40"/>
                  <a:gd name="T5" fmla="*/ 40 h 84"/>
                  <a:gd name="T6" fmla="*/ 36 w 40"/>
                  <a:gd name="T7" fmla="*/ 62 h 84"/>
                  <a:gd name="T8" fmla="*/ 40 w 40"/>
                  <a:gd name="T9" fmla="*/ 74 h 84"/>
                  <a:gd name="T10" fmla="*/ 24 w 40"/>
                  <a:gd name="T11" fmla="*/ 74 h 84"/>
                  <a:gd name="T12" fmla="*/ 8 w 40"/>
                  <a:gd name="T13" fmla="*/ 38 h 84"/>
                  <a:gd name="T14" fmla="*/ 0 w 40"/>
                  <a:gd name="T15" fmla="*/ 20 h 84"/>
                  <a:gd name="T16" fmla="*/ 4 w 40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84"/>
                  <a:gd name="T29" fmla="*/ 40 w 40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84">
                    <a:moveTo>
                      <a:pt x="4" y="0"/>
                    </a:moveTo>
                    <a:cubicBezTo>
                      <a:pt x="6" y="10"/>
                      <a:pt x="10" y="17"/>
                      <a:pt x="14" y="28"/>
                    </a:cubicBezTo>
                    <a:cubicBezTo>
                      <a:pt x="15" y="32"/>
                      <a:pt x="18" y="40"/>
                      <a:pt x="18" y="40"/>
                    </a:cubicBezTo>
                    <a:cubicBezTo>
                      <a:pt x="31" y="31"/>
                      <a:pt x="33" y="52"/>
                      <a:pt x="36" y="62"/>
                    </a:cubicBezTo>
                    <a:cubicBezTo>
                      <a:pt x="37" y="66"/>
                      <a:pt x="40" y="74"/>
                      <a:pt x="40" y="74"/>
                    </a:cubicBezTo>
                    <a:cubicBezTo>
                      <a:pt x="36" y="84"/>
                      <a:pt x="31" y="78"/>
                      <a:pt x="24" y="74"/>
                    </a:cubicBezTo>
                    <a:cubicBezTo>
                      <a:pt x="16" y="63"/>
                      <a:pt x="15" y="48"/>
                      <a:pt x="8" y="38"/>
                    </a:cubicBezTo>
                    <a:cubicBezTo>
                      <a:pt x="4" y="32"/>
                      <a:pt x="0" y="20"/>
                      <a:pt x="0" y="20"/>
                    </a:cubicBezTo>
                    <a:cubicBezTo>
                      <a:pt x="1" y="13"/>
                      <a:pt x="2" y="6"/>
                      <a:pt x="4" y="0"/>
                    </a:cubicBezTo>
                    <a:close/>
                  </a:path>
                </a:pathLst>
              </a:custGeom>
              <a:solidFill>
                <a:srgbClr val="CCCD08"/>
              </a:solidFill>
              <a:ln w="9525">
                <a:solidFill>
                  <a:srgbClr val="CCCD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CA">
                  <a:solidFill>
                    <a:srgbClr val="FFFFFF"/>
                  </a:solidFill>
                  <a:ea typeface="ＭＳ Ｐゴシック" pitchFamily="16" charset="-128"/>
                </a:endParaRPr>
              </a:p>
            </p:txBody>
          </p:sp>
        </p:grpSp>
      </p:grpSp>
      <p:sp>
        <p:nvSpPr>
          <p:cNvPr id="118790" name="Text Box 13"/>
          <p:cNvSpPr txBox="1">
            <a:spLocks noChangeArrowheads="1"/>
          </p:cNvSpPr>
          <p:nvPr/>
        </p:nvSpPr>
        <p:spPr bwMode="auto">
          <a:xfrm>
            <a:off x="965835" y="520065"/>
            <a:ext cx="40890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CA" sz="2000" b="1" dirty="0">
                <a:solidFill>
                  <a:srgbClr val="114FFB"/>
                </a:solidFill>
                <a:latin typeface="Arial" charset="0"/>
                <a:ea typeface="ＭＳ Ｐゴシック" pitchFamily="8" charset="-128"/>
              </a:rPr>
              <a:t>Le collagène est réparé</a:t>
            </a:r>
            <a:endParaRPr lang="fr-CA" dirty="0">
              <a:solidFill>
                <a:srgbClr val="FFFFFF"/>
              </a:solidFill>
              <a:latin typeface="Arial" charset="0"/>
              <a:ea typeface="ＭＳ Ｐゴシック" pitchFamily="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10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61524" indent="-761524">
              <a:lnSpc>
                <a:spcPct val="90000"/>
              </a:lnSpc>
              <a:buFontTx/>
              <a:buAutoNum type="arabicPeriod"/>
            </a:pPr>
            <a:r>
              <a:rPr lang="fr-CA" altLang="en-US" sz="3600" dirty="0">
                <a:solidFill>
                  <a:srgbClr val="009900"/>
                </a:solidFill>
                <a:effectLst/>
              </a:rPr>
              <a:t>Anatomie cellulaire</a:t>
            </a:r>
          </a:p>
          <a:p>
            <a:pPr marL="761524" indent="-761524">
              <a:lnSpc>
                <a:spcPct val="90000"/>
              </a:lnSpc>
              <a:buSzPct val="70000"/>
              <a:buFontTx/>
              <a:buAutoNum type="arabicPeriod"/>
            </a:pPr>
            <a:r>
              <a:rPr lang="fr-CA" altLang="en-US" sz="3600" dirty="0" err="1">
                <a:solidFill>
                  <a:srgbClr val="009900"/>
                </a:solidFill>
                <a:effectLst/>
              </a:rPr>
              <a:t>Mécanocouplage</a:t>
            </a:r>
            <a:r>
              <a:rPr lang="fr-CA" altLang="en-US" sz="3600" dirty="0">
                <a:effectLst/>
              </a:rPr>
              <a:t> (charge         mécanique       signal biomécanique)</a:t>
            </a:r>
          </a:p>
          <a:p>
            <a:pPr marL="761524" indent="-761524">
              <a:lnSpc>
                <a:spcPct val="90000"/>
              </a:lnSpc>
              <a:buSzPct val="70000"/>
              <a:buFontTx/>
              <a:buAutoNum type="arabicPeriod"/>
            </a:pPr>
            <a:r>
              <a:rPr lang="fr-CA" altLang="en-US" sz="3600" dirty="0">
                <a:effectLst/>
              </a:rPr>
              <a:t>Régulation à la hausse des gènes pour la </a:t>
            </a:r>
            <a:r>
              <a:rPr lang="fr-CA" altLang="en-US" sz="3600" dirty="0">
                <a:solidFill>
                  <a:srgbClr val="009900"/>
                </a:solidFill>
                <a:effectLst/>
              </a:rPr>
              <a:t>synthèse des protéines</a:t>
            </a:r>
            <a:endParaRPr lang="en-US" altLang="en-US" sz="3600" dirty="0">
              <a:solidFill>
                <a:srgbClr val="009900"/>
              </a:solidFill>
              <a:effectLst/>
            </a:endParaRPr>
          </a:p>
        </p:txBody>
      </p:sp>
      <p:sp>
        <p:nvSpPr>
          <p:cNvPr id="23613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CA" sz="4000" dirty="0"/>
              <a:t>Résumé : Les 3 étapes de la </a:t>
            </a:r>
            <a:r>
              <a:rPr lang="fr-CA" sz="4000" dirty="0" err="1"/>
              <a:t>mécanotransduction</a:t>
            </a:r>
            <a:endParaRPr lang="fr-CA" sz="4000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4591050" y="3213259"/>
            <a:ext cx="600075" cy="287178"/>
          </a:xfrm>
          <a:prstGeom prst="righ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40" tIns="45720" rIns="91440" bIns="45720"/>
          <a:lstStyle/>
          <a:p>
            <a:pPr>
              <a:defRPr/>
            </a:pPr>
            <a:endParaRPr lang="en-CA">
              <a:solidFill>
                <a:srgbClr val="FFFFFF"/>
              </a:solidFill>
              <a:ea typeface="ＭＳ Ｐゴシック" pitchFamily="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1202042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744F4A-674B-4DCD-BC5B-F9930A84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931" y="101600"/>
            <a:ext cx="7715250" cy="1143000"/>
          </a:xfrm>
        </p:spPr>
        <p:txBody>
          <a:bodyPr/>
          <a:lstStyle/>
          <a:p>
            <a:r>
              <a:rPr lang="fr-CA" dirty="0"/>
              <a:t>Vue d’ensemble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F6C548-8091-4A66-80A4-41FC1D4B7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2" y="1244600"/>
            <a:ext cx="9292856" cy="4953000"/>
          </a:xfrm>
        </p:spPr>
        <p:txBody>
          <a:bodyPr/>
          <a:lstStyle/>
          <a:p>
            <a:r>
              <a:rPr lang="fr-CA" sz="3600" dirty="0"/>
              <a:t>La thérapie par l’exercice fonctionne pour les tissus </a:t>
            </a:r>
            <a:r>
              <a:rPr lang="fr-CA" sz="3600" dirty="0" err="1"/>
              <a:t>musculo</a:t>
            </a:r>
            <a:r>
              <a:rPr lang="fr-CA" sz="3600" dirty="0"/>
              <a:t>-squelettiques (10 min.)</a:t>
            </a:r>
          </a:p>
          <a:p>
            <a:r>
              <a:rPr lang="fr-CA" sz="3600" dirty="0"/>
              <a:t>Quoi de neuf au niveau des genoux et de l’arthrose du genou (10 min.)</a:t>
            </a:r>
          </a:p>
          <a:p>
            <a:r>
              <a:rPr lang="fr-CA" sz="3600" dirty="0"/>
              <a:t>Quoi de neuf au niveau du dos (5 min.) </a:t>
            </a:r>
          </a:p>
          <a:p>
            <a:r>
              <a:rPr lang="fr-CA" sz="3600" dirty="0"/>
              <a:t>Quoi de neuf au niveau de la peau (5 min.)</a:t>
            </a:r>
          </a:p>
          <a:p>
            <a:r>
              <a:rPr lang="fr-CA" sz="3600" dirty="0"/>
              <a:t>Télésanté et modèles de soins (10 min.)</a:t>
            </a:r>
          </a:p>
          <a:p>
            <a:r>
              <a:rPr lang="fr-CA" sz="3600" dirty="0"/>
              <a:t>Qui sont les IRSC-IALA? (5 min.) </a:t>
            </a:r>
          </a:p>
        </p:txBody>
      </p:sp>
    </p:spTree>
    <p:extLst>
      <p:ext uri="{BB962C8B-B14F-4D97-AF65-F5344CB8AC3E}">
        <p14:creationId xmlns:p14="http://schemas.microsoft.com/office/powerpoint/2010/main" val="3954985682"/>
      </p:ext>
    </p:extLst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866" y="136982"/>
            <a:ext cx="6925900" cy="6584036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756" y="4576613"/>
            <a:ext cx="1595778" cy="1994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2" y="5553075"/>
            <a:ext cx="7191374" cy="120032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Schéma 40.6 </a:t>
            </a:r>
            <a:r>
              <a:rPr lang="fr-FR" sz="18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Le programme en quatre étapes pour la </a:t>
            </a:r>
            <a:r>
              <a:rPr lang="fr-FR" sz="180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tendinopathie</a:t>
            </a:r>
            <a:r>
              <a:rPr lang="fr-FR" sz="18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fr-FR" sz="18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d’Achille de proportion moyenne. Le soulagement de la douleur </a:t>
            </a:r>
          </a:p>
          <a:p>
            <a:r>
              <a:rPr lang="fr-FR" sz="18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(avec des exercices isométriques) permet au patient d’entreprendre </a:t>
            </a:r>
          </a:p>
          <a:p>
            <a:r>
              <a:rPr lang="fr-FR" sz="18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des exercices pour améliorer la capacité du tendon.</a:t>
            </a:r>
            <a:endParaRPr lang="en-US" sz="18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7275" y="504826"/>
            <a:ext cx="583471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Programme de réadaptation du tendon d’Achille en 4 étapes</a:t>
            </a:r>
          </a:p>
        </p:txBody>
      </p:sp>
    </p:spTree>
    <p:extLst>
      <p:ext uri="{BB962C8B-B14F-4D97-AF65-F5344CB8AC3E}">
        <p14:creationId xmlns:p14="http://schemas.microsoft.com/office/powerpoint/2010/main" val="1636238329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-294322"/>
            <a:ext cx="8502492" cy="421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842963" y="4225203"/>
            <a:ext cx="4554855" cy="1581626"/>
          </a:xfrm>
        </p:spPr>
        <p:txBody>
          <a:bodyPr/>
          <a:lstStyle/>
          <a:p>
            <a:pPr>
              <a:defRPr/>
            </a:pPr>
            <a:r>
              <a:rPr lang="fr-CA" sz="4000" dirty="0"/>
              <a:t>Google ‘mécanothérapie</a:t>
            </a:r>
            <a:r>
              <a:rPr lang="en-US" sz="4000" dirty="0"/>
              <a:t>’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202756" name="Picture 6" descr="bjsm APRIL mock-up fina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19" y="1388745"/>
            <a:ext cx="3616166" cy="54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687616" y="2308277"/>
            <a:ext cx="3392112" cy="1435893"/>
            <a:chOff x="2457834" y="2634156"/>
            <a:chExt cx="3815943" cy="1435849"/>
          </a:xfrm>
        </p:grpSpPr>
        <p:sp>
          <p:nvSpPr>
            <p:cNvPr id="3" name="Rectangle 2"/>
            <p:cNvSpPr/>
            <p:nvPr/>
          </p:nvSpPr>
          <p:spPr bwMode="auto">
            <a:xfrm>
              <a:off x="2457834" y="2634156"/>
              <a:ext cx="3815943" cy="143584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1440" tIns="45720" rIns="91440" bIns="45720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761821" y="2934573"/>
              <a:ext cx="3433829" cy="107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CA" sz="32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</a:rPr>
                <a:t>240 000 </a:t>
              </a:r>
            </a:p>
            <a:p>
              <a:pPr>
                <a:defRPr/>
              </a:pPr>
              <a:r>
                <a:rPr lang="fr-CA" sz="32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</a:rPr>
                <a:t>visionnements</a:t>
              </a:r>
              <a:endParaRPr lang="fr-CA" sz="3200" b="1" dirty="0">
                <a:solidFill>
                  <a:srgbClr val="FFFFFF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572264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Ce qui ne fonctionne pas 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9" y="2096216"/>
            <a:ext cx="9711311" cy="4139484"/>
          </a:xfrm>
        </p:spPr>
      </p:pic>
      <p:sp>
        <p:nvSpPr>
          <p:cNvPr id="5" name="TextBox 4"/>
          <p:cNvSpPr txBox="1"/>
          <p:nvPr/>
        </p:nvSpPr>
        <p:spPr>
          <a:xfrm>
            <a:off x="447674" y="2628900"/>
            <a:ext cx="9705975" cy="236988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2"/>
                </a:solidFill>
                <a:latin typeface="+mn-lt"/>
              </a:rPr>
              <a:t>Le plasma riche en plaquettes comme traitement de la </a:t>
            </a:r>
            <a:r>
              <a:rPr lang="fr-FR" sz="4000" b="1" dirty="0" err="1">
                <a:solidFill>
                  <a:schemeClr val="bg2"/>
                </a:solidFill>
                <a:latin typeface="+mn-lt"/>
              </a:rPr>
              <a:t>tendinopathie</a:t>
            </a:r>
            <a:r>
              <a:rPr lang="fr-FR" sz="4000" b="1" dirty="0">
                <a:solidFill>
                  <a:schemeClr val="bg2"/>
                </a:solidFill>
                <a:latin typeface="+mn-lt"/>
              </a:rPr>
              <a:t> rotulienne</a:t>
            </a:r>
          </a:p>
          <a:p>
            <a:endParaRPr lang="fr-FR" sz="4000" b="1" dirty="0">
              <a:solidFill>
                <a:schemeClr val="bg2"/>
              </a:solidFill>
            </a:endParaRPr>
          </a:p>
          <a:p>
            <a:r>
              <a:rPr lang="fr-FR" sz="2800" b="1" dirty="0">
                <a:solidFill>
                  <a:schemeClr val="bg2"/>
                </a:solidFill>
                <a:latin typeface="Arial Black" pitchFamily="34" charset="0"/>
              </a:rPr>
              <a:t>Essai en double aveugle, randomisé et contrôlé</a:t>
            </a:r>
            <a:endParaRPr lang="en-US" sz="2800" b="1" dirty="0">
              <a:solidFill>
                <a:schemeClr val="bg2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61339"/>
      </p:ext>
    </p:ext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7270" y="422921"/>
            <a:ext cx="3840480" cy="3075941"/>
          </a:xfrm>
        </p:spPr>
        <p:txBody>
          <a:bodyPr/>
          <a:lstStyle/>
          <a:p>
            <a:pPr algn="ctr" eaLnBrk="1" hangingPunct="1">
              <a:defRPr/>
            </a:pP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Trebuchet MS" pitchFamily="-96" charset="0"/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Quoi de neuf au sujet des blessures au genou?</a:t>
            </a:r>
            <a:br>
              <a:rPr lang="en-US" sz="3200" dirty="0">
                <a:solidFill>
                  <a:schemeClr val="accent6">
                    <a:lumMod val="75000"/>
                  </a:schemeClr>
                </a:solidFill>
                <a:latin typeface="Trebuchet MS" pitchFamily="-96" charset="0"/>
              </a:rPr>
            </a:br>
            <a:endParaRPr lang="en-US" sz="1800" b="0" dirty="0">
              <a:solidFill>
                <a:schemeClr val="accent6">
                  <a:lumMod val="75000"/>
                </a:schemeClr>
              </a:solidFill>
              <a:latin typeface="Trebuchet MS" pitchFamily="-96" charset="0"/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571500" y="3083648"/>
            <a:ext cx="4286257" cy="2447771"/>
          </a:xfrm>
        </p:spPr>
        <p:txBody>
          <a:bodyPr/>
          <a:lstStyle/>
          <a:p>
            <a:pPr>
              <a:buFont typeface="Trebuchet MS" pitchFamily="-96" charset="0"/>
              <a:buNone/>
              <a:defRPr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Trebuchet MS" pitchFamily="-96" charset="0"/>
              <a:buNone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Karim Khan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, MD, PhD</a:t>
            </a:r>
          </a:p>
          <a:p>
            <a:pPr>
              <a:defRPr/>
            </a:pPr>
            <a:r>
              <a:rPr lang="fr-FR" sz="1800" dirty="0">
                <a:solidFill>
                  <a:schemeClr val="accent2">
                    <a:lumMod val="75000"/>
                  </a:schemeClr>
                </a:solidFill>
              </a:rPr>
              <a:t>Centre pour la santé de la hanche </a:t>
            </a:r>
          </a:p>
          <a:p>
            <a:pPr>
              <a:defRPr/>
            </a:pPr>
            <a:r>
              <a:rPr lang="fr-FR" sz="1800" dirty="0">
                <a:solidFill>
                  <a:schemeClr val="accent2">
                    <a:lumMod val="75000"/>
                  </a:schemeClr>
                </a:solidFill>
              </a:rPr>
              <a:t>et la mobilité</a:t>
            </a:r>
          </a:p>
          <a:p>
            <a:pPr>
              <a:defRPr/>
            </a:pPr>
            <a:r>
              <a:rPr lang="fr-FR" sz="1800" dirty="0">
                <a:solidFill>
                  <a:schemeClr val="accent2">
                    <a:lumMod val="75000"/>
                  </a:schemeClr>
                </a:solidFill>
              </a:rPr>
              <a:t>Professeur, Département de médecine familiale, </a:t>
            </a:r>
          </a:p>
          <a:p>
            <a:pPr>
              <a:defRPr/>
            </a:pPr>
            <a:r>
              <a:rPr lang="fr-FR" sz="1800" dirty="0">
                <a:solidFill>
                  <a:schemeClr val="accent2">
                    <a:lumMod val="75000"/>
                  </a:schemeClr>
                </a:solidFill>
              </a:rPr>
              <a:t>Université de la Colombie-Britannique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2" name="Picture 7" descr="VGHUBCFoundation_CMY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77" y="214329"/>
            <a:ext cx="18494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 descr="cf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75" y="5140336"/>
            <a:ext cx="1428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 descr="CIH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3" y="5743592"/>
            <a:ext cx="13620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fom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3" y="950930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2" descr="ub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15689" y="857267"/>
            <a:ext cx="57626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3" descr="vch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29885" y="2646363"/>
            <a:ext cx="16287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29875" y="4316430"/>
            <a:ext cx="13398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7" descr="msf.gif"/>
          <p:cNvPicPr>
            <a:picLocks noChangeAspect="1"/>
          </p:cNvPicPr>
          <p:nvPr/>
        </p:nvPicPr>
        <p:blipFill>
          <a:blip r:embed="rId10" cstate="print"/>
          <a:srcRect l="19012" t="18478" r="25063" b="8151"/>
          <a:stretch>
            <a:fillRect/>
          </a:stretch>
        </p:blipFill>
        <p:spPr bwMode="auto">
          <a:xfrm>
            <a:off x="10429885" y="3498850"/>
            <a:ext cx="1285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8" descr="VCH_RI_2C EPS version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29886" y="1744676"/>
            <a:ext cx="16541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571500" y="5572142"/>
            <a:ext cx="9144000" cy="12858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380" tIns="45692" rIns="91380" bIns="45692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85825" y="5643574"/>
            <a:ext cx="8739187" cy="1214437"/>
            <a:chOff x="142875" y="5643563"/>
            <a:chExt cx="8739188" cy="1214437"/>
          </a:xfrm>
        </p:grpSpPr>
        <p:pic>
          <p:nvPicPr>
            <p:cNvPr id="2063" name="Picture 7" descr="VGHUBCFoundation_CMYK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72188" y="5715000"/>
              <a:ext cx="1428750" cy="43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Picture 9" descr="cfi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29500" y="6286500"/>
              <a:ext cx="1452563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10" descr="CIHR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58125" y="5643563"/>
              <a:ext cx="1000125" cy="57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11" descr="fom.g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57250" y="6000750"/>
              <a:ext cx="71437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12" descr="ubc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2875" y="5786438"/>
              <a:ext cx="676275" cy="92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17" descr="msf.gif"/>
            <p:cNvPicPr>
              <a:picLocks noChangeAspect="1"/>
            </p:cNvPicPr>
            <p:nvPr/>
          </p:nvPicPr>
          <p:blipFill>
            <a:blip r:embed="rId10" cstate="print"/>
            <a:srcRect l="19012" t="18478" r="25063" b="8151"/>
            <a:stretch>
              <a:fillRect/>
            </a:stretch>
          </p:blipFill>
          <p:spPr bwMode="auto">
            <a:xfrm>
              <a:off x="6143625" y="6249988"/>
              <a:ext cx="1214438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9" name="Picture 18" descr="VCH_RI_2C EPS version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43063" y="5929313"/>
              <a:ext cx="1771650" cy="779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071813" y="5786439"/>
              <a:ext cx="2972346" cy="918866"/>
              <a:chOff x="3286116" y="5786454"/>
              <a:chExt cx="2972347" cy="918867"/>
            </a:xfrm>
          </p:grpSpPr>
          <p:pic>
            <p:nvPicPr>
              <p:cNvPr id="2071" name="Picture 7" descr="CHHdraftlogo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286116" y="5786454"/>
                <a:ext cx="2025650" cy="693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429115" y="6243655"/>
                <a:ext cx="1829348" cy="4616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and</a:t>
                </a:r>
                <a:r>
                  <a:rPr lang="en-US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 </a:t>
                </a:r>
                <a:r>
                  <a:rPr lang="en-US" i="1" dirty="0">
                    <a:solidFill>
                      <a:srgbClr val="FF9933"/>
                    </a:solidFill>
                    <a:latin typeface="Helvetica"/>
                    <a:cs typeface="Helvetica"/>
                  </a:rPr>
                  <a:t>Mobility</a:t>
                </a:r>
              </a:p>
            </p:txBody>
          </p:sp>
        </p:grpSp>
      </p:grpSp>
      <p:pic>
        <p:nvPicPr>
          <p:cNvPr id="25" name="Picture 7" descr="CHHM Nerw Building.jpg"/>
          <p:cNvPicPr>
            <a:picLocks noChangeAspect="1"/>
          </p:cNvPicPr>
          <p:nvPr/>
        </p:nvPicPr>
        <p:blipFill>
          <a:blip r:embed="rId13" cstate="print"/>
          <a:srcRect l="45812" r="5332" b="19248"/>
          <a:stretch>
            <a:fillRect/>
          </a:stretch>
        </p:blipFill>
        <p:spPr bwMode="auto">
          <a:xfrm>
            <a:off x="5143500" y="-441122"/>
            <a:ext cx="4572000" cy="597253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245071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Aperçu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>
                <a:solidFill>
                  <a:schemeClr val="accent6"/>
                </a:solidFill>
              </a:rPr>
              <a:t>Nouvelles réponses à ces questions</a:t>
            </a:r>
          </a:p>
          <a:p>
            <a:pPr marL="0" indent="0">
              <a:buNone/>
            </a:pPr>
            <a:r>
              <a:rPr lang="fr-CA" dirty="0"/>
              <a:t>1. Devrais-je subir une reconstruction du genou?</a:t>
            </a:r>
          </a:p>
          <a:p>
            <a:pPr marL="0" indent="0">
              <a:buNone/>
            </a:pPr>
            <a:r>
              <a:rPr lang="fr-CA" dirty="0"/>
              <a:t>	(a) Pour reprendre un sport de haut niveau?</a:t>
            </a:r>
          </a:p>
          <a:p>
            <a:pPr marL="0" indent="0">
              <a:buNone/>
            </a:pPr>
            <a:r>
              <a:rPr lang="fr-CA" dirty="0"/>
              <a:t>	(b) Pour prévenir l’arthrose?</a:t>
            </a:r>
          </a:p>
          <a:p>
            <a:pPr marL="0" indent="0">
              <a:buNone/>
            </a:pPr>
            <a:r>
              <a:rPr lang="fr-CA" dirty="0"/>
              <a:t>2. Devrais-je subir une arthroscopie du genou pour un genou douloureux qui claque?</a:t>
            </a:r>
          </a:p>
          <a:p>
            <a:pPr marL="0" indent="0">
              <a:buNone/>
            </a:pPr>
            <a:r>
              <a:rPr lang="fr-CA" dirty="0"/>
              <a:t>3. L’exercice est-il aussi efficace que l’arthroscopie pour les patients souffrant d’une déchirure méniscale?</a:t>
            </a:r>
          </a:p>
        </p:txBody>
      </p:sp>
    </p:spTree>
    <p:extLst>
      <p:ext uri="{BB962C8B-B14F-4D97-AF65-F5344CB8AC3E}">
        <p14:creationId xmlns:p14="http://schemas.microsoft.com/office/powerpoint/2010/main" val="1180830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60" y="228601"/>
            <a:ext cx="4515422" cy="6074559"/>
          </a:xfrm>
        </p:spPr>
      </p:pic>
      <p:sp>
        <p:nvSpPr>
          <p:cNvPr id="6" name="Rectangle 5"/>
          <p:cNvSpPr/>
          <p:nvPr/>
        </p:nvSpPr>
        <p:spPr bwMode="auto">
          <a:xfrm>
            <a:off x="4945618" y="2044990"/>
            <a:ext cx="1643063" cy="667943"/>
          </a:xfrm>
          <a:prstGeom prst="rect">
            <a:avLst/>
          </a:prstGeom>
          <a:solidFill>
            <a:srgbClr val="372B3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ヒラギノ角ゴ Pro W3" pitchFamily="-128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208080" y="1962149"/>
            <a:ext cx="7929563" cy="130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C000"/>
                </a:solidFill>
                <a:latin typeface="Trebuchet MS" pitchFamily="34" charset="0"/>
                <a:ea typeface="+mj-ea"/>
                <a:cs typeface="Estrangelo Edessa" pitchFamily="66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C000"/>
                </a:solidFill>
                <a:latin typeface="Trebuchet MS" pitchFamily="34" charset="0"/>
                <a:ea typeface="ヒラギノ角ゴ Pro W3" pitchFamily="-128" charset="-128"/>
                <a:cs typeface="Estrangelo Edessa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C000"/>
                </a:solidFill>
                <a:latin typeface="Trebuchet MS" pitchFamily="34" charset="0"/>
                <a:ea typeface="ヒラギノ角ゴ Pro W3" pitchFamily="-128" charset="-128"/>
                <a:cs typeface="Estrangelo Edessa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C000"/>
                </a:solidFill>
                <a:latin typeface="Trebuchet MS" pitchFamily="34" charset="0"/>
                <a:ea typeface="ヒラギノ角ゴ Pro W3" pitchFamily="-128" charset="-128"/>
                <a:cs typeface="Estrangelo Edessa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C000"/>
                </a:solidFill>
                <a:latin typeface="Trebuchet MS" pitchFamily="34" charset="0"/>
                <a:ea typeface="ヒラギノ角ゴ Pro W3" pitchFamily="-128" charset="-128"/>
                <a:cs typeface="Estrangelo Edessa" pitchFamily="66" charset="0"/>
              </a:defRPr>
            </a:lvl5pPr>
            <a:lvl6pPr marL="456915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ヒラギノ角ゴ Pro W3" pitchFamily="-128" charset="-128"/>
              </a:defRPr>
            </a:lvl6pPr>
            <a:lvl7pPr marL="913832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ヒラギノ角ゴ Pro W3" pitchFamily="-128" charset="-128"/>
              </a:defRPr>
            </a:lvl7pPr>
            <a:lvl8pPr marL="137074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ヒラギノ角ゴ Pro W3" pitchFamily="-128" charset="-128"/>
              </a:defRPr>
            </a:lvl8pPr>
            <a:lvl9pPr marL="1827662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ヒラギノ角ゴ Pro W3" pitchFamily="-128" charset="-128"/>
              </a:defRPr>
            </a:lvl9pPr>
          </a:lstStyle>
          <a:p>
            <a:r>
              <a:rPr lang="en-US" kern="0" dirty="0"/>
              <a:t>I ruptured </a:t>
            </a:r>
          </a:p>
          <a:p>
            <a:r>
              <a:rPr lang="en-US" kern="0" dirty="0"/>
              <a:t>my ACL!</a:t>
            </a:r>
          </a:p>
        </p:txBody>
      </p:sp>
      <p:sp>
        <p:nvSpPr>
          <p:cNvPr id="7" name="Rectangle 6"/>
          <p:cNvSpPr/>
          <p:nvPr/>
        </p:nvSpPr>
        <p:spPr>
          <a:xfrm>
            <a:off x="361950" y="685800"/>
            <a:ext cx="4676775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fr-CA" sz="3200" strike="sngStrike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Ressources</a:t>
            </a:r>
          </a:p>
          <a:p>
            <a:pPr defTabSz="4572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79646"/>
                </a:solidFill>
                <a:latin typeface="Calibri"/>
              </a:rPr>
              <a:t>1</a:t>
            </a:r>
            <a:r>
              <a:rPr lang="fr-CA" sz="3200" b="1" dirty="0">
                <a:solidFill>
                  <a:srgbClr val="F79646"/>
                </a:solidFill>
                <a:latin typeface="Calibri"/>
              </a:rPr>
              <a:t>. Devrais-je subir une reconstruction du genou?</a:t>
            </a:r>
          </a:p>
          <a:p>
            <a:pPr marL="342900" indent="-342900" defTabSz="457200" eaLnBrk="1" fontAlgn="auto" hangingPunct="1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fr-CA" sz="3200" dirty="0">
                <a:solidFill>
                  <a:prstClr val="white"/>
                </a:solidFill>
                <a:latin typeface="Calibri"/>
              </a:rPr>
              <a:t>Pour reprendre un sport de haut niveau?</a:t>
            </a:r>
          </a:p>
          <a:p>
            <a:pPr marL="342900" indent="-342900" defTabSz="457200" eaLnBrk="1" fontAlgn="auto" hangingPunct="1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fr-CA" sz="3200" dirty="0">
                <a:solidFill>
                  <a:prstClr val="white"/>
                </a:solidFill>
                <a:latin typeface="Calibri"/>
              </a:rPr>
              <a:t>Pour prévenir l’arthrose?</a:t>
            </a:r>
          </a:p>
          <a:p>
            <a:pPr defTabSz="4572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99620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81" y="277731"/>
            <a:ext cx="8852234" cy="914400"/>
          </a:xfrm>
        </p:spPr>
        <p:txBody>
          <a:bodyPr>
            <a:normAutofit/>
          </a:bodyPr>
          <a:lstStyle/>
          <a:p>
            <a:r>
              <a:rPr lang="en-CA" dirty="0"/>
              <a:t>Dr Richard </a:t>
            </a:r>
            <a:r>
              <a:rPr lang="en-CA" dirty="0" err="1"/>
              <a:t>Frobell</a:t>
            </a:r>
            <a:r>
              <a:rPr lang="en-CA" dirty="0"/>
              <a:t> (</a:t>
            </a:r>
            <a:r>
              <a:rPr lang="fr-CA" dirty="0"/>
              <a:t>Physio, Suède</a:t>
            </a:r>
            <a:r>
              <a:rPr lang="en-CA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32" y="1462088"/>
            <a:ext cx="3621505" cy="4864708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66"/>
          <a:stretch/>
        </p:blipFill>
        <p:spPr bwMode="auto">
          <a:xfrm>
            <a:off x="4653984" y="1462088"/>
            <a:ext cx="5049484" cy="522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35" y="1425492"/>
            <a:ext cx="8753526" cy="452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95425" y="3562350"/>
            <a:ext cx="7791450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Bahnschrift Light" pitchFamily="34" charset="0"/>
                <a:ea typeface="Arimo" pitchFamily="34" charset="0"/>
                <a:cs typeface="Arimo" pitchFamily="34" charset="0"/>
              </a:rPr>
              <a:t>Un essai randomisé de traitement des déchirures aiguës du ligament croisé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9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076" y="1422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/>
              <a:t>Reconstruction randomisée des LCA ou réadaptation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5"/>
          <a:stretch/>
        </p:blipFill>
        <p:spPr bwMode="auto">
          <a:xfrm>
            <a:off x="895350" y="1285292"/>
            <a:ext cx="8763000" cy="540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4076" y="3800475"/>
            <a:ext cx="374332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Réadaptation seule (n=36)</a:t>
            </a:r>
          </a:p>
          <a:p>
            <a:r>
              <a:rPr lang="fr-FR" sz="18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Réadaptation plus reconstruction précoce du LCA (n=60)</a:t>
            </a:r>
          </a:p>
          <a:p>
            <a:r>
              <a:rPr lang="fr-FR" sz="18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Réadaptation et reconstruction </a:t>
            </a:r>
          </a:p>
          <a:p>
            <a:r>
              <a:rPr lang="fr-FR" sz="18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retardée du LCA (n=23)</a:t>
            </a:r>
            <a:endParaRPr lang="en-US" sz="1800" b="1" dirty="0">
              <a:solidFill>
                <a:schemeClr val="bg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80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531" y="165462"/>
            <a:ext cx="6858000" cy="1143000"/>
          </a:xfrm>
        </p:spPr>
        <p:txBody>
          <a:bodyPr/>
          <a:lstStyle/>
          <a:p>
            <a:r>
              <a:rPr lang="fr-CA" dirty="0"/>
              <a:t>Donc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567544"/>
            <a:ext cx="8496300" cy="4528457"/>
          </a:xfrm>
        </p:spPr>
        <p:txBody>
          <a:bodyPr>
            <a:normAutofit/>
          </a:bodyPr>
          <a:lstStyle/>
          <a:p>
            <a:r>
              <a:rPr lang="fr-FR" dirty="0"/>
              <a:t>Si votre patient souffre d’une déchirure aiguë du ligament croisé antérieur (LCA), il n’est pas nécessaire de le précipiter en chirurgie. </a:t>
            </a:r>
          </a:p>
          <a:p>
            <a:r>
              <a:rPr lang="fr-FR" dirty="0"/>
              <a:t>50 % des patients souffrant d’une déchirure aiguë du ligament croisé antérieur n’ont pas besoin de reconstruction.</a:t>
            </a:r>
          </a:p>
          <a:p>
            <a:r>
              <a:rPr lang="fr-FR" dirty="0"/>
              <a:t>S’ils ont besoin d’une reconstruction, ils peuvent l’obtenir plus tard.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5677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171450"/>
            <a:ext cx="9896475" cy="1246188"/>
          </a:xfrm>
        </p:spPr>
        <p:txBody>
          <a:bodyPr>
            <a:normAutofit fontScale="90000"/>
          </a:bodyPr>
          <a:lstStyle/>
          <a:p>
            <a:r>
              <a:rPr lang="fr-CA" dirty="0"/>
              <a:t>Genou : 1b) </a:t>
            </a:r>
            <a:br>
              <a:rPr lang="en-CA" dirty="0"/>
            </a:br>
            <a:r>
              <a:rPr lang="fr-CA" sz="4000" dirty="0"/>
              <a:t>La reconstruction du LCA prévient-elle l’arthrose?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t="50315" r="26846" b="-10206"/>
          <a:stretch/>
        </p:blipFill>
        <p:spPr bwMode="auto">
          <a:xfrm>
            <a:off x="1293395" y="1515979"/>
            <a:ext cx="5715000" cy="549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729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-294322"/>
            <a:ext cx="8502492" cy="421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842963" y="4225203"/>
            <a:ext cx="4554855" cy="1581626"/>
          </a:xfrm>
        </p:spPr>
        <p:txBody>
          <a:bodyPr/>
          <a:lstStyle/>
          <a:p>
            <a:pPr>
              <a:defRPr/>
            </a:pPr>
            <a:r>
              <a:rPr lang="fr-CA" sz="4000" dirty="0"/>
              <a:t>Google ‘mécanothérapie et sport’</a:t>
            </a:r>
            <a:endParaRPr lang="fr-CA" sz="4000" dirty="0">
              <a:solidFill>
                <a:schemeClr val="tx1"/>
              </a:solidFill>
            </a:endParaRPr>
          </a:p>
        </p:txBody>
      </p:sp>
      <p:pic>
        <p:nvPicPr>
          <p:cNvPr id="202756" name="Picture 6" descr="bjsm APRIL mock-up fina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19" y="1388745"/>
            <a:ext cx="3616166" cy="54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244009" y="2308277"/>
            <a:ext cx="4104168" cy="1435893"/>
            <a:chOff x="2447260" y="2634156"/>
            <a:chExt cx="4292460" cy="1435849"/>
          </a:xfrm>
        </p:grpSpPr>
        <p:sp>
          <p:nvSpPr>
            <p:cNvPr id="3" name="Rectangle 2"/>
            <p:cNvSpPr/>
            <p:nvPr/>
          </p:nvSpPr>
          <p:spPr bwMode="auto">
            <a:xfrm>
              <a:off x="2457834" y="2634156"/>
              <a:ext cx="3815943" cy="143584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1440" tIns="45720" rIns="91440" bIns="45720"/>
            <a:lstStyle/>
            <a:p>
              <a:pPr>
                <a:defRPr/>
              </a:pPr>
              <a:endParaRPr lang="en-CA">
                <a:solidFill>
                  <a:srgbClr val="FFFFFF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447260" y="2934573"/>
              <a:ext cx="4292460" cy="1077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CA" sz="32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</a:rPr>
                <a:t>240 000 </a:t>
              </a:r>
            </a:p>
            <a:p>
              <a:pPr algn="ctr">
                <a:defRPr/>
              </a:pPr>
              <a:r>
                <a:rPr lang="fr-CA" sz="32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</a:rPr>
                <a:t>visionnements</a:t>
              </a:r>
              <a:endParaRPr lang="fr-CA" sz="3200" b="1" dirty="0">
                <a:solidFill>
                  <a:srgbClr val="FFFFFF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69734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2E7AD-E45D-4C6B-802B-2BAFF069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flèche indique une prévalence de 50 % d’arthrose 15 ans après la blessure du LCA.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B88E7D-8BEF-4742-BB96-767738798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2" y="1641464"/>
            <a:ext cx="6325053" cy="4941899"/>
          </a:xfr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2C5CCE7-72ED-482A-8CFA-E9304AE6AF79}"/>
              </a:ext>
            </a:extLst>
          </p:cNvPr>
          <p:cNvSpPr/>
          <p:nvPr/>
        </p:nvSpPr>
        <p:spPr>
          <a:xfrm rot="2735592">
            <a:off x="4033158" y="2623457"/>
            <a:ext cx="598714" cy="114300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B7C76-86F8-494F-A7DF-3FED64152275}"/>
              </a:ext>
            </a:extLst>
          </p:cNvPr>
          <p:cNvSpPr txBox="1"/>
          <p:nvPr/>
        </p:nvSpPr>
        <p:spPr>
          <a:xfrm>
            <a:off x="7288440" y="1981200"/>
            <a:ext cx="2427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prstClr val="white"/>
                </a:solidFill>
                <a:latin typeface="Calibri"/>
              </a:rPr>
              <a:t>La méniscectomie </a:t>
            </a:r>
            <a:r>
              <a:rPr lang="fr-FR" dirty="0">
                <a:solidFill>
                  <a:prstClr val="white"/>
                </a:solidFill>
                <a:latin typeface="Calibri"/>
              </a:rPr>
              <a:t>(chirurgie) était associée à des taux plus élevés d’arthrose.</a:t>
            </a:r>
            <a:endParaRPr lang="en-CA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92FE26-6F18-4D24-BF45-06895CC8FE98}"/>
              </a:ext>
            </a:extLst>
          </p:cNvPr>
          <p:cNvSpPr txBox="1"/>
          <p:nvPr/>
        </p:nvSpPr>
        <p:spPr>
          <a:xfrm>
            <a:off x="7712528" y="5781656"/>
            <a:ext cx="1937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prstClr val="white"/>
                </a:solidFill>
                <a:latin typeface="Calibri"/>
              </a:rPr>
              <a:t>Lie et al. BJSM,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6300" y="5915025"/>
            <a:ext cx="55245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+mn-lt"/>
              </a:rPr>
              <a:t>Schéma 2. Illustration de la prévalence radiographique de l’arthrose. LCA, ligament croisé antérieur</a:t>
            </a: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0826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69966"/>
            <a:ext cx="9486900" cy="1143000"/>
          </a:xfrm>
        </p:spPr>
        <p:txBody>
          <a:bodyPr/>
          <a:lstStyle/>
          <a:p>
            <a:r>
              <a:rPr lang="fr-FR" dirty="0"/>
              <a:t>Genou douloureux, claquement +</a:t>
            </a:r>
            <a:r>
              <a:rPr lang="fr-FR" dirty="0" err="1"/>
              <a:t>ve</a:t>
            </a:r>
            <a:r>
              <a:rPr lang="fr-FR" dirty="0"/>
              <a:t> IRM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065" y="1584157"/>
            <a:ext cx="7791307" cy="4343400"/>
          </a:xfrm>
        </p:spPr>
        <p:txBody>
          <a:bodyPr/>
          <a:lstStyle/>
          <a:p>
            <a:r>
              <a:rPr lang="fr-FR" dirty="0"/>
              <a:t>Le patient présente des symptômes mécaniques </a:t>
            </a:r>
          </a:p>
          <a:p>
            <a:r>
              <a:rPr lang="fr-FR" dirty="0"/>
              <a:t>Diagnostic d’une déchirure méniscale à l’IRM?</a:t>
            </a:r>
          </a:p>
          <a:p>
            <a:r>
              <a:rPr lang="fr-CA" dirty="0"/>
              <a:t>La </a:t>
            </a:r>
            <a:r>
              <a:rPr lang="fr-CA" dirty="0" err="1">
                <a:solidFill>
                  <a:srgbClr val="FFC000"/>
                </a:solidFill>
              </a:rPr>
              <a:t>ménisectomie</a:t>
            </a:r>
            <a:r>
              <a:rPr lang="fr-CA" dirty="0">
                <a:solidFill>
                  <a:srgbClr val="FFC000"/>
                </a:solidFill>
              </a:rPr>
              <a:t> partielle </a:t>
            </a:r>
            <a:r>
              <a:rPr lang="fr-CA" dirty="0" err="1">
                <a:solidFill>
                  <a:srgbClr val="FFC000"/>
                </a:solidFill>
              </a:rPr>
              <a:t>arthroscopique</a:t>
            </a:r>
            <a:r>
              <a:rPr lang="fr-CA" dirty="0">
                <a:solidFill>
                  <a:srgbClr val="FFC000"/>
                </a:solidFill>
              </a:rPr>
              <a:t> (MPA) </a:t>
            </a:r>
            <a:r>
              <a:rPr lang="fr-CA" dirty="0"/>
              <a:t>est sûrement la solution?</a:t>
            </a:r>
          </a:p>
        </p:txBody>
      </p:sp>
    </p:spTree>
    <p:extLst>
      <p:ext uri="{BB962C8B-B14F-4D97-AF65-F5344CB8AC3E}">
        <p14:creationId xmlns:p14="http://schemas.microsoft.com/office/powerpoint/2010/main" val="97886090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8061"/>
            <a:ext cx="9029700" cy="1115683"/>
          </a:xfrm>
        </p:spPr>
        <p:txBody>
          <a:bodyPr/>
          <a:lstStyle/>
          <a:p>
            <a:r>
              <a:rPr lang="fr-CA" dirty="0"/>
              <a:t>Dois-je avoir recours à un </a:t>
            </a:r>
            <a:r>
              <a:rPr lang="fr-CA" dirty="0" err="1"/>
              <a:t>arthroscope</a:t>
            </a:r>
            <a:r>
              <a:rPr lang="fr-CA" dirty="0"/>
              <a:t> (APM) pour ma déchirure méniscale confirmée par IRM?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02" y="1981200"/>
            <a:ext cx="4012885" cy="41148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9494EE-4FE0-46FB-BFA6-AC8CF5E476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3638" y="1981201"/>
            <a:ext cx="9182862" cy="4463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849" y="1990725"/>
            <a:ext cx="8181975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2"/>
                </a:solidFill>
              </a:rPr>
              <a:t>Avez-vous manqué les résultats sur 5 ans de l’essai de haute qualité de l’arthroscopie par rapport à la fausse chirurgie pour une déchirure méniscale confirmée par IRM? La fausse chirurgie est aussi bonne, sinon meilleure, que le traitement </a:t>
            </a:r>
            <a:r>
              <a:rPr lang="fr-FR" sz="1600" dirty="0" err="1">
                <a:solidFill>
                  <a:schemeClr val="bg2"/>
                </a:solidFill>
              </a:rPr>
              <a:t>arthroscopique</a:t>
            </a:r>
            <a:r>
              <a:rPr lang="fr-FR" sz="1600" dirty="0">
                <a:solidFill>
                  <a:schemeClr val="bg2"/>
                </a:solidFill>
              </a:rPr>
              <a:t> réel.  Les données sur 5 ans sont ici </a:t>
            </a:r>
            <a:r>
              <a:rPr lang="fr-FR" dirty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17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27" y="116959"/>
            <a:ext cx="8303903" cy="24135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969" y="1430586"/>
            <a:ext cx="7473553" cy="5310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6450" y="447678"/>
            <a:ext cx="446101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31695E"/>
                </a:solidFill>
              </a:rPr>
              <a:t>Les articles les plus consultés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8275" y="1162050"/>
            <a:ext cx="230864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2"/>
                </a:solidFill>
                <a:latin typeface="Arial Narrow" pitchFamily="34" charset="0"/>
              </a:rPr>
              <a:t>RECHERCHE ORIGINALE :</a:t>
            </a:r>
            <a:endParaRPr lang="en-US" sz="1600" dirty="0">
              <a:solidFill>
                <a:schemeClr val="bg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160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896941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en-GB" altLang="en-US" sz="1451" b="1" dirty="0">
                <a:latin typeface="Arial" panose="020B0604020202020204" pitchFamily="34" charset="0"/>
              </a:rPr>
              <a:t>Mean values with 95% confidence intervals in all three primary scores during the 60 month follow-up for both groups.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113" y="2264023"/>
            <a:ext cx="816480" cy="52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992941" y="5972041"/>
            <a:ext cx="3918240" cy="3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n-US" sz="1089" b="1">
                <a:latin typeface="Arial" panose="020B0604020202020204" pitchFamily="34" charset="0"/>
              </a:rPr>
              <a:t>Raine Sihvonen et al. Br J Sports Med doi:10.1136/bjsports-2020-102813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69421" y="6612841"/>
            <a:ext cx="6857280" cy="3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n-US" sz="907">
                <a:latin typeface="Arial" panose="020B0604020202020204" pitchFamily="34" charset="0"/>
              </a:rPr>
              <a:t>Copyright © BMJ Publishing Group Ltd &amp; British Association of Sport and Exercise Medicine. All rights reserved.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29"/>
          <a:stretch/>
        </p:blipFill>
        <p:spPr bwMode="auto">
          <a:xfrm>
            <a:off x="1223667" y="1862634"/>
            <a:ext cx="6390891" cy="464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666" y="255715"/>
            <a:ext cx="6668652" cy="1377416"/>
          </a:xfrm>
        </p:spPr>
        <p:txBody>
          <a:bodyPr/>
          <a:lstStyle/>
          <a:p>
            <a:r>
              <a:rPr lang="fr-FR" sz="3200" dirty="0"/>
              <a:t>Pas besoin de statistiques sophistiquées! La fausse chirurgie a bien fonctionné!</a:t>
            </a:r>
            <a:endParaRPr lang="en-CA" sz="3200" dirty="0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C8D98A8E-92EC-4C85-B26C-9F4580415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8"/>
          <a:stretch/>
        </p:blipFill>
        <p:spPr>
          <a:xfrm>
            <a:off x="2460581" y="2786744"/>
            <a:ext cx="6744012" cy="1208313"/>
          </a:xfrm>
        </p:spPr>
      </p:pic>
    </p:spTree>
    <p:extLst>
      <p:ext uri="{BB962C8B-B14F-4D97-AF65-F5344CB8AC3E}">
        <p14:creationId xmlns:p14="http://schemas.microsoft.com/office/powerpoint/2010/main" val="3448901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356" y="252413"/>
            <a:ext cx="6858000" cy="1143000"/>
          </a:xfrm>
        </p:spPr>
        <p:txBody>
          <a:bodyPr/>
          <a:lstStyle/>
          <a:p>
            <a:r>
              <a:rPr lang="fr-CA" dirty="0"/>
              <a:t>Nouveautés au niveau des genoux! (dernière)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490" y="1395413"/>
            <a:ext cx="6925733" cy="4114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CA" dirty="0">
                <a:solidFill>
                  <a:schemeClr val="accent6"/>
                </a:solidFill>
              </a:rPr>
              <a:t>Ressources</a:t>
            </a:r>
          </a:p>
          <a:p>
            <a:pPr marL="0" indent="0">
              <a:buNone/>
            </a:pPr>
            <a:r>
              <a:rPr lang="fr-CA" strike="sngStrike" dirty="0"/>
              <a:t>1. Devrais-je subir une reconstruction du genou?</a:t>
            </a:r>
          </a:p>
          <a:p>
            <a:pPr marL="0" indent="0">
              <a:buNone/>
            </a:pPr>
            <a:r>
              <a:rPr lang="fr-CA" strike="sngStrike" dirty="0"/>
              <a:t>	(a) Pour reprendre un sport de haut niveau?</a:t>
            </a:r>
          </a:p>
          <a:p>
            <a:pPr marL="0" indent="0">
              <a:buNone/>
            </a:pPr>
            <a:r>
              <a:rPr lang="fr-CA" strike="sngStrike" dirty="0"/>
              <a:t>	(b) Pour prévenir l’arthrose?</a:t>
            </a:r>
          </a:p>
          <a:p>
            <a:pPr marL="0" indent="0">
              <a:buNone/>
            </a:pPr>
            <a:r>
              <a:rPr lang="fr-CA" strike="sngStrike" dirty="0"/>
              <a:t>2. Devrais-je subir une arthroscopie du genou pour un genou douloureux qui claque?</a:t>
            </a:r>
          </a:p>
          <a:p>
            <a:pPr marL="0" indent="0">
              <a:buNone/>
            </a:pPr>
            <a:r>
              <a:rPr lang="fr-CA" dirty="0">
                <a:solidFill>
                  <a:srgbClr val="FFFF00"/>
                </a:solidFill>
              </a:rPr>
              <a:t>3. L’exercice est-il aussi efficace qu’une arthroscopie?</a:t>
            </a:r>
          </a:p>
        </p:txBody>
      </p:sp>
    </p:spTree>
    <p:extLst>
      <p:ext uri="{BB962C8B-B14F-4D97-AF65-F5344CB8AC3E}">
        <p14:creationId xmlns:p14="http://schemas.microsoft.com/office/powerpoint/2010/main" val="160607892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29" y="232232"/>
            <a:ext cx="6926262" cy="19151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29" y="2129969"/>
            <a:ext cx="6926262" cy="44064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5101" y="657225"/>
            <a:ext cx="6276974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2"/>
                </a:solidFill>
              </a:rPr>
              <a:t>Thérapie par l’exercice par rapport à une méniscectomie partielle </a:t>
            </a:r>
            <a:r>
              <a:rPr lang="fr-FR" sz="1600" dirty="0" err="1">
                <a:solidFill>
                  <a:schemeClr val="bg2"/>
                </a:solidFill>
              </a:rPr>
              <a:t>arthroscopique</a:t>
            </a:r>
            <a:r>
              <a:rPr lang="fr-FR" sz="1600" dirty="0">
                <a:solidFill>
                  <a:schemeClr val="bg2"/>
                </a:solidFill>
              </a:rPr>
              <a:t> pour une déchirure méniscale dégénérative chez des patients d'âge moyen; essai randomisé contrôlé avec suivi sur deux ans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1401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88232"/>
            <a:ext cx="9144000" cy="1054769"/>
          </a:xfrm>
        </p:spPr>
        <p:txBody>
          <a:bodyPr/>
          <a:lstStyle/>
          <a:p>
            <a:r>
              <a:rPr lang="fr-CA" dirty="0"/>
              <a:t>Résumé 2. Reconstruction du LCA? 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0939" y="1319463"/>
            <a:ext cx="4190530" cy="347668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9" r="20919" b="-6275"/>
          <a:stretch/>
        </p:blipFill>
        <p:spPr bwMode="auto">
          <a:xfrm>
            <a:off x="5594107" y="1319464"/>
            <a:ext cx="4482341" cy="37087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5594107" y="1319463"/>
            <a:ext cx="4025141" cy="334879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40939" y="1319463"/>
            <a:ext cx="4190530" cy="3476686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4189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41" y="224589"/>
            <a:ext cx="6858000" cy="1143000"/>
          </a:xfrm>
        </p:spPr>
        <p:txBody>
          <a:bodyPr/>
          <a:lstStyle/>
          <a:p>
            <a:r>
              <a:rPr lang="fr-CA" dirty="0"/>
              <a:t>Messages à retenir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8" y="1608973"/>
            <a:ext cx="4564315" cy="4114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67" y="2187120"/>
            <a:ext cx="3883417" cy="247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5025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111" y="38100"/>
            <a:ext cx="6858000" cy="1143000"/>
          </a:xfrm>
        </p:spPr>
        <p:txBody>
          <a:bodyPr/>
          <a:lstStyle/>
          <a:p>
            <a:r>
              <a:rPr lang="en-US" dirty="0"/>
              <a:t>Résumé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950" y="1181100"/>
            <a:ext cx="7905750" cy="4122822"/>
          </a:xfrm>
        </p:spPr>
        <p:txBody>
          <a:bodyPr/>
          <a:lstStyle/>
          <a:p>
            <a:r>
              <a:rPr lang="fr-CA" dirty="0"/>
              <a:t>Les traitements de physio (axés sur l’exercice) fonctionnent très bien … 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364105" y="2854263"/>
            <a:ext cx="3479899" cy="2087939"/>
            <a:chOff x="4288794" y="2436976"/>
            <a:chExt cx="3479899" cy="2087939"/>
          </a:xfrm>
        </p:grpSpPr>
        <p:sp>
          <p:nvSpPr>
            <p:cNvPr id="6" name="Rectangle 5"/>
            <p:cNvSpPr/>
            <p:nvPr/>
          </p:nvSpPr>
          <p:spPr>
            <a:xfrm>
              <a:off x="4288794" y="2436976"/>
              <a:ext cx="3479899" cy="208793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4288794" y="2436976"/>
              <a:ext cx="3479899" cy="2087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Aft>
                  <a:spcPct val="35000"/>
                </a:spcAft>
              </a:pPr>
              <a:r>
                <a:rPr lang="fr-CA" sz="6500" dirty="0">
                  <a:solidFill>
                    <a:srgbClr val="FFFFFF"/>
                  </a:solidFill>
                </a:rPr>
                <a:t>Oui!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219243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53" y="197168"/>
            <a:ext cx="9962707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4400" dirty="0"/>
              <a:t>Qu’est-ce que la </a:t>
            </a:r>
            <a:r>
              <a:rPr lang="fr-FR" sz="4400" dirty="0" err="1"/>
              <a:t>mécanotransduction</a:t>
            </a:r>
            <a:r>
              <a:rPr lang="fr-FR" sz="4400" dirty="0"/>
              <a:t>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57300" y="1981677"/>
            <a:ext cx="3810477" cy="4114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CA" dirty="0"/>
          </a:p>
        </p:txBody>
      </p:sp>
      <p:pic>
        <p:nvPicPr>
          <p:cNvPr id="139272" name="Picture 2" descr="scan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5809" b="5809"/>
          <a:stretch>
            <a:fillRect/>
          </a:stretch>
        </p:blipFill>
        <p:spPr bwMode="auto">
          <a:xfrm>
            <a:off x="1105469" y="1139417"/>
            <a:ext cx="4940489" cy="494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034760"/>
      </p:ext>
    </p:extLst>
  </p:cSld>
  <p:clrMapOvr>
    <a:masterClrMapping/>
  </p:clrMapOvr>
  <p:transition spd="slow"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7270" y="422921"/>
            <a:ext cx="3840480" cy="3075941"/>
          </a:xfrm>
        </p:spPr>
        <p:txBody>
          <a:bodyPr/>
          <a:lstStyle/>
          <a:p>
            <a:pPr algn="ctr" eaLnBrk="1" hangingPunct="1">
              <a:defRPr/>
            </a:pP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Trebuchet MS" pitchFamily="-96" charset="0"/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Quoi de neuf concernant le mal de dos? </a:t>
            </a:r>
            <a:br>
              <a:rPr lang="en-US" sz="3200" dirty="0">
                <a:solidFill>
                  <a:schemeClr val="accent6">
                    <a:lumMod val="75000"/>
                  </a:schemeClr>
                </a:solidFill>
                <a:latin typeface="Trebuchet MS" pitchFamily="-96" charset="0"/>
              </a:rPr>
            </a:br>
            <a:endParaRPr lang="en-US" sz="1800" b="0" dirty="0">
              <a:solidFill>
                <a:schemeClr val="accent6">
                  <a:lumMod val="75000"/>
                </a:schemeClr>
              </a:solidFill>
              <a:latin typeface="Trebuchet MS" pitchFamily="-96" charset="0"/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409576" y="3083648"/>
            <a:ext cx="4448182" cy="2447771"/>
          </a:xfrm>
        </p:spPr>
        <p:txBody>
          <a:bodyPr/>
          <a:lstStyle/>
          <a:p>
            <a:pPr>
              <a:buFont typeface="Trebuchet MS" pitchFamily="-96" charset="0"/>
              <a:buNone/>
              <a:defRPr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Trebuchet MS" pitchFamily="-96" charset="0"/>
              <a:buNone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Karim Khan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, MD, PhD</a:t>
            </a:r>
          </a:p>
          <a:p>
            <a:pPr>
              <a:defRPr/>
            </a:pPr>
            <a:r>
              <a:rPr lang="fr-FR" sz="1800" dirty="0">
                <a:solidFill>
                  <a:schemeClr val="accent2">
                    <a:lumMod val="75000"/>
                  </a:schemeClr>
                </a:solidFill>
              </a:rPr>
              <a:t>Centre pour la santé de la hanche </a:t>
            </a:r>
          </a:p>
          <a:p>
            <a:pPr>
              <a:defRPr/>
            </a:pPr>
            <a:r>
              <a:rPr lang="fr-FR" sz="1800" dirty="0">
                <a:solidFill>
                  <a:schemeClr val="accent2">
                    <a:lumMod val="75000"/>
                  </a:schemeClr>
                </a:solidFill>
              </a:rPr>
              <a:t>et la mobilité</a:t>
            </a:r>
          </a:p>
          <a:p>
            <a:pPr>
              <a:defRPr/>
            </a:pPr>
            <a:r>
              <a:rPr lang="fr-FR" sz="1800" dirty="0">
                <a:solidFill>
                  <a:schemeClr val="accent2">
                    <a:lumMod val="75000"/>
                  </a:schemeClr>
                </a:solidFill>
              </a:rPr>
              <a:t>Professeur, Département de médecine familiale, </a:t>
            </a:r>
          </a:p>
          <a:p>
            <a:pPr>
              <a:defRPr/>
            </a:pPr>
            <a:r>
              <a:rPr lang="fr-FR" sz="1800" dirty="0">
                <a:solidFill>
                  <a:schemeClr val="accent2">
                    <a:lumMod val="75000"/>
                  </a:schemeClr>
                </a:solidFill>
              </a:rPr>
              <a:t>Université de la Colombie-Britannique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2" name="Picture 7" descr="VGHUBCFoundation_CMY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77" y="214329"/>
            <a:ext cx="18494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 descr="cf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75" y="5140336"/>
            <a:ext cx="1428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 descr="CIH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3" y="5743592"/>
            <a:ext cx="13620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fom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3" y="950930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2" descr="ub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15689" y="857267"/>
            <a:ext cx="57626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3" descr="vch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29885" y="2646363"/>
            <a:ext cx="16287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29875" y="4316430"/>
            <a:ext cx="13398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7" descr="msf.gif"/>
          <p:cNvPicPr>
            <a:picLocks noChangeAspect="1"/>
          </p:cNvPicPr>
          <p:nvPr/>
        </p:nvPicPr>
        <p:blipFill>
          <a:blip r:embed="rId10" cstate="print"/>
          <a:srcRect l="19012" t="18478" r="25063" b="8151"/>
          <a:stretch>
            <a:fillRect/>
          </a:stretch>
        </p:blipFill>
        <p:spPr bwMode="auto">
          <a:xfrm>
            <a:off x="10429885" y="3498850"/>
            <a:ext cx="1285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8" descr="VCH_RI_2C EPS version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29886" y="1744676"/>
            <a:ext cx="16541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571500" y="5572142"/>
            <a:ext cx="9144000" cy="12858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380" tIns="45692" rIns="91380" bIns="45692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85825" y="5643574"/>
            <a:ext cx="8739187" cy="1214437"/>
            <a:chOff x="142875" y="5643563"/>
            <a:chExt cx="8739188" cy="1214437"/>
          </a:xfrm>
        </p:grpSpPr>
        <p:pic>
          <p:nvPicPr>
            <p:cNvPr id="2063" name="Picture 7" descr="VGHUBCFoundation_CMYK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72188" y="5715000"/>
              <a:ext cx="1428750" cy="43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Picture 9" descr="cfi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29500" y="6286500"/>
              <a:ext cx="1452563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10" descr="CIHR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58125" y="5643563"/>
              <a:ext cx="1000125" cy="57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11" descr="fom.g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57250" y="6000750"/>
              <a:ext cx="71437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12" descr="ubc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2875" y="5786438"/>
              <a:ext cx="676275" cy="92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17" descr="msf.gif"/>
            <p:cNvPicPr>
              <a:picLocks noChangeAspect="1"/>
            </p:cNvPicPr>
            <p:nvPr/>
          </p:nvPicPr>
          <p:blipFill>
            <a:blip r:embed="rId10" cstate="print"/>
            <a:srcRect l="19012" t="18478" r="25063" b="8151"/>
            <a:stretch>
              <a:fillRect/>
            </a:stretch>
          </p:blipFill>
          <p:spPr bwMode="auto">
            <a:xfrm>
              <a:off x="6143625" y="6249988"/>
              <a:ext cx="1214438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9" name="Picture 18" descr="VCH_RI_2C EPS version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43063" y="5929313"/>
              <a:ext cx="1771650" cy="779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071813" y="5786439"/>
              <a:ext cx="2972346" cy="918866"/>
              <a:chOff x="3286116" y="5786454"/>
              <a:chExt cx="2972347" cy="918867"/>
            </a:xfrm>
          </p:grpSpPr>
          <p:pic>
            <p:nvPicPr>
              <p:cNvPr id="2071" name="Picture 7" descr="CHHdraftlogo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286116" y="5786454"/>
                <a:ext cx="2025650" cy="693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429115" y="6243655"/>
                <a:ext cx="1829348" cy="4616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and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9933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Mobility</a:t>
                </a:r>
              </a:p>
            </p:txBody>
          </p:sp>
        </p:grpSp>
      </p:grpSp>
      <p:pic>
        <p:nvPicPr>
          <p:cNvPr id="25" name="Picture 7" descr="CHHM Nerw Building.jpg"/>
          <p:cNvPicPr>
            <a:picLocks noChangeAspect="1"/>
          </p:cNvPicPr>
          <p:nvPr/>
        </p:nvPicPr>
        <p:blipFill>
          <a:blip r:embed="rId13" cstate="print"/>
          <a:srcRect l="45812" r="5332" b="19248"/>
          <a:stretch>
            <a:fillRect/>
          </a:stretch>
        </p:blipFill>
        <p:spPr bwMode="auto">
          <a:xfrm>
            <a:off x="5143500" y="-441122"/>
            <a:ext cx="4572000" cy="597253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54028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4" y="38100"/>
            <a:ext cx="8734425" cy="1143000"/>
          </a:xfrm>
        </p:spPr>
        <p:txBody>
          <a:bodyPr/>
          <a:lstStyle/>
          <a:p>
            <a:r>
              <a:rPr lang="fr-CA" dirty="0"/>
              <a:t>Qu’est-ce qui n’est pas si nouveau</a:t>
            </a:r>
            <a:r>
              <a:rPr lang="en-US" dirty="0"/>
              <a:t>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1995" y="1181100"/>
            <a:ext cx="7164116" cy="4122822"/>
          </a:xfrm>
        </p:spPr>
        <p:txBody>
          <a:bodyPr/>
          <a:lstStyle/>
          <a:p>
            <a:r>
              <a:rPr lang="fr-CA" dirty="0"/>
              <a:t>Modèle biopsychosocial bien accepté...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9C74D-756E-4896-A6A5-DB10A596F7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274" y="2697078"/>
            <a:ext cx="9500559" cy="3144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5" y="3295650"/>
            <a:ext cx="58674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2"/>
                </a:solidFill>
                <a:latin typeface="Arial Black" pitchFamily="34" charset="0"/>
              </a:rPr>
              <a:t>Modèle biopsychosocial de la maladie: 40 ans après. De quel côté le pendule se déplace-t-il?</a:t>
            </a:r>
            <a:endParaRPr lang="en-US" b="1" dirty="0">
              <a:solidFill>
                <a:schemeClr val="bg2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0964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26F4-0F08-445F-8BA8-D8C7443C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609600"/>
            <a:ext cx="9182100" cy="1143000"/>
          </a:xfrm>
        </p:spPr>
        <p:txBody>
          <a:bodyPr/>
          <a:lstStyle/>
          <a:p>
            <a:r>
              <a:rPr lang="fr-FR" dirty="0"/>
              <a:t>Considérez les éléments comme variant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393FA3-9E2E-41C1-84D0-DE2367CB3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79" y="1917700"/>
            <a:ext cx="9188173" cy="3467100"/>
          </a:xfrm>
        </p:spPr>
      </p:pic>
    </p:spTree>
    <p:extLst>
      <p:ext uri="{BB962C8B-B14F-4D97-AF65-F5344CB8AC3E}">
        <p14:creationId xmlns:p14="http://schemas.microsoft.com/office/powerpoint/2010/main" val="341392541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76EC-9B38-4DA6-B972-6E32B35A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326" y="203200"/>
            <a:ext cx="7715250" cy="1143000"/>
          </a:xfrm>
        </p:spPr>
        <p:txBody>
          <a:bodyPr/>
          <a:lstStyle/>
          <a:p>
            <a:r>
              <a:rPr lang="fr-CA" dirty="0"/>
              <a:t>Quoi de neuf …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2C5A99-1904-4ECC-B199-F929649BE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2326" y="1663700"/>
            <a:ext cx="8267562" cy="4752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743200"/>
            <a:ext cx="6991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Il est temps de repenser la douleur persistante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1576" y="1638300"/>
            <a:ext cx="174949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A" sz="1800" b="1" dirty="0">
                <a:latin typeface="Arial Narrow" pitchFamily="34" charset="0"/>
              </a:rPr>
              <a:t>Dompter la bête</a:t>
            </a:r>
          </a:p>
        </p:txBody>
      </p:sp>
    </p:spTree>
    <p:extLst>
      <p:ext uri="{BB962C8B-B14F-4D97-AF65-F5344CB8AC3E}">
        <p14:creationId xmlns:p14="http://schemas.microsoft.com/office/powerpoint/2010/main" val="324611403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59BC-8E97-4CED-9EDC-AB88BE4D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Lancet (series)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BD218-1C24-4B1C-811B-BFBF975F8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3" y="1724079"/>
            <a:ext cx="9702474" cy="3006779"/>
          </a:xfrm>
        </p:spPr>
      </p:pic>
      <p:sp>
        <p:nvSpPr>
          <p:cNvPr id="4" name="TextBox 3"/>
          <p:cNvSpPr txBox="1"/>
          <p:nvPr/>
        </p:nvSpPr>
        <p:spPr>
          <a:xfrm>
            <a:off x="1933575" y="2238376"/>
            <a:ext cx="431482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rgbClr val="31695E"/>
                </a:solidFill>
              </a:rPr>
              <a:t>Lombalgie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4525" y="2686051"/>
            <a:ext cx="7362825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2"/>
                </a:solidFill>
                <a:latin typeface="+mj-lt"/>
              </a:rPr>
              <a:t>Prévention et traitement de la lombalgie : données probantes, défis et orientations prometteuses</a:t>
            </a:r>
            <a:endParaRPr lang="en-US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445271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5C136F-8965-495E-8C5F-FBB905A12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7" y="1752600"/>
            <a:ext cx="9199589" cy="39624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178171-0D8A-4CEB-9D17-36EAB1AD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6" y="304800"/>
            <a:ext cx="7715250" cy="1143000"/>
          </a:xfrm>
        </p:spPr>
        <p:txBody>
          <a:bodyPr/>
          <a:lstStyle/>
          <a:p>
            <a:r>
              <a:rPr lang="en-CA" dirty="0"/>
              <a:t>The Lancet (series)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6949" y="3457575"/>
            <a:ext cx="244792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rgbClr val="31695E"/>
                </a:solidFill>
              </a:rPr>
              <a:t>Lombalgie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14551" y="3914775"/>
            <a:ext cx="759142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254F47"/>
                </a:solidFill>
                <a:latin typeface="+mj-lt"/>
              </a:rPr>
              <a:t>Ce qu’est la lombalgie et pourquoi il faut y prêter attention</a:t>
            </a:r>
            <a:endParaRPr lang="en-US" sz="2000" b="1" dirty="0">
              <a:solidFill>
                <a:srgbClr val="254F4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822202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550" y="38100"/>
            <a:ext cx="8162925" cy="1143000"/>
          </a:xfrm>
        </p:spPr>
        <p:txBody>
          <a:bodyPr/>
          <a:lstStyle/>
          <a:p>
            <a:r>
              <a:rPr lang="fr-CA" dirty="0"/>
              <a:t>Contexte des commissions des accidents du travail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1995" y="1352550"/>
            <a:ext cx="7164116" cy="3951372"/>
          </a:xfrm>
        </p:spPr>
        <p:txBody>
          <a:bodyPr/>
          <a:lstStyle/>
          <a:p>
            <a:r>
              <a:rPr lang="fr-FR" dirty="0"/>
              <a:t>Soins en équipe</a:t>
            </a:r>
          </a:p>
          <a:p>
            <a:r>
              <a:rPr lang="fr-FR" dirty="0"/>
              <a:t>Concept d’équipe inclusive</a:t>
            </a:r>
          </a:p>
          <a:p>
            <a:r>
              <a:rPr lang="fr-FR" dirty="0"/>
              <a:t>Excellente communication</a:t>
            </a:r>
          </a:p>
          <a:p>
            <a:r>
              <a:rPr lang="fr-FR" dirty="0"/>
              <a:t>Retour progressif au travail</a:t>
            </a:r>
          </a:p>
          <a:p>
            <a:r>
              <a:rPr lang="fr-FR" dirty="0"/>
              <a:t>Continuer la réadaptation après le retour au travail du patient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7758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620" y="142864"/>
            <a:ext cx="3840480" cy="3075941"/>
          </a:xfrm>
        </p:spPr>
        <p:txBody>
          <a:bodyPr/>
          <a:lstStyle/>
          <a:p>
            <a:pPr algn="ctr" eaLnBrk="1" hangingPunct="1">
              <a:defRPr/>
            </a:pP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Trebuchet MS" pitchFamily="-96" charset="0"/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Quoi de neuf : Affections </a:t>
            </a:r>
            <a:r>
              <a:rPr lang="fr-CA" sz="32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cutanées liées </a:t>
            </a:r>
            <a:r>
              <a:rPr lang="fr-CA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travail</a:t>
            </a:r>
            <a:br>
              <a:rPr lang="en-US" sz="3200" dirty="0">
                <a:solidFill>
                  <a:schemeClr val="accent6">
                    <a:lumMod val="75000"/>
                  </a:schemeClr>
                </a:solidFill>
                <a:latin typeface="Trebuchet MS" pitchFamily="-96" charset="0"/>
              </a:rPr>
            </a:br>
            <a:endParaRPr lang="en-US" sz="1800" b="0" dirty="0">
              <a:solidFill>
                <a:schemeClr val="accent6">
                  <a:lumMod val="75000"/>
                </a:schemeClr>
              </a:solidFill>
              <a:latin typeface="Trebuchet MS" pitchFamily="-96" charset="0"/>
            </a:endParaRPr>
          </a:p>
        </p:txBody>
      </p:sp>
      <p:pic>
        <p:nvPicPr>
          <p:cNvPr id="2052" name="Picture 7" descr="VGHUBCFoundation_CMY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77" y="214329"/>
            <a:ext cx="18494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 descr="cf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75" y="5140336"/>
            <a:ext cx="1428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 descr="CIH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3" y="5743592"/>
            <a:ext cx="13620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fom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3" y="950930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2" descr="ub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15689" y="857267"/>
            <a:ext cx="57626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3" descr="vch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29885" y="2646363"/>
            <a:ext cx="16287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29875" y="4316430"/>
            <a:ext cx="13398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7" descr="msf.gif"/>
          <p:cNvPicPr>
            <a:picLocks noChangeAspect="1"/>
          </p:cNvPicPr>
          <p:nvPr/>
        </p:nvPicPr>
        <p:blipFill>
          <a:blip r:embed="rId10" cstate="print"/>
          <a:srcRect l="19012" t="18478" r="25063" b="8151"/>
          <a:stretch>
            <a:fillRect/>
          </a:stretch>
        </p:blipFill>
        <p:spPr bwMode="auto">
          <a:xfrm>
            <a:off x="10429885" y="3498850"/>
            <a:ext cx="1285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8" descr="VCH_RI_2C EPS version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29886" y="1744676"/>
            <a:ext cx="16541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571500" y="5572142"/>
            <a:ext cx="9144000" cy="12858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380" tIns="45692" rIns="91380" bIns="45692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85825" y="5643574"/>
            <a:ext cx="8739187" cy="1214437"/>
            <a:chOff x="142875" y="5643563"/>
            <a:chExt cx="8739188" cy="1214437"/>
          </a:xfrm>
        </p:grpSpPr>
        <p:pic>
          <p:nvPicPr>
            <p:cNvPr id="2063" name="Picture 7" descr="VGHUBCFoundation_CMYK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72188" y="5715000"/>
              <a:ext cx="1428750" cy="43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Picture 9" descr="cfi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29500" y="6286500"/>
              <a:ext cx="1452563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10" descr="CIHR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58125" y="5643563"/>
              <a:ext cx="1000125" cy="57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11" descr="fom.g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57250" y="6000750"/>
              <a:ext cx="71437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12" descr="ubc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2875" y="5786438"/>
              <a:ext cx="676275" cy="92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17" descr="msf.gif"/>
            <p:cNvPicPr>
              <a:picLocks noChangeAspect="1"/>
            </p:cNvPicPr>
            <p:nvPr/>
          </p:nvPicPr>
          <p:blipFill>
            <a:blip r:embed="rId10" cstate="print"/>
            <a:srcRect l="19012" t="18478" r="25063" b="8151"/>
            <a:stretch>
              <a:fillRect/>
            </a:stretch>
          </p:blipFill>
          <p:spPr bwMode="auto">
            <a:xfrm>
              <a:off x="6143625" y="6249988"/>
              <a:ext cx="1214438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9" name="Picture 18" descr="VCH_RI_2C EPS version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43063" y="5929313"/>
              <a:ext cx="1771650" cy="779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071813" y="5786439"/>
              <a:ext cx="2972346" cy="918866"/>
              <a:chOff x="3286116" y="5786454"/>
              <a:chExt cx="2972347" cy="918867"/>
            </a:xfrm>
          </p:grpSpPr>
          <p:pic>
            <p:nvPicPr>
              <p:cNvPr id="2071" name="Picture 7" descr="CHHdraftlogo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286116" y="5786454"/>
                <a:ext cx="2025650" cy="693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429115" y="6243655"/>
                <a:ext cx="1829348" cy="4616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ヒラギノ角ゴ Pro W3"/>
                    <a:cs typeface="Helvetica"/>
                  </a:rPr>
                  <a:t>and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ヒラギノ角ゴ Pro W3"/>
                    <a:cs typeface="Helvetica"/>
                  </a:rPr>
                  <a:t>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9933"/>
                    </a:solidFill>
                    <a:effectLst/>
                    <a:uLnTx/>
                    <a:uFillTx/>
                    <a:latin typeface="Helvetica"/>
                    <a:ea typeface="ヒラギノ角ゴ Pro W3"/>
                    <a:cs typeface="Helvetica"/>
                  </a:rPr>
                  <a:t>Mobility</a:t>
                </a:r>
              </a:p>
            </p:txBody>
          </p:sp>
        </p:grpSp>
      </p:grpSp>
      <p:pic>
        <p:nvPicPr>
          <p:cNvPr id="25" name="Picture 7" descr="CHHM Nerw Building.jpg"/>
          <p:cNvPicPr>
            <a:picLocks noChangeAspect="1"/>
          </p:cNvPicPr>
          <p:nvPr/>
        </p:nvPicPr>
        <p:blipFill>
          <a:blip r:embed="rId13" cstate="print"/>
          <a:srcRect l="45812" r="5332" b="19248"/>
          <a:stretch>
            <a:fillRect/>
          </a:stretch>
        </p:blipFill>
        <p:spPr bwMode="auto">
          <a:xfrm>
            <a:off x="5143500" y="-441122"/>
            <a:ext cx="4572000" cy="597253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D067B74B-7085-4D53-B38C-B063748C14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823390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660" y="0"/>
            <a:ext cx="7925489" cy="1143000"/>
          </a:xfrm>
        </p:spPr>
        <p:txBody>
          <a:bodyPr/>
          <a:lstStyle/>
          <a:p>
            <a:r>
              <a:rPr lang="fr-FR" dirty="0"/>
              <a:t>Aggravation du fardeau des affections cutanées liées au travail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1995" y="1352550"/>
            <a:ext cx="7164116" cy="3951372"/>
          </a:xfrm>
        </p:spPr>
        <p:txBody>
          <a:bodyPr/>
          <a:lstStyle/>
          <a:p>
            <a:r>
              <a:rPr lang="fr-FR" dirty="0"/>
              <a:t>Je tiens à souligner l’excellence des ressources en matière de gestion médicale et de conseils aux patients au Canada (et au Royaume-Uni).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4076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111" y="38100"/>
            <a:ext cx="6858000" cy="1143000"/>
          </a:xfrm>
        </p:spPr>
        <p:txBody>
          <a:bodyPr/>
          <a:lstStyle/>
          <a:p>
            <a:r>
              <a:rPr lang="fr-CA" dirty="0"/>
              <a:t>Contexte des commissions des accidents du travail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611909-8CF6-42C8-8EDC-48AB4D5D6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98" y="1181100"/>
            <a:ext cx="7801604" cy="4838700"/>
          </a:xfrm>
        </p:spPr>
      </p:pic>
    </p:spTree>
    <p:extLst>
      <p:ext uri="{BB962C8B-B14F-4D97-AF65-F5344CB8AC3E}">
        <p14:creationId xmlns:p14="http://schemas.microsoft.com/office/powerpoint/2010/main" val="104888141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scan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5809" b="5809"/>
          <a:stretch>
            <a:fillRect/>
          </a:stretch>
        </p:blipFill>
        <p:spPr bwMode="auto">
          <a:xfrm>
            <a:off x="1283018" y="547212"/>
            <a:ext cx="5333524" cy="60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6889433" y="4973390"/>
            <a:ext cx="2826068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Sir Astley Cooper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1768-1841</a:t>
            </a:r>
          </a:p>
          <a:p>
            <a:pPr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38469" name="Rectangle 5"/>
          <p:cNvSpPr>
            <a:spLocks noChangeArrowheads="1"/>
          </p:cNvSpPr>
          <p:nvPr/>
        </p:nvSpPr>
        <p:spPr bwMode="auto">
          <a:xfrm>
            <a:off x="6889433" y="495777"/>
            <a:ext cx="2373154" cy="3877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>
              <a:spcBef>
                <a:spcPct val="20000"/>
              </a:spcBef>
              <a:buClr>
                <a:srgbClr val="99FF66"/>
              </a:buClr>
              <a:defRPr/>
            </a:pPr>
            <a:r>
              <a:rPr lang="fr-CA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Mais qu’est-ce qui se passe? </a:t>
            </a:r>
          </a:p>
        </p:txBody>
      </p:sp>
    </p:spTree>
    <p:extLst>
      <p:ext uri="{BB962C8B-B14F-4D97-AF65-F5344CB8AC3E}">
        <p14:creationId xmlns:p14="http://schemas.microsoft.com/office/powerpoint/2010/main" val="839234420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24CD2-7B4A-4518-8370-5F7D7707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128E88-C744-47E6-BB76-EA9795A32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02" y="1981200"/>
            <a:ext cx="6270172" cy="4114800"/>
          </a:xfrm>
        </p:spPr>
      </p:pic>
    </p:spTree>
    <p:extLst>
      <p:ext uri="{BB962C8B-B14F-4D97-AF65-F5344CB8AC3E}">
        <p14:creationId xmlns:p14="http://schemas.microsoft.com/office/powerpoint/2010/main" val="281360122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BE7B6-B318-4E42-BCFF-369D7F97B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771F3D-3F10-492F-8ECC-031C9E20D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72" y="419023"/>
            <a:ext cx="8601740" cy="3657677"/>
          </a:xfrm>
        </p:spPr>
      </p:pic>
    </p:spTree>
    <p:extLst>
      <p:ext uri="{BB962C8B-B14F-4D97-AF65-F5344CB8AC3E}">
        <p14:creationId xmlns:p14="http://schemas.microsoft.com/office/powerpoint/2010/main" val="379766613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02B4-1D00-443C-8878-5103F8E5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B2C997-E745-44CF-8A56-9FCAC77D3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55" y="1981200"/>
            <a:ext cx="3830265" cy="4114800"/>
          </a:xfrm>
        </p:spPr>
      </p:pic>
    </p:spTree>
    <p:extLst>
      <p:ext uri="{BB962C8B-B14F-4D97-AF65-F5344CB8AC3E}">
        <p14:creationId xmlns:p14="http://schemas.microsoft.com/office/powerpoint/2010/main" val="376280466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2DF8-9140-4E95-BFB1-14A7954C4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A6EDE9-9747-4A6B-9FA9-3E1CCE15B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63" y="2289182"/>
            <a:ext cx="7791450" cy="3498835"/>
          </a:xfrm>
        </p:spPr>
      </p:pic>
    </p:spTree>
    <p:extLst>
      <p:ext uri="{BB962C8B-B14F-4D97-AF65-F5344CB8AC3E}">
        <p14:creationId xmlns:p14="http://schemas.microsoft.com/office/powerpoint/2010/main" val="681566132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8871-FA3D-449D-85D4-39726464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Orienté vers l’action (traduction des connaissances). 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C18DE9-D0CC-484F-93C4-8DD03C808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07" y="2019148"/>
            <a:ext cx="3233393" cy="410089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2F8E30-54F4-4425-A1A2-F637CCB7A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80" y="2019148"/>
            <a:ext cx="3013120" cy="41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50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065F-ACFB-43A9-8089-A0ACFC0A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professions qui sont souvent touchées par les affections cutanées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9ACDED-E018-4F2A-A885-6C0D4A76E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63" y="2587985"/>
            <a:ext cx="7791450" cy="2901230"/>
          </a:xfrm>
        </p:spPr>
      </p:pic>
    </p:spTree>
    <p:extLst>
      <p:ext uri="{BB962C8B-B14F-4D97-AF65-F5344CB8AC3E}">
        <p14:creationId xmlns:p14="http://schemas.microsoft.com/office/powerpoint/2010/main" val="3330694552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28461-1D21-4CBE-8387-5D0F53CFC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77C98E-7259-4968-89DA-CF2991B2D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0" y="592576"/>
            <a:ext cx="8419480" cy="2836424"/>
          </a:xfrm>
        </p:spPr>
      </p:pic>
    </p:spTree>
    <p:extLst>
      <p:ext uri="{BB962C8B-B14F-4D97-AF65-F5344CB8AC3E}">
        <p14:creationId xmlns:p14="http://schemas.microsoft.com/office/powerpoint/2010/main" val="316326664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1D855-C706-4B59-BBC9-0CFBB9D70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1AF612-AEDD-404A-8BB6-197B1FB35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3" y="482600"/>
            <a:ext cx="8956464" cy="2273300"/>
          </a:xfrm>
        </p:spPr>
      </p:pic>
    </p:spTree>
    <p:extLst>
      <p:ext uri="{BB962C8B-B14F-4D97-AF65-F5344CB8AC3E}">
        <p14:creationId xmlns:p14="http://schemas.microsoft.com/office/powerpoint/2010/main" val="132827547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2451" y="142864"/>
            <a:ext cx="4257674" cy="3075941"/>
          </a:xfrm>
        </p:spPr>
        <p:txBody>
          <a:bodyPr/>
          <a:lstStyle/>
          <a:p>
            <a:pPr algn="ctr" eaLnBrk="1" hangingPunct="1">
              <a:defRPr/>
            </a:pP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Trebuchet MS" pitchFamily="-96" charset="0"/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Quoi de neuf : Télésanté et modèles de soins concernant les troubles </a:t>
            </a:r>
            <a:r>
              <a:rPr lang="fr-FR" sz="32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</a:t>
            </a:r>
            <a:r>
              <a:rPr lang="fr-FR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-squelettiques sur les blessures du genou? </a:t>
            </a:r>
            <a:br>
              <a:rPr lang="en-US" sz="3200" dirty="0">
                <a:solidFill>
                  <a:schemeClr val="accent6">
                    <a:lumMod val="75000"/>
                  </a:schemeClr>
                </a:solidFill>
                <a:latin typeface="Trebuchet MS" pitchFamily="-96" charset="0"/>
              </a:rPr>
            </a:br>
            <a:endParaRPr lang="en-US" sz="1800" b="0" dirty="0">
              <a:solidFill>
                <a:schemeClr val="accent6">
                  <a:lumMod val="75000"/>
                </a:schemeClr>
              </a:solidFill>
              <a:latin typeface="Trebuchet MS" pitchFamily="-96" charset="0"/>
            </a:endParaRPr>
          </a:p>
        </p:txBody>
      </p:sp>
      <p:pic>
        <p:nvPicPr>
          <p:cNvPr id="2052" name="Picture 7" descr="VGHUBCFoundation_CMY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77" y="214329"/>
            <a:ext cx="18494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 descr="cf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75" y="5140336"/>
            <a:ext cx="1428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 descr="CIH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3" y="5743592"/>
            <a:ext cx="13620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fom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3" y="950930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2" descr="ub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15689" y="857267"/>
            <a:ext cx="57626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3" descr="vch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29885" y="2646363"/>
            <a:ext cx="16287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29875" y="4316430"/>
            <a:ext cx="13398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7" descr="msf.gif"/>
          <p:cNvPicPr>
            <a:picLocks noChangeAspect="1"/>
          </p:cNvPicPr>
          <p:nvPr/>
        </p:nvPicPr>
        <p:blipFill>
          <a:blip r:embed="rId10" cstate="print"/>
          <a:srcRect l="19012" t="18478" r="25063" b="8151"/>
          <a:stretch>
            <a:fillRect/>
          </a:stretch>
        </p:blipFill>
        <p:spPr bwMode="auto">
          <a:xfrm>
            <a:off x="10429885" y="3498850"/>
            <a:ext cx="1285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8" descr="VCH_RI_2C EPS version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29886" y="1744676"/>
            <a:ext cx="16541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571500" y="5572142"/>
            <a:ext cx="9144000" cy="12858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380" tIns="45692" rIns="91380" bIns="45692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85825" y="5643574"/>
            <a:ext cx="8739187" cy="1214437"/>
            <a:chOff x="142875" y="5643563"/>
            <a:chExt cx="8739188" cy="1214437"/>
          </a:xfrm>
        </p:grpSpPr>
        <p:pic>
          <p:nvPicPr>
            <p:cNvPr id="2063" name="Picture 7" descr="VGHUBCFoundation_CMYK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72188" y="5715000"/>
              <a:ext cx="1428750" cy="43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Picture 9" descr="cfi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29500" y="6286500"/>
              <a:ext cx="1452563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10" descr="CIHR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58125" y="5643563"/>
              <a:ext cx="1000125" cy="57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11" descr="fom.g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57250" y="6000750"/>
              <a:ext cx="71437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12" descr="ubc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2875" y="5786438"/>
              <a:ext cx="676275" cy="92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17" descr="msf.gif"/>
            <p:cNvPicPr>
              <a:picLocks noChangeAspect="1"/>
            </p:cNvPicPr>
            <p:nvPr/>
          </p:nvPicPr>
          <p:blipFill>
            <a:blip r:embed="rId10" cstate="print"/>
            <a:srcRect l="19012" t="18478" r="25063" b="8151"/>
            <a:stretch>
              <a:fillRect/>
            </a:stretch>
          </p:blipFill>
          <p:spPr bwMode="auto">
            <a:xfrm>
              <a:off x="6143625" y="6249988"/>
              <a:ext cx="1214438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9" name="Picture 18" descr="VCH_RI_2C EPS version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43063" y="5929313"/>
              <a:ext cx="1771650" cy="779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071813" y="5786439"/>
              <a:ext cx="2972346" cy="918866"/>
              <a:chOff x="3286116" y="5786454"/>
              <a:chExt cx="2972347" cy="918867"/>
            </a:xfrm>
          </p:grpSpPr>
          <p:pic>
            <p:nvPicPr>
              <p:cNvPr id="2071" name="Picture 7" descr="CHHdraftlogo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286116" y="5786454"/>
                <a:ext cx="2025650" cy="693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429115" y="6243655"/>
                <a:ext cx="1829348" cy="4616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and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9933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Mobility</a:t>
                </a:r>
              </a:p>
            </p:txBody>
          </p:sp>
        </p:grpSp>
      </p:grpSp>
      <p:pic>
        <p:nvPicPr>
          <p:cNvPr id="25" name="Picture 7" descr="CHHM Nerw Building.jpg"/>
          <p:cNvPicPr>
            <a:picLocks noChangeAspect="1"/>
          </p:cNvPicPr>
          <p:nvPr/>
        </p:nvPicPr>
        <p:blipFill>
          <a:blip r:embed="rId13" cstate="print"/>
          <a:srcRect l="45812" r="5332" b="19248"/>
          <a:stretch>
            <a:fillRect/>
          </a:stretch>
        </p:blipFill>
        <p:spPr bwMode="auto">
          <a:xfrm>
            <a:off x="5143500" y="-441122"/>
            <a:ext cx="4572000" cy="597253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D067B74B-7085-4D53-B38C-B063748C1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050" y="5581649"/>
            <a:ext cx="7200900" cy="57151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821564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D6573-DC27-4C19-8504-D18568F965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723" y="38100"/>
            <a:ext cx="10010775" cy="311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111" y="38100"/>
            <a:ext cx="68580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025" y="3352800"/>
            <a:ext cx="8667750" cy="2987675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fr-FR" sz="3200" dirty="0"/>
              <a:t>Utiliser davantage les plateformes que les patients connaissent (par exemple </a:t>
            </a:r>
            <a:r>
              <a:rPr lang="fr-FR" sz="3200" dirty="0" err="1"/>
              <a:t>Facetime</a:t>
            </a:r>
            <a:r>
              <a:rPr lang="fr-FR" sz="3200" dirty="0"/>
              <a:t>, Fb </a:t>
            </a:r>
            <a:r>
              <a:rPr lang="fr-FR" sz="3200" dirty="0" err="1"/>
              <a:t>messenger</a:t>
            </a:r>
            <a:r>
              <a:rPr lang="fr-FR" sz="3200" dirty="0"/>
              <a:t>).</a:t>
            </a:r>
          </a:p>
          <a:p>
            <a:pPr marL="742950" indent="-742950">
              <a:buAutoNum type="arabicPeriod"/>
            </a:pPr>
            <a:r>
              <a:rPr lang="fr-FR" sz="3200" dirty="0"/>
              <a:t>Élargir l’admissibilité à la télésanté aux fournisseurs autres que les médecins / autoriser uniquement l’audio.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0550" y="1114425"/>
            <a:ext cx="958215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2"/>
                </a:solidFill>
                <a:latin typeface="+mj-lt"/>
              </a:rPr>
              <a:t>Ces quatre changements de la télésanté devraient se poursuivre même après la pandémie.</a:t>
            </a:r>
            <a:endParaRPr lang="en-US" sz="3200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152693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 descr="k2 shoulder normal FIN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87" y="142875"/>
            <a:ext cx="5410676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722218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14F6-AAA0-4DCF-ABD4-31C0B583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7F67F-6F51-4895-B9F5-F501BCF98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Permettre aux médecins de fournir des soins dans les différentes provinces (autorisation d’exercer).</a:t>
            </a:r>
          </a:p>
          <a:p>
            <a:r>
              <a:rPr lang="fr-FR" dirty="0"/>
              <a:t>Examiner attentivement les défis que pose la prescription de substances contrôlées dans le cadre de la télésanté.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510615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3B0F7-50B2-4C38-B7B3-5952A2BE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Cadre </a:t>
            </a:r>
            <a:r>
              <a:rPr lang="en-CA" dirty="0" err="1"/>
              <a:t>musculo-squelettique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0ABFD-BDA3-44D5-8568-10840792B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fournisseurs de soins prolongés ont fourni des points positifs (bons exemples) dans le traitement de l’arthrite et des blessures aiguës.</a:t>
            </a:r>
          </a:p>
          <a:p>
            <a:r>
              <a:rPr lang="fr-FR" dirty="0"/>
              <a:t>Il existe une longue tradition de prescription d’exercices à distance avec surveillance vidéo.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965837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620" y="142864"/>
            <a:ext cx="3840480" cy="3075941"/>
          </a:xfrm>
        </p:spPr>
        <p:txBody>
          <a:bodyPr/>
          <a:lstStyle/>
          <a:p>
            <a:pPr algn="ctr" eaLnBrk="1" hangingPunct="1">
              <a:defRPr/>
            </a:pP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Trebuchet MS" pitchFamily="-96" charset="0"/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Quoi de neuf : </a:t>
            </a: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IRSC-IALA</a:t>
            </a:r>
            <a:br>
              <a:rPr lang="en-US" sz="32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32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L’agence des sciences de la santé du Canada</a:t>
            </a:r>
            <a:br>
              <a:rPr lang="fr-CA" sz="3200" dirty="0">
                <a:solidFill>
                  <a:schemeClr val="accent6">
                    <a:lumMod val="75000"/>
                  </a:schemeClr>
                </a:solidFill>
                <a:latin typeface="Trebuchet MS" pitchFamily="-96" charset="0"/>
              </a:rPr>
            </a:br>
            <a:endParaRPr lang="fr-CA" sz="1800" b="0" dirty="0">
              <a:solidFill>
                <a:schemeClr val="accent6">
                  <a:lumMod val="75000"/>
                </a:schemeClr>
              </a:solidFill>
              <a:latin typeface="Trebuchet MS" pitchFamily="-96" charset="0"/>
            </a:endParaRPr>
          </a:p>
        </p:txBody>
      </p:sp>
      <p:pic>
        <p:nvPicPr>
          <p:cNvPr id="2052" name="Picture 7" descr="VGHUBCFoundation_CMY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77" y="214329"/>
            <a:ext cx="18494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 descr="cf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75" y="5140336"/>
            <a:ext cx="1428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 descr="CIH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3" y="5743592"/>
            <a:ext cx="13620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fom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3" y="950930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2" descr="ub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15689" y="857267"/>
            <a:ext cx="57626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3" descr="vch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29885" y="2646363"/>
            <a:ext cx="16287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29875" y="4316430"/>
            <a:ext cx="13398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7" descr="msf.gif"/>
          <p:cNvPicPr>
            <a:picLocks noChangeAspect="1"/>
          </p:cNvPicPr>
          <p:nvPr/>
        </p:nvPicPr>
        <p:blipFill>
          <a:blip r:embed="rId10" cstate="print"/>
          <a:srcRect l="19012" t="18478" r="25063" b="8151"/>
          <a:stretch>
            <a:fillRect/>
          </a:stretch>
        </p:blipFill>
        <p:spPr bwMode="auto">
          <a:xfrm>
            <a:off x="10429885" y="3498850"/>
            <a:ext cx="1285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8" descr="VCH_RI_2C EPS version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29886" y="1744676"/>
            <a:ext cx="16541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571500" y="5572142"/>
            <a:ext cx="9144000" cy="12858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380" tIns="45692" rIns="91380" bIns="45692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85825" y="5643574"/>
            <a:ext cx="8739187" cy="1214437"/>
            <a:chOff x="142875" y="5643563"/>
            <a:chExt cx="8739188" cy="1214437"/>
          </a:xfrm>
        </p:grpSpPr>
        <p:pic>
          <p:nvPicPr>
            <p:cNvPr id="2063" name="Picture 7" descr="VGHUBCFoundation_CMYK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72188" y="5715000"/>
              <a:ext cx="1428750" cy="43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Picture 9" descr="cfi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29500" y="6286500"/>
              <a:ext cx="1452563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10" descr="CIHR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58125" y="5643563"/>
              <a:ext cx="1000125" cy="57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11" descr="fom.g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57250" y="6000750"/>
              <a:ext cx="71437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12" descr="ubc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2875" y="5786438"/>
              <a:ext cx="676275" cy="92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17" descr="msf.gif"/>
            <p:cNvPicPr>
              <a:picLocks noChangeAspect="1"/>
            </p:cNvPicPr>
            <p:nvPr/>
          </p:nvPicPr>
          <p:blipFill>
            <a:blip r:embed="rId10" cstate="print"/>
            <a:srcRect l="19012" t="18478" r="25063" b="8151"/>
            <a:stretch>
              <a:fillRect/>
            </a:stretch>
          </p:blipFill>
          <p:spPr bwMode="auto">
            <a:xfrm>
              <a:off x="6143625" y="6249988"/>
              <a:ext cx="1214438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9" name="Picture 18" descr="VCH_RI_2C EPS version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43063" y="5929313"/>
              <a:ext cx="1771650" cy="779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071813" y="5786439"/>
              <a:ext cx="2972346" cy="918866"/>
              <a:chOff x="3286116" y="5786454"/>
              <a:chExt cx="2972347" cy="918867"/>
            </a:xfrm>
          </p:grpSpPr>
          <p:pic>
            <p:nvPicPr>
              <p:cNvPr id="2071" name="Picture 7" descr="CHHdraftlogo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286116" y="5786454"/>
                <a:ext cx="2025650" cy="693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429115" y="6243655"/>
                <a:ext cx="1829348" cy="4616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and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9933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Mobility</a:t>
                </a:r>
              </a:p>
            </p:txBody>
          </p:sp>
        </p:grpSp>
      </p:grpSp>
      <p:pic>
        <p:nvPicPr>
          <p:cNvPr id="25" name="Picture 7" descr="CHHM Nerw Building.jpg"/>
          <p:cNvPicPr>
            <a:picLocks noChangeAspect="1"/>
          </p:cNvPicPr>
          <p:nvPr/>
        </p:nvPicPr>
        <p:blipFill>
          <a:blip r:embed="rId13" cstate="print"/>
          <a:srcRect l="45812" r="5332" b="19248"/>
          <a:stretch>
            <a:fillRect/>
          </a:stretch>
        </p:blipFill>
        <p:spPr bwMode="auto">
          <a:xfrm>
            <a:off x="5143500" y="-441122"/>
            <a:ext cx="4572000" cy="597253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D067B74B-7085-4D53-B38C-B063748C1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050" y="5467350"/>
            <a:ext cx="7200900" cy="171452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2365964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3424005" y="1402571"/>
            <a:ext cx="5464969" cy="138365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153" tIns="38576" rIns="77153" bIns="38576" numCol="1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fr-CA" altLang="en-US" dirty="0">
                <a:solidFill>
                  <a:schemeClr val="accent1"/>
                </a:solidFill>
              </a:rPr>
              <a:t>Institut de l’appareil locomoteur et de l’arthrite</a:t>
            </a:r>
          </a:p>
        </p:txBody>
      </p:sp>
      <p:pic>
        <p:nvPicPr>
          <p:cNvPr id="10" name="Picture 9" descr="&lt;strong&gt;Gear&lt;/strong&gt; Mechanics Settings · Free &lt;strong&gt;vector&lt;/strong&gt; graphic on Pixabay">
            <a:extLst>
              <a:ext uri="{FF2B5EF4-FFF2-40B4-BE49-F238E27FC236}">
                <a16:creationId xmlns:a16="http://schemas.microsoft.com/office/drawing/2014/main" id="{A4F32F62-56C2-294C-A864-B73A2B7449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15" y="4480107"/>
            <a:ext cx="1112475" cy="11124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50169" y="2954228"/>
            <a:ext cx="7393781" cy="2917936"/>
            <a:chOff x="76200" y="2816892"/>
            <a:chExt cx="8763000" cy="3610695"/>
          </a:xfrm>
        </p:grpSpPr>
        <p:pic>
          <p:nvPicPr>
            <p:cNvPr id="14" name="Picture 13" descr="&lt;strong&gt;Gear&lt;/strong&gt; Mechanics Settings · Free &lt;strong&gt;vector&lt;/strong&gt; graphic on Pixabay">
              <a:extLst>
                <a:ext uri="{FF2B5EF4-FFF2-40B4-BE49-F238E27FC236}">
                  <a16:creationId xmlns:a16="http://schemas.microsoft.com/office/drawing/2014/main" id="{CA07145F-4A8C-204D-8C28-11D545743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600" y="2816892"/>
              <a:ext cx="990600" cy="990600"/>
            </a:xfrm>
            <a:prstGeom prst="rect">
              <a:avLst/>
            </a:prstGeom>
          </p:spPr>
        </p:pic>
        <p:pic>
          <p:nvPicPr>
            <p:cNvPr id="6" name="Picture 5" descr="&lt;strong&gt;Gear&lt;/strong&gt; Mechanics Settings · Free &lt;strong&gt;vector&lt;/strong&gt; graphic on Pixabay">
              <a:extLst>
                <a:ext uri="{FF2B5EF4-FFF2-40B4-BE49-F238E27FC236}">
                  <a16:creationId xmlns:a16="http://schemas.microsoft.com/office/drawing/2014/main" id="{08D0540A-C15E-974F-AC40-44003623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5436987"/>
              <a:ext cx="990600" cy="990600"/>
            </a:xfrm>
            <a:prstGeom prst="rect">
              <a:avLst/>
            </a:prstGeom>
          </p:spPr>
        </p:pic>
        <p:pic>
          <p:nvPicPr>
            <p:cNvPr id="8" name="Picture 7" descr="&lt;strong&gt;Gear&lt;/strong&gt; Mechanics Settings · Free &lt;strong&gt;vector&lt;/strong&gt; graphic on Pixabay">
              <a:extLst>
                <a:ext uri="{FF2B5EF4-FFF2-40B4-BE49-F238E27FC236}">
                  <a16:creationId xmlns:a16="http://schemas.microsoft.com/office/drawing/2014/main" id="{1B4A3076-D2F9-314B-B95F-3265FD86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55" y="3839968"/>
              <a:ext cx="484745" cy="484745"/>
            </a:xfrm>
            <a:prstGeom prst="rect">
              <a:avLst/>
            </a:prstGeom>
          </p:spPr>
        </p:pic>
        <p:pic>
          <p:nvPicPr>
            <p:cNvPr id="11" name="Picture 10" descr="&lt;strong&gt;Gear&lt;/strong&gt; Mechanics Settings · Free &lt;strong&gt;vector&lt;/strong&gt; graphic on Pixabay">
              <a:extLst>
                <a:ext uri="{FF2B5EF4-FFF2-40B4-BE49-F238E27FC236}">
                  <a16:creationId xmlns:a16="http://schemas.microsoft.com/office/drawing/2014/main" id="{C5DEC741-10F1-D949-90E7-EA7096024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411" y="3048000"/>
              <a:ext cx="1754909" cy="1754909"/>
            </a:xfrm>
            <a:prstGeom prst="rect">
              <a:avLst/>
            </a:prstGeom>
          </p:spPr>
        </p:pic>
        <p:pic>
          <p:nvPicPr>
            <p:cNvPr id="12" name="Picture 11" descr="&lt;strong&gt;Gear&lt;/strong&gt; Mechanics Settings · Free &lt;strong&gt;vector&lt;/strong&gt; graphic on Pixabay">
              <a:extLst>
                <a:ext uri="{FF2B5EF4-FFF2-40B4-BE49-F238E27FC236}">
                  <a16:creationId xmlns:a16="http://schemas.microsoft.com/office/drawing/2014/main" id="{C20DEB45-013F-2946-90E3-D129CF920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05" y="5279718"/>
              <a:ext cx="645195" cy="645195"/>
            </a:xfrm>
            <a:prstGeom prst="rect">
              <a:avLst/>
            </a:prstGeom>
          </p:spPr>
        </p:pic>
        <p:pic>
          <p:nvPicPr>
            <p:cNvPr id="13" name="Picture 12" descr="&lt;strong&gt;Gear&lt;/strong&gt; Mechanics Settings · Free &lt;strong&gt;vector&lt;/strong&gt; graphic on Pixabay">
              <a:extLst>
                <a:ext uri="{FF2B5EF4-FFF2-40B4-BE49-F238E27FC236}">
                  <a16:creationId xmlns:a16="http://schemas.microsoft.com/office/drawing/2014/main" id="{C0A542D7-21CF-C746-A15B-758D1C9E0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346" y="4074647"/>
              <a:ext cx="1754909" cy="1754909"/>
            </a:xfrm>
            <a:prstGeom prst="rect">
              <a:avLst/>
            </a:prstGeom>
          </p:spPr>
        </p:pic>
        <p:pic>
          <p:nvPicPr>
            <p:cNvPr id="15" name="Picture 14" descr="&lt;strong&gt;Gear&lt;/strong&gt; Mechanics Settings · Free &lt;strong&gt;vector&lt;/strong&gt; graphic on Pixabay">
              <a:extLst>
                <a:ext uri="{FF2B5EF4-FFF2-40B4-BE49-F238E27FC236}">
                  <a16:creationId xmlns:a16="http://schemas.microsoft.com/office/drawing/2014/main" id="{5FF56771-B144-B848-99C8-B55DAE80B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679" y="3847401"/>
              <a:ext cx="758628" cy="758628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7F31F-74CD-1F44-83AA-C3035090B12E}"/>
                </a:ext>
              </a:extLst>
            </p:cNvPr>
            <p:cNvSpPr/>
            <p:nvPr/>
          </p:nvSpPr>
          <p:spPr>
            <a:xfrm>
              <a:off x="8119152" y="3066968"/>
              <a:ext cx="439670" cy="437107"/>
            </a:xfrm>
            <a:prstGeom prst="ellips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7157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1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64E7D1-22A0-AC40-96F8-E35B25F5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63841" y="4611406"/>
              <a:ext cx="737148" cy="65042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866203-C288-474D-BD84-04318EFCA4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9739" y="4047019"/>
              <a:ext cx="1317533" cy="1191509"/>
              <a:chOff x="3797300" y="2959100"/>
              <a:chExt cx="912812" cy="825501"/>
            </a:xfrm>
            <a:solidFill>
              <a:schemeClr val="accent1"/>
            </a:solidFill>
          </p:grpSpPr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13F7C2F2-2B72-8D46-855C-450EFD74BB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97300" y="2959100"/>
                <a:ext cx="493713" cy="490538"/>
              </a:xfrm>
              <a:custGeom>
                <a:avLst/>
                <a:gdLst>
                  <a:gd name="T0" fmla="*/ 202 w 236"/>
                  <a:gd name="T1" fmla="*/ 67 h 235"/>
                  <a:gd name="T2" fmla="*/ 218 w 236"/>
                  <a:gd name="T3" fmla="*/ 57 h 235"/>
                  <a:gd name="T4" fmla="*/ 188 w 236"/>
                  <a:gd name="T5" fmla="*/ 24 h 235"/>
                  <a:gd name="T6" fmla="*/ 177 w 236"/>
                  <a:gd name="T7" fmla="*/ 38 h 235"/>
                  <a:gd name="T8" fmla="*/ 142 w 236"/>
                  <a:gd name="T9" fmla="*/ 22 h 235"/>
                  <a:gd name="T10" fmla="*/ 146 w 236"/>
                  <a:gd name="T11" fmla="*/ 4 h 235"/>
                  <a:gd name="T12" fmla="*/ 101 w 236"/>
                  <a:gd name="T13" fmla="*/ 2 h 235"/>
                  <a:gd name="T14" fmla="*/ 104 w 236"/>
                  <a:gd name="T15" fmla="*/ 20 h 235"/>
                  <a:gd name="T16" fmla="*/ 74 w 236"/>
                  <a:gd name="T17" fmla="*/ 30 h 235"/>
                  <a:gd name="T18" fmla="*/ 68 w 236"/>
                  <a:gd name="T19" fmla="*/ 33 h 235"/>
                  <a:gd name="T20" fmla="*/ 58 w 236"/>
                  <a:gd name="T21" fmla="*/ 17 h 235"/>
                  <a:gd name="T22" fmla="*/ 24 w 236"/>
                  <a:gd name="T23" fmla="*/ 48 h 235"/>
                  <a:gd name="T24" fmla="*/ 39 w 236"/>
                  <a:gd name="T25" fmla="*/ 59 h 235"/>
                  <a:gd name="T26" fmla="*/ 23 w 236"/>
                  <a:gd name="T27" fmla="*/ 94 h 235"/>
                  <a:gd name="T28" fmla="*/ 5 w 236"/>
                  <a:gd name="T29" fmla="*/ 89 h 235"/>
                  <a:gd name="T30" fmla="*/ 3 w 236"/>
                  <a:gd name="T31" fmla="*/ 135 h 235"/>
                  <a:gd name="T32" fmla="*/ 21 w 236"/>
                  <a:gd name="T33" fmla="*/ 132 h 235"/>
                  <a:gd name="T34" fmla="*/ 34 w 236"/>
                  <a:gd name="T35" fmla="*/ 168 h 235"/>
                  <a:gd name="T36" fmla="*/ 18 w 236"/>
                  <a:gd name="T37" fmla="*/ 178 h 235"/>
                  <a:gd name="T38" fmla="*/ 49 w 236"/>
                  <a:gd name="T39" fmla="*/ 211 h 235"/>
                  <a:gd name="T40" fmla="*/ 60 w 236"/>
                  <a:gd name="T41" fmla="*/ 196 h 235"/>
                  <a:gd name="T42" fmla="*/ 94 w 236"/>
                  <a:gd name="T43" fmla="*/ 213 h 235"/>
                  <a:gd name="T44" fmla="*/ 90 w 236"/>
                  <a:gd name="T45" fmla="*/ 231 h 235"/>
                  <a:gd name="T46" fmla="*/ 135 w 236"/>
                  <a:gd name="T47" fmla="*/ 233 h 235"/>
                  <a:gd name="T48" fmla="*/ 133 w 236"/>
                  <a:gd name="T49" fmla="*/ 215 h 235"/>
                  <a:gd name="T50" fmla="*/ 163 w 236"/>
                  <a:gd name="T51" fmla="*/ 205 h 235"/>
                  <a:gd name="T52" fmla="*/ 169 w 236"/>
                  <a:gd name="T53" fmla="*/ 202 h 235"/>
                  <a:gd name="T54" fmla="*/ 178 w 236"/>
                  <a:gd name="T55" fmla="*/ 218 h 235"/>
                  <a:gd name="T56" fmla="*/ 212 w 236"/>
                  <a:gd name="T57" fmla="*/ 187 h 235"/>
                  <a:gd name="T58" fmla="*/ 197 w 236"/>
                  <a:gd name="T59" fmla="*/ 176 h 235"/>
                  <a:gd name="T60" fmla="*/ 213 w 236"/>
                  <a:gd name="T61" fmla="*/ 141 h 235"/>
                  <a:gd name="T62" fmla="*/ 232 w 236"/>
                  <a:gd name="T63" fmla="*/ 146 h 235"/>
                  <a:gd name="T64" fmla="*/ 234 w 236"/>
                  <a:gd name="T65" fmla="*/ 100 h 235"/>
                  <a:gd name="T66" fmla="*/ 215 w 236"/>
                  <a:gd name="T67" fmla="*/ 103 h 235"/>
                  <a:gd name="T68" fmla="*/ 202 w 236"/>
                  <a:gd name="T69" fmla="*/ 67 h 235"/>
                  <a:gd name="T70" fmla="*/ 165 w 236"/>
                  <a:gd name="T71" fmla="*/ 110 h 235"/>
                  <a:gd name="T72" fmla="*/ 140 w 236"/>
                  <a:gd name="T73" fmla="*/ 160 h 235"/>
                  <a:gd name="T74" fmla="*/ 125 w 236"/>
                  <a:gd name="T75" fmla="*/ 164 h 235"/>
                  <a:gd name="T76" fmla="*/ 71 w 236"/>
                  <a:gd name="T77" fmla="*/ 124 h 235"/>
                  <a:gd name="T78" fmla="*/ 97 w 236"/>
                  <a:gd name="T79" fmla="*/ 75 h 235"/>
                  <a:gd name="T80" fmla="*/ 111 w 236"/>
                  <a:gd name="T81" fmla="*/ 70 h 235"/>
                  <a:gd name="T82" fmla="*/ 165 w 236"/>
                  <a:gd name="T83" fmla="*/ 11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6" h="235">
                    <a:moveTo>
                      <a:pt x="202" y="67"/>
                    </a:moveTo>
                    <a:cubicBezTo>
                      <a:pt x="218" y="57"/>
                      <a:pt x="218" y="57"/>
                      <a:pt x="218" y="57"/>
                    </a:cubicBezTo>
                    <a:cubicBezTo>
                      <a:pt x="210" y="44"/>
                      <a:pt x="200" y="33"/>
                      <a:pt x="188" y="24"/>
                    </a:cubicBezTo>
                    <a:cubicBezTo>
                      <a:pt x="177" y="38"/>
                      <a:pt x="177" y="38"/>
                      <a:pt x="177" y="38"/>
                    </a:cubicBezTo>
                    <a:cubicBezTo>
                      <a:pt x="166" y="31"/>
                      <a:pt x="155" y="25"/>
                      <a:pt x="142" y="22"/>
                    </a:cubicBezTo>
                    <a:cubicBezTo>
                      <a:pt x="146" y="4"/>
                      <a:pt x="146" y="4"/>
                      <a:pt x="146" y="4"/>
                    </a:cubicBezTo>
                    <a:cubicBezTo>
                      <a:pt x="132" y="0"/>
                      <a:pt x="117" y="0"/>
                      <a:pt x="101" y="2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93" y="22"/>
                      <a:pt x="83" y="25"/>
                      <a:pt x="74" y="30"/>
                    </a:cubicBezTo>
                    <a:cubicBezTo>
                      <a:pt x="72" y="31"/>
                      <a:pt x="70" y="32"/>
                      <a:pt x="68" y="33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45" y="25"/>
                      <a:pt x="33" y="36"/>
                      <a:pt x="24" y="48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32" y="69"/>
                      <a:pt x="26" y="81"/>
                      <a:pt x="23" y="9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1" y="104"/>
                      <a:pt x="0" y="119"/>
                      <a:pt x="3" y="135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3" y="145"/>
                      <a:pt x="27" y="157"/>
                      <a:pt x="34" y="168"/>
                    </a:cubicBezTo>
                    <a:cubicBezTo>
                      <a:pt x="18" y="178"/>
                      <a:pt x="18" y="178"/>
                      <a:pt x="18" y="178"/>
                    </a:cubicBezTo>
                    <a:cubicBezTo>
                      <a:pt x="26" y="191"/>
                      <a:pt x="36" y="202"/>
                      <a:pt x="49" y="211"/>
                    </a:cubicBezTo>
                    <a:cubicBezTo>
                      <a:pt x="60" y="196"/>
                      <a:pt x="60" y="196"/>
                      <a:pt x="60" y="196"/>
                    </a:cubicBezTo>
                    <a:cubicBezTo>
                      <a:pt x="70" y="204"/>
                      <a:pt x="82" y="210"/>
                      <a:pt x="94" y="213"/>
                    </a:cubicBezTo>
                    <a:cubicBezTo>
                      <a:pt x="90" y="231"/>
                      <a:pt x="90" y="231"/>
                      <a:pt x="90" y="231"/>
                    </a:cubicBezTo>
                    <a:cubicBezTo>
                      <a:pt x="104" y="234"/>
                      <a:pt x="120" y="235"/>
                      <a:pt x="135" y="233"/>
                    </a:cubicBezTo>
                    <a:cubicBezTo>
                      <a:pt x="133" y="215"/>
                      <a:pt x="133" y="215"/>
                      <a:pt x="133" y="215"/>
                    </a:cubicBezTo>
                    <a:cubicBezTo>
                      <a:pt x="143" y="213"/>
                      <a:pt x="153" y="210"/>
                      <a:pt x="163" y="205"/>
                    </a:cubicBezTo>
                    <a:cubicBezTo>
                      <a:pt x="165" y="204"/>
                      <a:pt x="167" y="203"/>
                      <a:pt x="169" y="202"/>
                    </a:cubicBezTo>
                    <a:cubicBezTo>
                      <a:pt x="178" y="218"/>
                      <a:pt x="178" y="218"/>
                      <a:pt x="178" y="218"/>
                    </a:cubicBezTo>
                    <a:cubicBezTo>
                      <a:pt x="192" y="210"/>
                      <a:pt x="203" y="199"/>
                      <a:pt x="212" y="187"/>
                    </a:cubicBezTo>
                    <a:cubicBezTo>
                      <a:pt x="197" y="176"/>
                      <a:pt x="197" y="176"/>
                      <a:pt x="197" y="176"/>
                    </a:cubicBezTo>
                    <a:cubicBezTo>
                      <a:pt x="205" y="166"/>
                      <a:pt x="210" y="154"/>
                      <a:pt x="213" y="141"/>
                    </a:cubicBezTo>
                    <a:cubicBezTo>
                      <a:pt x="232" y="146"/>
                      <a:pt x="232" y="146"/>
                      <a:pt x="232" y="146"/>
                    </a:cubicBezTo>
                    <a:cubicBezTo>
                      <a:pt x="235" y="131"/>
                      <a:pt x="236" y="116"/>
                      <a:pt x="234" y="100"/>
                    </a:cubicBezTo>
                    <a:cubicBezTo>
                      <a:pt x="215" y="103"/>
                      <a:pt x="215" y="103"/>
                      <a:pt x="215" y="103"/>
                    </a:cubicBezTo>
                    <a:cubicBezTo>
                      <a:pt x="213" y="90"/>
                      <a:pt x="209" y="78"/>
                      <a:pt x="202" y="67"/>
                    </a:cubicBezTo>
                    <a:close/>
                    <a:moveTo>
                      <a:pt x="165" y="110"/>
                    </a:moveTo>
                    <a:cubicBezTo>
                      <a:pt x="168" y="131"/>
                      <a:pt x="157" y="151"/>
                      <a:pt x="140" y="160"/>
                    </a:cubicBezTo>
                    <a:cubicBezTo>
                      <a:pt x="135" y="162"/>
                      <a:pt x="130" y="164"/>
                      <a:pt x="125" y="164"/>
                    </a:cubicBezTo>
                    <a:cubicBezTo>
                      <a:pt x="99" y="168"/>
                      <a:pt x="75" y="150"/>
                      <a:pt x="71" y="124"/>
                    </a:cubicBezTo>
                    <a:cubicBezTo>
                      <a:pt x="68" y="104"/>
                      <a:pt x="79" y="84"/>
                      <a:pt x="97" y="75"/>
                    </a:cubicBezTo>
                    <a:cubicBezTo>
                      <a:pt x="101" y="73"/>
                      <a:pt x="106" y="71"/>
                      <a:pt x="111" y="70"/>
                    </a:cubicBezTo>
                    <a:cubicBezTo>
                      <a:pt x="137" y="67"/>
                      <a:pt x="161" y="84"/>
                      <a:pt x="165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77157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19">
                  <a:solidFill>
                    <a:srgbClr val="404040"/>
                  </a:solidFill>
                  <a:latin typeface="Calibri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5B9AAE88-BEEE-8A4C-826F-20BCA2B399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17987" y="3232150"/>
                <a:ext cx="492125" cy="492125"/>
              </a:xfrm>
              <a:custGeom>
                <a:avLst/>
                <a:gdLst>
                  <a:gd name="T0" fmla="*/ 202 w 236"/>
                  <a:gd name="T1" fmla="*/ 68 h 236"/>
                  <a:gd name="T2" fmla="*/ 218 w 236"/>
                  <a:gd name="T3" fmla="*/ 58 h 236"/>
                  <a:gd name="T4" fmla="*/ 187 w 236"/>
                  <a:gd name="T5" fmla="*/ 24 h 236"/>
                  <a:gd name="T6" fmla="*/ 176 w 236"/>
                  <a:gd name="T7" fmla="*/ 39 h 236"/>
                  <a:gd name="T8" fmla="*/ 142 w 236"/>
                  <a:gd name="T9" fmla="*/ 23 h 236"/>
                  <a:gd name="T10" fmla="*/ 146 w 236"/>
                  <a:gd name="T11" fmla="*/ 5 h 236"/>
                  <a:gd name="T12" fmla="*/ 101 w 236"/>
                  <a:gd name="T13" fmla="*/ 3 h 236"/>
                  <a:gd name="T14" fmla="*/ 103 w 236"/>
                  <a:gd name="T15" fmla="*/ 21 h 236"/>
                  <a:gd name="T16" fmla="*/ 73 w 236"/>
                  <a:gd name="T17" fmla="*/ 31 h 236"/>
                  <a:gd name="T18" fmla="*/ 67 w 236"/>
                  <a:gd name="T19" fmla="*/ 34 h 236"/>
                  <a:gd name="T20" fmla="*/ 58 w 236"/>
                  <a:gd name="T21" fmla="*/ 18 h 236"/>
                  <a:gd name="T22" fmla="*/ 24 w 236"/>
                  <a:gd name="T23" fmla="*/ 49 h 236"/>
                  <a:gd name="T24" fmla="*/ 39 w 236"/>
                  <a:gd name="T25" fmla="*/ 60 h 236"/>
                  <a:gd name="T26" fmla="*/ 23 w 236"/>
                  <a:gd name="T27" fmla="*/ 94 h 236"/>
                  <a:gd name="T28" fmla="*/ 5 w 236"/>
                  <a:gd name="T29" fmla="*/ 90 h 236"/>
                  <a:gd name="T30" fmla="*/ 2 w 236"/>
                  <a:gd name="T31" fmla="*/ 135 h 236"/>
                  <a:gd name="T32" fmla="*/ 21 w 236"/>
                  <a:gd name="T33" fmla="*/ 133 h 236"/>
                  <a:gd name="T34" fmla="*/ 34 w 236"/>
                  <a:gd name="T35" fmla="*/ 169 h 236"/>
                  <a:gd name="T36" fmla="*/ 18 w 236"/>
                  <a:gd name="T37" fmla="*/ 178 h 236"/>
                  <a:gd name="T38" fmla="*/ 48 w 236"/>
                  <a:gd name="T39" fmla="*/ 212 h 236"/>
                  <a:gd name="T40" fmla="*/ 59 w 236"/>
                  <a:gd name="T41" fmla="*/ 197 h 236"/>
                  <a:gd name="T42" fmla="*/ 94 w 236"/>
                  <a:gd name="T43" fmla="*/ 213 h 236"/>
                  <a:gd name="T44" fmla="*/ 90 w 236"/>
                  <a:gd name="T45" fmla="*/ 232 h 236"/>
                  <a:gd name="T46" fmla="*/ 135 w 236"/>
                  <a:gd name="T47" fmla="*/ 234 h 236"/>
                  <a:gd name="T48" fmla="*/ 132 w 236"/>
                  <a:gd name="T49" fmla="*/ 215 h 236"/>
                  <a:gd name="T50" fmla="*/ 162 w 236"/>
                  <a:gd name="T51" fmla="*/ 206 h 236"/>
                  <a:gd name="T52" fmla="*/ 168 w 236"/>
                  <a:gd name="T53" fmla="*/ 202 h 236"/>
                  <a:gd name="T54" fmla="*/ 178 w 236"/>
                  <a:gd name="T55" fmla="*/ 218 h 236"/>
                  <a:gd name="T56" fmla="*/ 212 w 236"/>
                  <a:gd name="T57" fmla="*/ 188 h 236"/>
                  <a:gd name="T58" fmla="*/ 197 w 236"/>
                  <a:gd name="T59" fmla="*/ 177 h 236"/>
                  <a:gd name="T60" fmla="*/ 213 w 236"/>
                  <a:gd name="T61" fmla="*/ 142 h 236"/>
                  <a:gd name="T62" fmla="*/ 231 w 236"/>
                  <a:gd name="T63" fmla="*/ 146 h 236"/>
                  <a:gd name="T64" fmla="*/ 233 w 236"/>
                  <a:gd name="T65" fmla="*/ 101 h 236"/>
                  <a:gd name="T66" fmla="*/ 215 w 236"/>
                  <a:gd name="T67" fmla="*/ 104 h 236"/>
                  <a:gd name="T68" fmla="*/ 202 w 236"/>
                  <a:gd name="T69" fmla="*/ 68 h 236"/>
                  <a:gd name="T70" fmla="*/ 165 w 236"/>
                  <a:gd name="T71" fmla="*/ 111 h 236"/>
                  <a:gd name="T72" fmla="*/ 139 w 236"/>
                  <a:gd name="T73" fmla="*/ 161 h 236"/>
                  <a:gd name="T74" fmla="*/ 125 w 236"/>
                  <a:gd name="T75" fmla="*/ 165 h 236"/>
                  <a:gd name="T76" fmla="*/ 71 w 236"/>
                  <a:gd name="T77" fmla="*/ 125 h 236"/>
                  <a:gd name="T78" fmla="*/ 96 w 236"/>
                  <a:gd name="T79" fmla="*/ 76 h 236"/>
                  <a:gd name="T80" fmla="*/ 111 w 236"/>
                  <a:gd name="T81" fmla="*/ 71 h 236"/>
                  <a:gd name="T82" fmla="*/ 165 w 236"/>
                  <a:gd name="T83" fmla="*/ 111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6" h="236">
                    <a:moveTo>
                      <a:pt x="202" y="68"/>
                    </a:moveTo>
                    <a:cubicBezTo>
                      <a:pt x="218" y="58"/>
                      <a:pt x="218" y="58"/>
                      <a:pt x="218" y="58"/>
                    </a:cubicBezTo>
                    <a:cubicBezTo>
                      <a:pt x="210" y="45"/>
                      <a:pt x="200" y="33"/>
                      <a:pt x="187" y="24"/>
                    </a:cubicBezTo>
                    <a:cubicBezTo>
                      <a:pt x="176" y="39"/>
                      <a:pt x="176" y="39"/>
                      <a:pt x="176" y="39"/>
                    </a:cubicBezTo>
                    <a:cubicBezTo>
                      <a:pt x="166" y="32"/>
                      <a:pt x="154" y="26"/>
                      <a:pt x="142" y="23"/>
                    </a:cubicBezTo>
                    <a:cubicBezTo>
                      <a:pt x="146" y="5"/>
                      <a:pt x="146" y="5"/>
                      <a:pt x="146" y="5"/>
                    </a:cubicBezTo>
                    <a:cubicBezTo>
                      <a:pt x="132" y="1"/>
                      <a:pt x="116" y="0"/>
                      <a:pt x="101" y="3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93" y="23"/>
                      <a:pt x="83" y="26"/>
                      <a:pt x="73" y="31"/>
                    </a:cubicBezTo>
                    <a:cubicBezTo>
                      <a:pt x="71" y="32"/>
                      <a:pt x="69" y="33"/>
                      <a:pt x="67" y="34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45" y="26"/>
                      <a:pt x="33" y="36"/>
                      <a:pt x="24" y="49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31" y="70"/>
                      <a:pt x="26" y="82"/>
                      <a:pt x="23" y="94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1" y="104"/>
                      <a:pt x="0" y="120"/>
                      <a:pt x="2" y="135"/>
                    </a:cubicBezTo>
                    <a:cubicBezTo>
                      <a:pt x="21" y="133"/>
                      <a:pt x="21" y="133"/>
                      <a:pt x="21" y="133"/>
                    </a:cubicBezTo>
                    <a:cubicBezTo>
                      <a:pt x="23" y="146"/>
                      <a:pt x="27" y="158"/>
                      <a:pt x="34" y="169"/>
                    </a:cubicBezTo>
                    <a:cubicBezTo>
                      <a:pt x="18" y="178"/>
                      <a:pt x="18" y="178"/>
                      <a:pt x="18" y="178"/>
                    </a:cubicBezTo>
                    <a:cubicBezTo>
                      <a:pt x="26" y="192"/>
                      <a:pt x="36" y="203"/>
                      <a:pt x="48" y="212"/>
                    </a:cubicBezTo>
                    <a:cubicBezTo>
                      <a:pt x="59" y="197"/>
                      <a:pt x="59" y="197"/>
                      <a:pt x="59" y="197"/>
                    </a:cubicBezTo>
                    <a:cubicBezTo>
                      <a:pt x="70" y="205"/>
                      <a:pt x="81" y="210"/>
                      <a:pt x="94" y="213"/>
                    </a:cubicBezTo>
                    <a:cubicBezTo>
                      <a:pt x="90" y="232"/>
                      <a:pt x="90" y="232"/>
                      <a:pt x="90" y="232"/>
                    </a:cubicBezTo>
                    <a:cubicBezTo>
                      <a:pt x="104" y="235"/>
                      <a:pt x="119" y="236"/>
                      <a:pt x="135" y="234"/>
                    </a:cubicBezTo>
                    <a:cubicBezTo>
                      <a:pt x="132" y="215"/>
                      <a:pt x="132" y="215"/>
                      <a:pt x="132" y="215"/>
                    </a:cubicBezTo>
                    <a:cubicBezTo>
                      <a:pt x="143" y="214"/>
                      <a:pt x="153" y="210"/>
                      <a:pt x="162" y="206"/>
                    </a:cubicBezTo>
                    <a:cubicBezTo>
                      <a:pt x="164" y="205"/>
                      <a:pt x="166" y="204"/>
                      <a:pt x="168" y="202"/>
                    </a:cubicBezTo>
                    <a:cubicBezTo>
                      <a:pt x="178" y="218"/>
                      <a:pt x="178" y="218"/>
                      <a:pt x="178" y="218"/>
                    </a:cubicBezTo>
                    <a:cubicBezTo>
                      <a:pt x="191" y="210"/>
                      <a:pt x="203" y="200"/>
                      <a:pt x="212" y="188"/>
                    </a:cubicBezTo>
                    <a:cubicBezTo>
                      <a:pt x="197" y="177"/>
                      <a:pt x="197" y="177"/>
                      <a:pt x="197" y="177"/>
                    </a:cubicBezTo>
                    <a:cubicBezTo>
                      <a:pt x="204" y="166"/>
                      <a:pt x="210" y="155"/>
                      <a:pt x="213" y="142"/>
                    </a:cubicBezTo>
                    <a:cubicBezTo>
                      <a:pt x="231" y="146"/>
                      <a:pt x="231" y="146"/>
                      <a:pt x="231" y="146"/>
                    </a:cubicBezTo>
                    <a:cubicBezTo>
                      <a:pt x="235" y="132"/>
                      <a:pt x="236" y="117"/>
                      <a:pt x="233" y="101"/>
                    </a:cubicBezTo>
                    <a:cubicBezTo>
                      <a:pt x="215" y="104"/>
                      <a:pt x="215" y="104"/>
                      <a:pt x="215" y="104"/>
                    </a:cubicBezTo>
                    <a:cubicBezTo>
                      <a:pt x="213" y="91"/>
                      <a:pt x="209" y="78"/>
                      <a:pt x="202" y="68"/>
                    </a:cubicBezTo>
                    <a:close/>
                    <a:moveTo>
                      <a:pt x="165" y="111"/>
                    </a:moveTo>
                    <a:cubicBezTo>
                      <a:pt x="168" y="132"/>
                      <a:pt x="157" y="152"/>
                      <a:pt x="139" y="161"/>
                    </a:cubicBezTo>
                    <a:cubicBezTo>
                      <a:pt x="135" y="163"/>
                      <a:pt x="130" y="164"/>
                      <a:pt x="125" y="165"/>
                    </a:cubicBezTo>
                    <a:cubicBezTo>
                      <a:pt x="99" y="169"/>
                      <a:pt x="75" y="151"/>
                      <a:pt x="71" y="125"/>
                    </a:cubicBezTo>
                    <a:cubicBezTo>
                      <a:pt x="68" y="104"/>
                      <a:pt x="79" y="85"/>
                      <a:pt x="96" y="76"/>
                    </a:cubicBezTo>
                    <a:cubicBezTo>
                      <a:pt x="101" y="74"/>
                      <a:pt x="106" y="72"/>
                      <a:pt x="111" y="71"/>
                    </a:cubicBezTo>
                    <a:cubicBezTo>
                      <a:pt x="137" y="67"/>
                      <a:pt x="161" y="85"/>
                      <a:pt x="165" y="1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77157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19">
                  <a:solidFill>
                    <a:srgbClr val="404040"/>
                  </a:solidFill>
                  <a:latin typeface="Calibri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9B8F8916-A5AF-C846-AA8E-D0775FA8DF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6050" y="3484563"/>
                <a:ext cx="301625" cy="300038"/>
              </a:xfrm>
              <a:custGeom>
                <a:avLst/>
                <a:gdLst>
                  <a:gd name="T0" fmla="*/ 124 w 144"/>
                  <a:gd name="T1" fmla="*/ 41 h 144"/>
                  <a:gd name="T2" fmla="*/ 134 w 144"/>
                  <a:gd name="T3" fmla="*/ 35 h 144"/>
                  <a:gd name="T4" fmla="*/ 115 w 144"/>
                  <a:gd name="T5" fmla="*/ 15 h 144"/>
                  <a:gd name="T6" fmla="*/ 108 w 144"/>
                  <a:gd name="T7" fmla="*/ 24 h 144"/>
                  <a:gd name="T8" fmla="*/ 87 w 144"/>
                  <a:gd name="T9" fmla="*/ 14 h 144"/>
                  <a:gd name="T10" fmla="*/ 90 w 144"/>
                  <a:gd name="T11" fmla="*/ 3 h 144"/>
                  <a:gd name="T12" fmla="*/ 62 w 144"/>
                  <a:gd name="T13" fmla="*/ 1 h 144"/>
                  <a:gd name="T14" fmla="*/ 64 w 144"/>
                  <a:gd name="T15" fmla="*/ 13 h 144"/>
                  <a:gd name="T16" fmla="*/ 45 w 144"/>
                  <a:gd name="T17" fmla="*/ 19 h 144"/>
                  <a:gd name="T18" fmla="*/ 42 w 144"/>
                  <a:gd name="T19" fmla="*/ 21 h 144"/>
                  <a:gd name="T20" fmla="*/ 36 w 144"/>
                  <a:gd name="T21" fmla="*/ 11 h 144"/>
                  <a:gd name="T22" fmla="*/ 15 w 144"/>
                  <a:gd name="T23" fmla="*/ 30 h 144"/>
                  <a:gd name="T24" fmla="*/ 24 w 144"/>
                  <a:gd name="T25" fmla="*/ 36 h 144"/>
                  <a:gd name="T26" fmla="*/ 14 w 144"/>
                  <a:gd name="T27" fmla="*/ 57 h 144"/>
                  <a:gd name="T28" fmla="*/ 3 w 144"/>
                  <a:gd name="T29" fmla="*/ 55 h 144"/>
                  <a:gd name="T30" fmla="*/ 2 w 144"/>
                  <a:gd name="T31" fmla="*/ 82 h 144"/>
                  <a:gd name="T32" fmla="*/ 13 w 144"/>
                  <a:gd name="T33" fmla="*/ 81 h 144"/>
                  <a:gd name="T34" fmla="*/ 21 w 144"/>
                  <a:gd name="T35" fmla="*/ 103 h 144"/>
                  <a:gd name="T36" fmla="*/ 11 w 144"/>
                  <a:gd name="T37" fmla="*/ 109 h 144"/>
                  <a:gd name="T38" fmla="*/ 30 w 144"/>
                  <a:gd name="T39" fmla="*/ 129 h 144"/>
                  <a:gd name="T40" fmla="*/ 37 w 144"/>
                  <a:gd name="T41" fmla="*/ 120 h 144"/>
                  <a:gd name="T42" fmla="*/ 58 w 144"/>
                  <a:gd name="T43" fmla="*/ 130 h 144"/>
                  <a:gd name="T44" fmla="*/ 55 w 144"/>
                  <a:gd name="T45" fmla="*/ 141 h 144"/>
                  <a:gd name="T46" fmla="*/ 83 w 144"/>
                  <a:gd name="T47" fmla="*/ 142 h 144"/>
                  <a:gd name="T48" fmla="*/ 81 w 144"/>
                  <a:gd name="T49" fmla="*/ 131 h 144"/>
                  <a:gd name="T50" fmla="*/ 100 w 144"/>
                  <a:gd name="T51" fmla="*/ 125 h 144"/>
                  <a:gd name="T52" fmla="*/ 103 w 144"/>
                  <a:gd name="T53" fmla="*/ 123 h 144"/>
                  <a:gd name="T54" fmla="*/ 109 w 144"/>
                  <a:gd name="T55" fmla="*/ 133 h 144"/>
                  <a:gd name="T56" fmla="*/ 130 w 144"/>
                  <a:gd name="T57" fmla="*/ 114 h 144"/>
                  <a:gd name="T58" fmla="*/ 121 w 144"/>
                  <a:gd name="T59" fmla="*/ 108 h 144"/>
                  <a:gd name="T60" fmla="*/ 131 w 144"/>
                  <a:gd name="T61" fmla="*/ 87 h 144"/>
                  <a:gd name="T62" fmla="*/ 142 w 144"/>
                  <a:gd name="T63" fmla="*/ 89 h 144"/>
                  <a:gd name="T64" fmla="*/ 143 w 144"/>
                  <a:gd name="T65" fmla="*/ 61 h 144"/>
                  <a:gd name="T66" fmla="*/ 132 w 144"/>
                  <a:gd name="T67" fmla="*/ 63 h 144"/>
                  <a:gd name="T68" fmla="*/ 124 w 144"/>
                  <a:gd name="T69" fmla="*/ 41 h 144"/>
                  <a:gd name="T70" fmla="*/ 101 w 144"/>
                  <a:gd name="T71" fmla="*/ 68 h 144"/>
                  <a:gd name="T72" fmla="*/ 86 w 144"/>
                  <a:gd name="T73" fmla="*/ 98 h 144"/>
                  <a:gd name="T74" fmla="*/ 77 w 144"/>
                  <a:gd name="T75" fmla="*/ 101 h 144"/>
                  <a:gd name="T76" fmla="*/ 44 w 144"/>
                  <a:gd name="T77" fmla="*/ 76 h 144"/>
                  <a:gd name="T78" fmla="*/ 59 w 144"/>
                  <a:gd name="T79" fmla="*/ 46 h 144"/>
                  <a:gd name="T80" fmla="*/ 68 w 144"/>
                  <a:gd name="T81" fmla="*/ 43 h 144"/>
                  <a:gd name="T82" fmla="*/ 101 w 144"/>
                  <a:gd name="T83" fmla="*/ 6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4" h="144">
                    <a:moveTo>
                      <a:pt x="124" y="41"/>
                    </a:moveTo>
                    <a:cubicBezTo>
                      <a:pt x="134" y="35"/>
                      <a:pt x="134" y="35"/>
                      <a:pt x="134" y="35"/>
                    </a:cubicBezTo>
                    <a:cubicBezTo>
                      <a:pt x="129" y="27"/>
                      <a:pt x="122" y="20"/>
                      <a:pt x="115" y="15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2" y="19"/>
                      <a:pt x="95" y="16"/>
                      <a:pt x="87" y="14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81" y="1"/>
                      <a:pt x="71" y="0"/>
                      <a:pt x="62" y="1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57" y="14"/>
                      <a:pt x="51" y="16"/>
                      <a:pt x="45" y="19"/>
                    </a:cubicBezTo>
                    <a:cubicBezTo>
                      <a:pt x="44" y="19"/>
                      <a:pt x="43" y="20"/>
                      <a:pt x="42" y="2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28" y="16"/>
                      <a:pt x="21" y="22"/>
                      <a:pt x="15" y="30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0" y="43"/>
                      <a:pt x="16" y="50"/>
                      <a:pt x="14" y="57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64"/>
                      <a:pt x="0" y="73"/>
                      <a:pt x="2" y="82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4" y="89"/>
                      <a:pt x="17" y="96"/>
                      <a:pt x="21" y="103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16" y="117"/>
                      <a:pt x="23" y="124"/>
                      <a:pt x="30" y="129"/>
                    </a:cubicBezTo>
                    <a:cubicBezTo>
                      <a:pt x="37" y="120"/>
                      <a:pt x="37" y="120"/>
                      <a:pt x="37" y="120"/>
                    </a:cubicBezTo>
                    <a:cubicBezTo>
                      <a:pt x="43" y="125"/>
                      <a:pt x="50" y="128"/>
                      <a:pt x="58" y="130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64" y="143"/>
                      <a:pt x="73" y="144"/>
                      <a:pt x="83" y="142"/>
                    </a:cubicBezTo>
                    <a:cubicBezTo>
                      <a:pt x="81" y="131"/>
                      <a:pt x="81" y="131"/>
                      <a:pt x="81" y="131"/>
                    </a:cubicBezTo>
                    <a:cubicBezTo>
                      <a:pt x="88" y="130"/>
                      <a:pt x="94" y="128"/>
                      <a:pt x="100" y="125"/>
                    </a:cubicBezTo>
                    <a:cubicBezTo>
                      <a:pt x="101" y="125"/>
                      <a:pt x="102" y="124"/>
                      <a:pt x="103" y="123"/>
                    </a:cubicBezTo>
                    <a:cubicBezTo>
                      <a:pt x="109" y="133"/>
                      <a:pt x="109" y="133"/>
                      <a:pt x="109" y="133"/>
                    </a:cubicBezTo>
                    <a:cubicBezTo>
                      <a:pt x="117" y="128"/>
                      <a:pt x="124" y="122"/>
                      <a:pt x="130" y="114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5" y="101"/>
                      <a:pt x="129" y="94"/>
                      <a:pt x="131" y="87"/>
                    </a:cubicBezTo>
                    <a:cubicBezTo>
                      <a:pt x="142" y="89"/>
                      <a:pt x="142" y="89"/>
                      <a:pt x="142" y="89"/>
                    </a:cubicBezTo>
                    <a:cubicBezTo>
                      <a:pt x="144" y="80"/>
                      <a:pt x="144" y="71"/>
                      <a:pt x="143" y="61"/>
                    </a:cubicBezTo>
                    <a:cubicBezTo>
                      <a:pt x="132" y="63"/>
                      <a:pt x="132" y="63"/>
                      <a:pt x="132" y="63"/>
                    </a:cubicBezTo>
                    <a:cubicBezTo>
                      <a:pt x="131" y="55"/>
                      <a:pt x="128" y="48"/>
                      <a:pt x="124" y="41"/>
                    </a:cubicBezTo>
                    <a:close/>
                    <a:moveTo>
                      <a:pt x="101" y="68"/>
                    </a:moveTo>
                    <a:cubicBezTo>
                      <a:pt x="103" y="80"/>
                      <a:pt x="96" y="92"/>
                      <a:pt x="86" y="98"/>
                    </a:cubicBezTo>
                    <a:cubicBezTo>
                      <a:pt x="83" y="99"/>
                      <a:pt x="80" y="100"/>
                      <a:pt x="77" y="101"/>
                    </a:cubicBezTo>
                    <a:cubicBezTo>
                      <a:pt x="61" y="103"/>
                      <a:pt x="46" y="92"/>
                      <a:pt x="44" y="76"/>
                    </a:cubicBezTo>
                    <a:cubicBezTo>
                      <a:pt x="42" y="64"/>
                      <a:pt x="48" y="52"/>
                      <a:pt x="59" y="46"/>
                    </a:cubicBezTo>
                    <a:cubicBezTo>
                      <a:pt x="62" y="45"/>
                      <a:pt x="65" y="44"/>
                      <a:pt x="68" y="43"/>
                    </a:cubicBezTo>
                    <a:cubicBezTo>
                      <a:pt x="84" y="41"/>
                      <a:pt x="99" y="52"/>
                      <a:pt x="101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77157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19">
                  <a:solidFill>
                    <a:srgbClr val="404040"/>
                  </a:solidFill>
                  <a:latin typeface="Calibri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2A42AC5-C360-BA41-B804-0F5E68EE2A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52836" y="3425748"/>
              <a:ext cx="1579759" cy="1393176"/>
              <a:chOff x="1751012" y="5036079"/>
              <a:chExt cx="604838" cy="533401"/>
            </a:xfrm>
            <a:solidFill>
              <a:schemeClr val="accent5"/>
            </a:solidFill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A623F70E-49AE-6047-9027-85E5C3D13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362" y="5036079"/>
                <a:ext cx="471488" cy="360363"/>
              </a:xfrm>
              <a:custGeom>
                <a:avLst/>
                <a:gdLst>
                  <a:gd name="T0" fmla="*/ 71 w 297"/>
                  <a:gd name="T1" fmla="*/ 0 h 227"/>
                  <a:gd name="T2" fmla="*/ 225 w 297"/>
                  <a:gd name="T3" fmla="*/ 0 h 227"/>
                  <a:gd name="T4" fmla="*/ 249 w 297"/>
                  <a:gd name="T5" fmla="*/ 5 h 227"/>
                  <a:gd name="T6" fmla="*/ 268 w 297"/>
                  <a:gd name="T7" fmla="*/ 14 h 227"/>
                  <a:gd name="T8" fmla="*/ 284 w 297"/>
                  <a:gd name="T9" fmla="*/ 30 h 227"/>
                  <a:gd name="T10" fmla="*/ 293 w 297"/>
                  <a:gd name="T11" fmla="*/ 49 h 227"/>
                  <a:gd name="T12" fmla="*/ 297 w 297"/>
                  <a:gd name="T13" fmla="*/ 71 h 227"/>
                  <a:gd name="T14" fmla="*/ 297 w 297"/>
                  <a:gd name="T15" fmla="*/ 155 h 227"/>
                  <a:gd name="T16" fmla="*/ 293 w 297"/>
                  <a:gd name="T17" fmla="*/ 178 h 227"/>
                  <a:gd name="T18" fmla="*/ 284 w 297"/>
                  <a:gd name="T19" fmla="*/ 197 h 227"/>
                  <a:gd name="T20" fmla="*/ 270 w 297"/>
                  <a:gd name="T21" fmla="*/ 212 h 227"/>
                  <a:gd name="T22" fmla="*/ 251 w 297"/>
                  <a:gd name="T23" fmla="*/ 222 h 227"/>
                  <a:gd name="T24" fmla="*/ 228 w 297"/>
                  <a:gd name="T25" fmla="*/ 227 h 227"/>
                  <a:gd name="T26" fmla="*/ 228 w 297"/>
                  <a:gd name="T27" fmla="*/ 197 h 227"/>
                  <a:gd name="T28" fmla="*/ 243 w 297"/>
                  <a:gd name="T29" fmla="*/ 193 h 227"/>
                  <a:gd name="T30" fmla="*/ 255 w 297"/>
                  <a:gd name="T31" fmla="*/ 184 h 227"/>
                  <a:gd name="T32" fmla="*/ 263 w 297"/>
                  <a:gd name="T33" fmla="*/ 171 h 227"/>
                  <a:gd name="T34" fmla="*/ 266 w 297"/>
                  <a:gd name="T35" fmla="*/ 155 h 227"/>
                  <a:gd name="T36" fmla="*/ 266 w 297"/>
                  <a:gd name="T37" fmla="*/ 71 h 227"/>
                  <a:gd name="T38" fmla="*/ 263 w 297"/>
                  <a:gd name="T39" fmla="*/ 55 h 227"/>
                  <a:gd name="T40" fmla="*/ 255 w 297"/>
                  <a:gd name="T41" fmla="*/ 41 h 227"/>
                  <a:gd name="T42" fmla="*/ 243 w 297"/>
                  <a:gd name="T43" fmla="*/ 33 h 227"/>
                  <a:gd name="T44" fmla="*/ 225 w 297"/>
                  <a:gd name="T45" fmla="*/ 28 h 227"/>
                  <a:gd name="T46" fmla="*/ 71 w 297"/>
                  <a:gd name="T47" fmla="*/ 28 h 227"/>
                  <a:gd name="T48" fmla="*/ 54 w 297"/>
                  <a:gd name="T49" fmla="*/ 33 h 227"/>
                  <a:gd name="T50" fmla="*/ 41 w 297"/>
                  <a:gd name="T51" fmla="*/ 41 h 227"/>
                  <a:gd name="T52" fmla="*/ 32 w 297"/>
                  <a:gd name="T53" fmla="*/ 55 h 227"/>
                  <a:gd name="T54" fmla="*/ 29 w 297"/>
                  <a:gd name="T55" fmla="*/ 71 h 227"/>
                  <a:gd name="T56" fmla="*/ 29 w 297"/>
                  <a:gd name="T57" fmla="*/ 74 h 227"/>
                  <a:gd name="T58" fmla="*/ 0 w 297"/>
                  <a:gd name="T59" fmla="*/ 73 h 227"/>
                  <a:gd name="T60" fmla="*/ 0 w 297"/>
                  <a:gd name="T61" fmla="*/ 71 h 227"/>
                  <a:gd name="T62" fmla="*/ 3 w 297"/>
                  <a:gd name="T63" fmla="*/ 49 h 227"/>
                  <a:gd name="T64" fmla="*/ 14 w 297"/>
                  <a:gd name="T65" fmla="*/ 30 h 227"/>
                  <a:gd name="T66" fmla="*/ 29 w 297"/>
                  <a:gd name="T67" fmla="*/ 14 h 227"/>
                  <a:gd name="T68" fmla="*/ 48 w 297"/>
                  <a:gd name="T69" fmla="*/ 5 h 227"/>
                  <a:gd name="T70" fmla="*/ 71 w 297"/>
                  <a:gd name="T71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7" h="227">
                    <a:moveTo>
                      <a:pt x="71" y="0"/>
                    </a:moveTo>
                    <a:lnTo>
                      <a:pt x="225" y="0"/>
                    </a:lnTo>
                    <a:lnTo>
                      <a:pt x="249" y="5"/>
                    </a:lnTo>
                    <a:lnTo>
                      <a:pt x="268" y="14"/>
                    </a:lnTo>
                    <a:lnTo>
                      <a:pt x="284" y="30"/>
                    </a:lnTo>
                    <a:lnTo>
                      <a:pt x="293" y="49"/>
                    </a:lnTo>
                    <a:lnTo>
                      <a:pt x="297" y="71"/>
                    </a:lnTo>
                    <a:lnTo>
                      <a:pt x="297" y="155"/>
                    </a:lnTo>
                    <a:lnTo>
                      <a:pt x="293" y="178"/>
                    </a:lnTo>
                    <a:lnTo>
                      <a:pt x="284" y="197"/>
                    </a:lnTo>
                    <a:lnTo>
                      <a:pt x="270" y="212"/>
                    </a:lnTo>
                    <a:lnTo>
                      <a:pt x="251" y="222"/>
                    </a:lnTo>
                    <a:lnTo>
                      <a:pt x="228" y="227"/>
                    </a:lnTo>
                    <a:lnTo>
                      <a:pt x="228" y="197"/>
                    </a:lnTo>
                    <a:lnTo>
                      <a:pt x="243" y="193"/>
                    </a:lnTo>
                    <a:lnTo>
                      <a:pt x="255" y="184"/>
                    </a:lnTo>
                    <a:lnTo>
                      <a:pt x="263" y="171"/>
                    </a:lnTo>
                    <a:lnTo>
                      <a:pt x="266" y="155"/>
                    </a:lnTo>
                    <a:lnTo>
                      <a:pt x="266" y="71"/>
                    </a:lnTo>
                    <a:lnTo>
                      <a:pt x="263" y="55"/>
                    </a:lnTo>
                    <a:lnTo>
                      <a:pt x="255" y="41"/>
                    </a:lnTo>
                    <a:lnTo>
                      <a:pt x="243" y="33"/>
                    </a:lnTo>
                    <a:lnTo>
                      <a:pt x="225" y="28"/>
                    </a:lnTo>
                    <a:lnTo>
                      <a:pt x="71" y="28"/>
                    </a:lnTo>
                    <a:lnTo>
                      <a:pt x="54" y="33"/>
                    </a:lnTo>
                    <a:lnTo>
                      <a:pt x="41" y="41"/>
                    </a:lnTo>
                    <a:lnTo>
                      <a:pt x="32" y="55"/>
                    </a:lnTo>
                    <a:lnTo>
                      <a:pt x="29" y="71"/>
                    </a:lnTo>
                    <a:lnTo>
                      <a:pt x="29" y="74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3" y="49"/>
                    </a:lnTo>
                    <a:lnTo>
                      <a:pt x="14" y="30"/>
                    </a:lnTo>
                    <a:lnTo>
                      <a:pt x="29" y="14"/>
                    </a:lnTo>
                    <a:lnTo>
                      <a:pt x="48" y="5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lIns="57880" tIns="28940" rIns="57880" bIns="28940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02858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19">
                  <a:solidFill>
                    <a:srgbClr val="404040"/>
                  </a:solidFill>
                  <a:latin typeface="Calibri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0B18AFE7-13BC-2547-9310-C2EB6AE788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1012" y="5186892"/>
                <a:ext cx="463550" cy="382588"/>
              </a:xfrm>
              <a:custGeom>
                <a:avLst/>
                <a:gdLst>
                  <a:gd name="T0" fmla="*/ 67 w 292"/>
                  <a:gd name="T1" fmla="*/ 117 h 241"/>
                  <a:gd name="T2" fmla="*/ 60 w 292"/>
                  <a:gd name="T3" fmla="*/ 125 h 241"/>
                  <a:gd name="T4" fmla="*/ 60 w 292"/>
                  <a:gd name="T5" fmla="*/ 137 h 241"/>
                  <a:gd name="T6" fmla="*/ 67 w 292"/>
                  <a:gd name="T7" fmla="*/ 144 h 241"/>
                  <a:gd name="T8" fmla="*/ 217 w 292"/>
                  <a:gd name="T9" fmla="*/ 146 h 241"/>
                  <a:gd name="T10" fmla="*/ 228 w 292"/>
                  <a:gd name="T11" fmla="*/ 141 h 241"/>
                  <a:gd name="T12" fmla="*/ 233 w 292"/>
                  <a:gd name="T13" fmla="*/ 132 h 241"/>
                  <a:gd name="T14" fmla="*/ 228 w 292"/>
                  <a:gd name="T15" fmla="*/ 121 h 241"/>
                  <a:gd name="T16" fmla="*/ 217 w 292"/>
                  <a:gd name="T17" fmla="*/ 117 h 241"/>
                  <a:gd name="T18" fmla="*/ 73 w 292"/>
                  <a:gd name="T19" fmla="*/ 60 h 241"/>
                  <a:gd name="T20" fmla="*/ 62 w 292"/>
                  <a:gd name="T21" fmla="*/ 64 h 241"/>
                  <a:gd name="T22" fmla="*/ 59 w 292"/>
                  <a:gd name="T23" fmla="*/ 75 h 241"/>
                  <a:gd name="T24" fmla="*/ 62 w 292"/>
                  <a:gd name="T25" fmla="*/ 84 h 241"/>
                  <a:gd name="T26" fmla="*/ 73 w 292"/>
                  <a:gd name="T27" fmla="*/ 89 h 241"/>
                  <a:gd name="T28" fmla="*/ 224 w 292"/>
                  <a:gd name="T29" fmla="*/ 87 h 241"/>
                  <a:gd name="T30" fmla="*/ 231 w 292"/>
                  <a:gd name="T31" fmla="*/ 79 h 241"/>
                  <a:gd name="T32" fmla="*/ 231 w 292"/>
                  <a:gd name="T33" fmla="*/ 68 h 241"/>
                  <a:gd name="T34" fmla="*/ 224 w 292"/>
                  <a:gd name="T35" fmla="*/ 60 h 241"/>
                  <a:gd name="T36" fmla="*/ 73 w 292"/>
                  <a:gd name="T37" fmla="*/ 60 h 241"/>
                  <a:gd name="T38" fmla="*/ 241 w 292"/>
                  <a:gd name="T39" fmla="*/ 2 h 241"/>
                  <a:gd name="T40" fmla="*/ 277 w 292"/>
                  <a:gd name="T41" fmla="*/ 18 h 241"/>
                  <a:gd name="T42" fmla="*/ 292 w 292"/>
                  <a:gd name="T43" fmla="*/ 54 h 241"/>
                  <a:gd name="T44" fmla="*/ 285 w 292"/>
                  <a:gd name="T45" fmla="*/ 190 h 241"/>
                  <a:gd name="T46" fmla="*/ 260 w 292"/>
                  <a:gd name="T47" fmla="*/ 205 h 241"/>
                  <a:gd name="T48" fmla="*/ 263 w 292"/>
                  <a:gd name="T49" fmla="*/ 230 h 241"/>
                  <a:gd name="T50" fmla="*/ 258 w 292"/>
                  <a:gd name="T51" fmla="*/ 238 h 241"/>
                  <a:gd name="T52" fmla="*/ 249 w 292"/>
                  <a:gd name="T53" fmla="*/ 241 h 241"/>
                  <a:gd name="T54" fmla="*/ 176 w 292"/>
                  <a:gd name="T55" fmla="*/ 205 h 241"/>
                  <a:gd name="T56" fmla="*/ 30 w 292"/>
                  <a:gd name="T57" fmla="*/ 198 h 241"/>
                  <a:gd name="T58" fmla="*/ 3 w 292"/>
                  <a:gd name="T59" fmla="*/ 171 h 241"/>
                  <a:gd name="T60" fmla="*/ 2 w 292"/>
                  <a:gd name="T61" fmla="*/ 49 h 241"/>
                  <a:gd name="T62" fmla="*/ 16 w 292"/>
                  <a:gd name="T63" fmla="*/ 14 h 241"/>
                  <a:gd name="T64" fmla="*/ 52 w 292"/>
                  <a:gd name="T65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2" h="241">
                    <a:moveTo>
                      <a:pt x="73" y="117"/>
                    </a:moveTo>
                    <a:lnTo>
                      <a:pt x="67" y="117"/>
                    </a:lnTo>
                    <a:lnTo>
                      <a:pt x="62" y="121"/>
                    </a:lnTo>
                    <a:lnTo>
                      <a:pt x="60" y="125"/>
                    </a:lnTo>
                    <a:lnTo>
                      <a:pt x="59" y="132"/>
                    </a:lnTo>
                    <a:lnTo>
                      <a:pt x="60" y="137"/>
                    </a:lnTo>
                    <a:lnTo>
                      <a:pt x="62" y="141"/>
                    </a:lnTo>
                    <a:lnTo>
                      <a:pt x="67" y="144"/>
                    </a:lnTo>
                    <a:lnTo>
                      <a:pt x="73" y="146"/>
                    </a:lnTo>
                    <a:lnTo>
                      <a:pt x="217" y="146"/>
                    </a:lnTo>
                    <a:lnTo>
                      <a:pt x="224" y="144"/>
                    </a:lnTo>
                    <a:lnTo>
                      <a:pt x="228" y="141"/>
                    </a:lnTo>
                    <a:lnTo>
                      <a:pt x="231" y="137"/>
                    </a:lnTo>
                    <a:lnTo>
                      <a:pt x="233" y="132"/>
                    </a:lnTo>
                    <a:lnTo>
                      <a:pt x="231" y="125"/>
                    </a:lnTo>
                    <a:lnTo>
                      <a:pt x="228" y="121"/>
                    </a:lnTo>
                    <a:lnTo>
                      <a:pt x="224" y="117"/>
                    </a:lnTo>
                    <a:lnTo>
                      <a:pt x="217" y="117"/>
                    </a:lnTo>
                    <a:lnTo>
                      <a:pt x="73" y="117"/>
                    </a:lnTo>
                    <a:close/>
                    <a:moveTo>
                      <a:pt x="73" y="60"/>
                    </a:moveTo>
                    <a:lnTo>
                      <a:pt x="67" y="60"/>
                    </a:lnTo>
                    <a:lnTo>
                      <a:pt x="62" y="64"/>
                    </a:lnTo>
                    <a:lnTo>
                      <a:pt x="60" y="68"/>
                    </a:lnTo>
                    <a:lnTo>
                      <a:pt x="59" y="75"/>
                    </a:lnTo>
                    <a:lnTo>
                      <a:pt x="60" y="79"/>
                    </a:lnTo>
                    <a:lnTo>
                      <a:pt x="62" y="84"/>
                    </a:lnTo>
                    <a:lnTo>
                      <a:pt x="67" y="87"/>
                    </a:lnTo>
                    <a:lnTo>
                      <a:pt x="73" y="89"/>
                    </a:lnTo>
                    <a:lnTo>
                      <a:pt x="217" y="89"/>
                    </a:lnTo>
                    <a:lnTo>
                      <a:pt x="224" y="87"/>
                    </a:lnTo>
                    <a:lnTo>
                      <a:pt x="228" y="84"/>
                    </a:lnTo>
                    <a:lnTo>
                      <a:pt x="231" y="79"/>
                    </a:lnTo>
                    <a:lnTo>
                      <a:pt x="233" y="75"/>
                    </a:lnTo>
                    <a:lnTo>
                      <a:pt x="231" y="68"/>
                    </a:lnTo>
                    <a:lnTo>
                      <a:pt x="228" y="64"/>
                    </a:lnTo>
                    <a:lnTo>
                      <a:pt x="224" y="60"/>
                    </a:lnTo>
                    <a:lnTo>
                      <a:pt x="217" y="60"/>
                    </a:lnTo>
                    <a:lnTo>
                      <a:pt x="73" y="60"/>
                    </a:lnTo>
                    <a:close/>
                    <a:moveTo>
                      <a:pt x="52" y="0"/>
                    </a:moveTo>
                    <a:lnTo>
                      <a:pt x="241" y="2"/>
                    </a:lnTo>
                    <a:lnTo>
                      <a:pt x="260" y="6"/>
                    </a:lnTo>
                    <a:lnTo>
                      <a:pt x="277" y="18"/>
                    </a:lnTo>
                    <a:lnTo>
                      <a:pt x="287" y="33"/>
                    </a:lnTo>
                    <a:lnTo>
                      <a:pt x="292" y="54"/>
                    </a:lnTo>
                    <a:lnTo>
                      <a:pt x="290" y="176"/>
                    </a:lnTo>
                    <a:lnTo>
                      <a:pt x="285" y="190"/>
                    </a:lnTo>
                    <a:lnTo>
                      <a:pt x="274" y="202"/>
                    </a:lnTo>
                    <a:lnTo>
                      <a:pt x="260" y="205"/>
                    </a:lnTo>
                    <a:lnTo>
                      <a:pt x="263" y="225"/>
                    </a:lnTo>
                    <a:lnTo>
                      <a:pt x="263" y="230"/>
                    </a:lnTo>
                    <a:lnTo>
                      <a:pt x="262" y="235"/>
                    </a:lnTo>
                    <a:lnTo>
                      <a:pt x="258" y="238"/>
                    </a:lnTo>
                    <a:lnTo>
                      <a:pt x="254" y="240"/>
                    </a:lnTo>
                    <a:lnTo>
                      <a:pt x="249" y="241"/>
                    </a:lnTo>
                    <a:lnTo>
                      <a:pt x="244" y="240"/>
                    </a:lnTo>
                    <a:lnTo>
                      <a:pt x="176" y="205"/>
                    </a:lnTo>
                    <a:lnTo>
                      <a:pt x="51" y="203"/>
                    </a:lnTo>
                    <a:lnTo>
                      <a:pt x="30" y="198"/>
                    </a:lnTo>
                    <a:lnTo>
                      <a:pt x="14" y="187"/>
                    </a:lnTo>
                    <a:lnTo>
                      <a:pt x="3" y="171"/>
                    </a:lnTo>
                    <a:lnTo>
                      <a:pt x="0" y="152"/>
                    </a:lnTo>
                    <a:lnTo>
                      <a:pt x="2" y="49"/>
                    </a:lnTo>
                    <a:lnTo>
                      <a:pt x="5" y="30"/>
                    </a:lnTo>
                    <a:lnTo>
                      <a:pt x="16" y="14"/>
                    </a:lnTo>
                    <a:lnTo>
                      <a:pt x="33" y="3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lIns="57880" tIns="28940" rIns="57880" bIns="28940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02858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19">
                  <a:solidFill>
                    <a:srgbClr val="404040"/>
                  </a:solidFill>
                  <a:latin typeface="Calibri"/>
                </a:endParaRPr>
              </a:p>
            </p:txBody>
          </p:sp>
        </p:grp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48F2261B-E862-2649-B09D-332B5B7B640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969654" y="5001516"/>
              <a:ext cx="442554" cy="627175"/>
            </a:xfrm>
            <a:custGeom>
              <a:avLst/>
              <a:gdLst>
                <a:gd name="T0" fmla="*/ 2147483647 w 307"/>
                <a:gd name="T1" fmla="*/ 2147483647 h 435"/>
                <a:gd name="T2" fmla="*/ 2147483647 w 307"/>
                <a:gd name="T3" fmla="*/ 2147483647 h 435"/>
                <a:gd name="T4" fmla="*/ 2147483647 w 307"/>
                <a:gd name="T5" fmla="*/ 2147483647 h 435"/>
                <a:gd name="T6" fmla="*/ 2147483647 w 307"/>
                <a:gd name="T7" fmla="*/ 2147483647 h 435"/>
                <a:gd name="T8" fmla="*/ 2147483647 w 307"/>
                <a:gd name="T9" fmla="*/ 2147483647 h 435"/>
                <a:gd name="T10" fmla="*/ 2147483647 w 307"/>
                <a:gd name="T11" fmla="*/ 2147483647 h 435"/>
                <a:gd name="T12" fmla="*/ 2147483647 w 307"/>
                <a:gd name="T13" fmla="*/ 0 h 435"/>
                <a:gd name="T14" fmla="*/ 2147483647 w 307"/>
                <a:gd name="T15" fmla="*/ 2147483647 h 435"/>
                <a:gd name="T16" fmla="*/ 2147483647 w 307"/>
                <a:gd name="T17" fmla="*/ 2147483647 h 435"/>
                <a:gd name="T18" fmla="*/ 2147483647 w 307"/>
                <a:gd name="T19" fmla="*/ 2147483647 h 435"/>
                <a:gd name="T20" fmla="*/ 2147483647 w 307"/>
                <a:gd name="T21" fmla="*/ 2147483647 h 435"/>
                <a:gd name="T22" fmla="*/ 2147483647 w 307"/>
                <a:gd name="T23" fmla="*/ 2147483647 h 435"/>
                <a:gd name="T24" fmla="*/ 2147483647 w 307"/>
                <a:gd name="T25" fmla="*/ 2147483647 h 435"/>
                <a:gd name="T26" fmla="*/ 2147483647 w 307"/>
                <a:gd name="T27" fmla="*/ 2147483647 h 435"/>
                <a:gd name="T28" fmla="*/ 2147483647 w 307"/>
                <a:gd name="T29" fmla="*/ 2147483647 h 435"/>
                <a:gd name="T30" fmla="*/ 2147483647 w 307"/>
                <a:gd name="T31" fmla="*/ 2147483647 h 435"/>
                <a:gd name="T32" fmla="*/ 2147483647 w 307"/>
                <a:gd name="T33" fmla="*/ 2147483647 h 435"/>
                <a:gd name="T34" fmla="*/ 2147483647 w 307"/>
                <a:gd name="T35" fmla="*/ 2147483647 h 435"/>
                <a:gd name="T36" fmla="*/ 2147483647 w 307"/>
                <a:gd name="T37" fmla="*/ 2147483647 h 435"/>
                <a:gd name="T38" fmla="*/ 2147483647 w 307"/>
                <a:gd name="T39" fmla="*/ 2147483647 h 435"/>
                <a:gd name="T40" fmla="*/ 2147483647 w 307"/>
                <a:gd name="T41" fmla="*/ 2147483647 h 435"/>
                <a:gd name="T42" fmla="*/ 2147483647 w 307"/>
                <a:gd name="T43" fmla="*/ 2147483647 h 435"/>
                <a:gd name="T44" fmla="*/ 2147483647 w 307"/>
                <a:gd name="T45" fmla="*/ 2147483647 h 435"/>
                <a:gd name="T46" fmla="*/ 2147483647 w 307"/>
                <a:gd name="T47" fmla="*/ 2147483647 h 435"/>
                <a:gd name="T48" fmla="*/ 2147483647 w 307"/>
                <a:gd name="T49" fmla="*/ 2147483647 h 435"/>
                <a:gd name="T50" fmla="*/ 2147483647 w 307"/>
                <a:gd name="T51" fmla="*/ 2147483647 h 435"/>
                <a:gd name="T52" fmla="*/ 2147483647 w 307"/>
                <a:gd name="T53" fmla="*/ 2147483647 h 435"/>
                <a:gd name="T54" fmla="*/ 2147483647 w 307"/>
                <a:gd name="T55" fmla="*/ 2147483647 h 435"/>
                <a:gd name="T56" fmla="*/ 2147483647 w 307"/>
                <a:gd name="T57" fmla="*/ 2147483647 h 435"/>
                <a:gd name="T58" fmla="*/ 0 w 307"/>
                <a:gd name="T59" fmla="*/ 2147483647 h 435"/>
                <a:gd name="T60" fmla="*/ 2147483647 w 307"/>
                <a:gd name="T61" fmla="*/ 2147483647 h 435"/>
                <a:gd name="T62" fmla="*/ 2147483647 w 307"/>
                <a:gd name="T63" fmla="*/ 2147483647 h 435"/>
                <a:gd name="T64" fmla="*/ 2147483647 w 307"/>
                <a:gd name="T65" fmla="*/ 2147483647 h 435"/>
                <a:gd name="T66" fmla="*/ 2147483647 w 307"/>
                <a:gd name="T67" fmla="*/ 2147483647 h 435"/>
                <a:gd name="T68" fmla="*/ 2147483647 w 307"/>
                <a:gd name="T69" fmla="*/ 2147483647 h 435"/>
                <a:gd name="T70" fmla="*/ 2147483647 w 307"/>
                <a:gd name="T71" fmla="*/ 2147483647 h 435"/>
                <a:gd name="T72" fmla="*/ 2147483647 w 307"/>
                <a:gd name="T73" fmla="*/ 2147483647 h 435"/>
                <a:gd name="T74" fmla="*/ 2147483647 w 307"/>
                <a:gd name="T75" fmla="*/ 2147483647 h 435"/>
                <a:gd name="T76" fmla="*/ 2147483647 w 307"/>
                <a:gd name="T77" fmla="*/ 2147483647 h 435"/>
                <a:gd name="T78" fmla="*/ 2147483647 w 307"/>
                <a:gd name="T79" fmla="*/ 2147483647 h 435"/>
                <a:gd name="T80" fmla="*/ 2147483647 w 307"/>
                <a:gd name="T81" fmla="*/ 2147483647 h 435"/>
                <a:gd name="T82" fmla="*/ 2147483647 w 307"/>
                <a:gd name="T83" fmla="*/ 2147483647 h 435"/>
                <a:gd name="T84" fmla="*/ 2147483647 w 307"/>
                <a:gd name="T85" fmla="*/ 2147483647 h 435"/>
                <a:gd name="T86" fmla="*/ 2147483647 w 307"/>
                <a:gd name="T87" fmla="*/ 2147483647 h 435"/>
                <a:gd name="T88" fmla="*/ 2147483647 w 307"/>
                <a:gd name="T89" fmla="*/ 2147483647 h 435"/>
                <a:gd name="T90" fmla="*/ 2147483647 w 307"/>
                <a:gd name="T91" fmla="*/ 2147483647 h 435"/>
                <a:gd name="T92" fmla="*/ 2147483647 w 307"/>
                <a:gd name="T93" fmla="*/ 2147483647 h 435"/>
                <a:gd name="T94" fmla="*/ 2147483647 w 307"/>
                <a:gd name="T95" fmla="*/ 2147483647 h 435"/>
                <a:gd name="T96" fmla="*/ 2147483647 w 307"/>
                <a:gd name="T97" fmla="*/ 2147483647 h 435"/>
                <a:gd name="T98" fmla="*/ 2147483647 w 307"/>
                <a:gd name="T99" fmla="*/ 2147483647 h 435"/>
                <a:gd name="T100" fmla="*/ 2147483647 w 307"/>
                <a:gd name="T101" fmla="*/ 2147483647 h 435"/>
                <a:gd name="T102" fmla="*/ 2147483647 w 307"/>
                <a:gd name="T103" fmla="*/ 2147483647 h 435"/>
                <a:gd name="T104" fmla="*/ 2147483647 w 307"/>
                <a:gd name="T105" fmla="*/ 2147483647 h 435"/>
                <a:gd name="T106" fmla="*/ 2147483647 w 307"/>
                <a:gd name="T107" fmla="*/ 2147483647 h 435"/>
                <a:gd name="T108" fmla="*/ 2147483647 w 307"/>
                <a:gd name="T109" fmla="*/ 2147483647 h 435"/>
                <a:gd name="T110" fmla="*/ 2147483647 w 307"/>
                <a:gd name="T111" fmla="*/ 2147483647 h 435"/>
                <a:gd name="T112" fmla="*/ 2147483647 w 307"/>
                <a:gd name="T113" fmla="*/ 2147483647 h 435"/>
                <a:gd name="T114" fmla="*/ 2147483647 w 307"/>
                <a:gd name="T115" fmla="*/ 0 h 4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7" h="435">
                  <a:moveTo>
                    <a:pt x="229" y="108"/>
                  </a:moveTo>
                  <a:lnTo>
                    <a:pt x="213" y="111"/>
                  </a:lnTo>
                  <a:lnTo>
                    <a:pt x="201" y="124"/>
                  </a:lnTo>
                  <a:lnTo>
                    <a:pt x="196" y="141"/>
                  </a:lnTo>
                  <a:lnTo>
                    <a:pt x="201" y="157"/>
                  </a:lnTo>
                  <a:lnTo>
                    <a:pt x="213" y="170"/>
                  </a:lnTo>
                  <a:lnTo>
                    <a:pt x="229" y="175"/>
                  </a:lnTo>
                  <a:lnTo>
                    <a:pt x="247" y="170"/>
                  </a:lnTo>
                  <a:lnTo>
                    <a:pt x="259" y="157"/>
                  </a:lnTo>
                  <a:lnTo>
                    <a:pt x="263" y="141"/>
                  </a:lnTo>
                  <a:lnTo>
                    <a:pt x="259" y="124"/>
                  </a:lnTo>
                  <a:lnTo>
                    <a:pt x="247" y="111"/>
                  </a:lnTo>
                  <a:lnTo>
                    <a:pt x="229" y="108"/>
                  </a:lnTo>
                  <a:close/>
                  <a:moveTo>
                    <a:pt x="238" y="0"/>
                  </a:moveTo>
                  <a:lnTo>
                    <a:pt x="240" y="2"/>
                  </a:lnTo>
                  <a:lnTo>
                    <a:pt x="307" y="67"/>
                  </a:lnTo>
                  <a:lnTo>
                    <a:pt x="307" y="69"/>
                  </a:lnTo>
                  <a:lnTo>
                    <a:pt x="307" y="73"/>
                  </a:lnTo>
                  <a:lnTo>
                    <a:pt x="307" y="74"/>
                  </a:lnTo>
                  <a:lnTo>
                    <a:pt x="303" y="78"/>
                  </a:lnTo>
                  <a:lnTo>
                    <a:pt x="300" y="80"/>
                  </a:lnTo>
                  <a:lnTo>
                    <a:pt x="298" y="80"/>
                  </a:lnTo>
                  <a:lnTo>
                    <a:pt x="296" y="78"/>
                  </a:lnTo>
                  <a:lnTo>
                    <a:pt x="293" y="74"/>
                  </a:lnTo>
                  <a:lnTo>
                    <a:pt x="266" y="101"/>
                  </a:lnTo>
                  <a:lnTo>
                    <a:pt x="278" y="118"/>
                  </a:lnTo>
                  <a:lnTo>
                    <a:pt x="284" y="141"/>
                  </a:lnTo>
                  <a:lnTo>
                    <a:pt x="282" y="157"/>
                  </a:lnTo>
                  <a:lnTo>
                    <a:pt x="275" y="171"/>
                  </a:lnTo>
                  <a:lnTo>
                    <a:pt x="284" y="196"/>
                  </a:lnTo>
                  <a:lnTo>
                    <a:pt x="286" y="221"/>
                  </a:lnTo>
                  <a:lnTo>
                    <a:pt x="282" y="253"/>
                  </a:lnTo>
                  <a:lnTo>
                    <a:pt x="270" y="281"/>
                  </a:lnTo>
                  <a:lnTo>
                    <a:pt x="252" y="304"/>
                  </a:lnTo>
                  <a:lnTo>
                    <a:pt x="227" y="322"/>
                  </a:lnTo>
                  <a:lnTo>
                    <a:pt x="201" y="334"/>
                  </a:lnTo>
                  <a:lnTo>
                    <a:pt x="201" y="371"/>
                  </a:lnTo>
                  <a:lnTo>
                    <a:pt x="227" y="378"/>
                  </a:lnTo>
                  <a:lnTo>
                    <a:pt x="250" y="387"/>
                  </a:lnTo>
                  <a:lnTo>
                    <a:pt x="266" y="401"/>
                  </a:lnTo>
                  <a:lnTo>
                    <a:pt x="278" y="417"/>
                  </a:lnTo>
                  <a:lnTo>
                    <a:pt x="282" y="435"/>
                  </a:lnTo>
                  <a:lnTo>
                    <a:pt x="65" y="435"/>
                  </a:lnTo>
                  <a:lnTo>
                    <a:pt x="70" y="417"/>
                  </a:lnTo>
                  <a:lnTo>
                    <a:pt x="81" y="401"/>
                  </a:lnTo>
                  <a:lnTo>
                    <a:pt x="98" y="387"/>
                  </a:lnTo>
                  <a:lnTo>
                    <a:pt x="120" y="378"/>
                  </a:lnTo>
                  <a:lnTo>
                    <a:pt x="146" y="371"/>
                  </a:lnTo>
                  <a:lnTo>
                    <a:pt x="146" y="336"/>
                  </a:lnTo>
                  <a:lnTo>
                    <a:pt x="120" y="325"/>
                  </a:lnTo>
                  <a:lnTo>
                    <a:pt x="97" y="311"/>
                  </a:lnTo>
                  <a:lnTo>
                    <a:pt x="77" y="292"/>
                  </a:lnTo>
                  <a:lnTo>
                    <a:pt x="63" y="267"/>
                  </a:lnTo>
                  <a:lnTo>
                    <a:pt x="10" y="267"/>
                  </a:lnTo>
                  <a:lnTo>
                    <a:pt x="7" y="265"/>
                  </a:lnTo>
                  <a:lnTo>
                    <a:pt x="3" y="263"/>
                  </a:lnTo>
                  <a:lnTo>
                    <a:pt x="1" y="260"/>
                  </a:lnTo>
                  <a:lnTo>
                    <a:pt x="0" y="254"/>
                  </a:lnTo>
                  <a:lnTo>
                    <a:pt x="0" y="247"/>
                  </a:lnTo>
                  <a:lnTo>
                    <a:pt x="1" y="242"/>
                  </a:lnTo>
                  <a:lnTo>
                    <a:pt x="3" y="239"/>
                  </a:lnTo>
                  <a:lnTo>
                    <a:pt x="7" y="237"/>
                  </a:lnTo>
                  <a:lnTo>
                    <a:pt x="10" y="235"/>
                  </a:lnTo>
                  <a:lnTo>
                    <a:pt x="132" y="235"/>
                  </a:lnTo>
                  <a:lnTo>
                    <a:pt x="135" y="237"/>
                  </a:lnTo>
                  <a:lnTo>
                    <a:pt x="139" y="239"/>
                  </a:lnTo>
                  <a:lnTo>
                    <a:pt x="143" y="242"/>
                  </a:lnTo>
                  <a:lnTo>
                    <a:pt x="143" y="247"/>
                  </a:lnTo>
                  <a:lnTo>
                    <a:pt x="143" y="254"/>
                  </a:lnTo>
                  <a:lnTo>
                    <a:pt x="143" y="260"/>
                  </a:lnTo>
                  <a:lnTo>
                    <a:pt x="139" y="263"/>
                  </a:lnTo>
                  <a:lnTo>
                    <a:pt x="135" y="265"/>
                  </a:lnTo>
                  <a:lnTo>
                    <a:pt x="132" y="267"/>
                  </a:lnTo>
                  <a:lnTo>
                    <a:pt x="86" y="267"/>
                  </a:lnTo>
                  <a:lnTo>
                    <a:pt x="102" y="286"/>
                  </a:lnTo>
                  <a:lnTo>
                    <a:pt x="121" y="302"/>
                  </a:lnTo>
                  <a:lnTo>
                    <a:pt x="144" y="313"/>
                  </a:lnTo>
                  <a:lnTo>
                    <a:pt x="171" y="316"/>
                  </a:lnTo>
                  <a:lnTo>
                    <a:pt x="201" y="313"/>
                  </a:lnTo>
                  <a:lnTo>
                    <a:pt x="227" y="299"/>
                  </a:lnTo>
                  <a:lnTo>
                    <a:pt x="247" y="277"/>
                  </a:lnTo>
                  <a:lnTo>
                    <a:pt x="261" y="251"/>
                  </a:lnTo>
                  <a:lnTo>
                    <a:pt x="266" y="221"/>
                  </a:lnTo>
                  <a:lnTo>
                    <a:pt x="264" y="203"/>
                  </a:lnTo>
                  <a:lnTo>
                    <a:pt x="259" y="187"/>
                  </a:lnTo>
                  <a:lnTo>
                    <a:pt x="245" y="193"/>
                  </a:lnTo>
                  <a:lnTo>
                    <a:pt x="229" y="196"/>
                  </a:lnTo>
                  <a:lnTo>
                    <a:pt x="208" y="191"/>
                  </a:lnTo>
                  <a:lnTo>
                    <a:pt x="188" y="177"/>
                  </a:lnTo>
                  <a:lnTo>
                    <a:pt x="160" y="207"/>
                  </a:lnTo>
                  <a:lnTo>
                    <a:pt x="164" y="210"/>
                  </a:lnTo>
                  <a:lnTo>
                    <a:pt x="165" y="212"/>
                  </a:lnTo>
                  <a:lnTo>
                    <a:pt x="165" y="214"/>
                  </a:lnTo>
                  <a:lnTo>
                    <a:pt x="164" y="217"/>
                  </a:lnTo>
                  <a:lnTo>
                    <a:pt x="160" y="221"/>
                  </a:lnTo>
                  <a:lnTo>
                    <a:pt x="158" y="223"/>
                  </a:lnTo>
                  <a:lnTo>
                    <a:pt x="155" y="223"/>
                  </a:lnTo>
                  <a:lnTo>
                    <a:pt x="153" y="221"/>
                  </a:lnTo>
                  <a:lnTo>
                    <a:pt x="88" y="154"/>
                  </a:lnTo>
                  <a:lnTo>
                    <a:pt x="86" y="152"/>
                  </a:lnTo>
                  <a:lnTo>
                    <a:pt x="86" y="150"/>
                  </a:lnTo>
                  <a:lnTo>
                    <a:pt x="88" y="149"/>
                  </a:lnTo>
                  <a:lnTo>
                    <a:pt x="91" y="143"/>
                  </a:lnTo>
                  <a:lnTo>
                    <a:pt x="93" y="143"/>
                  </a:lnTo>
                  <a:lnTo>
                    <a:pt x="95" y="143"/>
                  </a:lnTo>
                  <a:lnTo>
                    <a:pt x="97" y="143"/>
                  </a:lnTo>
                  <a:lnTo>
                    <a:pt x="102" y="149"/>
                  </a:lnTo>
                  <a:lnTo>
                    <a:pt x="234" y="16"/>
                  </a:lnTo>
                  <a:lnTo>
                    <a:pt x="229" y="11"/>
                  </a:lnTo>
                  <a:lnTo>
                    <a:pt x="229" y="9"/>
                  </a:lnTo>
                  <a:lnTo>
                    <a:pt x="229" y="7"/>
                  </a:lnTo>
                  <a:lnTo>
                    <a:pt x="229" y="5"/>
                  </a:lnTo>
                  <a:lnTo>
                    <a:pt x="234" y="2"/>
                  </a:lnTo>
                  <a:lnTo>
                    <a:pt x="236" y="0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4BA7A5"/>
            </a:solidFill>
            <a:ln>
              <a:noFill/>
            </a:ln>
          </p:spPr>
          <p:txBody>
            <a:bodyPr/>
            <a:lstStyle/>
            <a:p>
              <a:pPr defTabSz="77157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19" dirty="0">
                <a:solidFill>
                  <a:srgbClr val="1E9D8B"/>
                </a:solidFill>
                <a:latin typeface="Calibri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7ECC6C1-E809-BC4E-8836-D0EFA6BD72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54537" y="3121526"/>
              <a:ext cx="1538265" cy="965027"/>
              <a:chOff x="3429956" y="1866767"/>
              <a:chExt cx="868905" cy="545106"/>
            </a:xfrm>
            <a:solidFill>
              <a:schemeClr val="accent1"/>
            </a:solidFill>
          </p:grpSpPr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09D6BA47-71BA-EE42-82FC-F9ADF6B61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956" y="2001003"/>
                <a:ext cx="477988" cy="410870"/>
              </a:xfrm>
              <a:custGeom>
                <a:avLst/>
                <a:gdLst>
                  <a:gd name="T0" fmla="*/ 35 w 71"/>
                  <a:gd name="T1" fmla="*/ 0 h 61"/>
                  <a:gd name="T2" fmla="*/ 0 w 71"/>
                  <a:gd name="T3" fmla="*/ 27 h 61"/>
                  <a:gd name="T4" fmla="*/ 14 w 71"/>
                  <a:gd name="T5" fmla="*/ 48 h 61"/>
                  <a:gd name="T6" fmla="*/ 23 w 71"/>
                  <a:gd name="T7" fmla="*/ 61 h 61"/>
                  <a:gd name="T8" fmla="*/ 27 w 71"/>
                  <a:gd name="T9" fmla="*/ 53 h 61"/>
                  <a:gd name="T10" fmla="*/ 35 w 71"/>
                  <a:gd name="T11" fmla="*/ 54 h 61"/>
                  <a:gd name="T12" fmla="*/ 71 w 71"/>
                  <a:gd name="T13" fmla="*/ 27 h 61"/>
                  <a:gd name="T14" fmla="*/ 35 w 71"/>
                  <a:gd name="T1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61">
                    <a:moveTo>
                      <a:pt x="35" y="0"/>
                    </a:moveTo>
                    <a:cubicBezTo>
                      <a:pt x="16" y="0"/>
                      <a:pt x="0" y="12"/>
                      <a:pt x="0" y="27"/>
                    </a:cubicBezTo>
                    <a:cubicBezTo>
                      <a:pt x="0" y="36"/>
                      <a:pt x="5" y="43"/>
                      <a:pt x="14" y="48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9" y="54"/>
                      <a:pt x="32" y="54"/>
                      <a:pt x="35" y="54"/>
                    </a:cubicBezTo>
                    <a:cubicBezTo>
                      <a:pt x="55" y="54"/>
                      <a:pt x="71" y="42"/>
                      <a:pt x="71" y="27"/>
                    </a:cubicBezTo>
                    <a:cubicBezTo>
                      <a:pt x="71" y="12"/>
                      <a:pt x="5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57880" tIns="28940" rIns="57880" bIns="28940"/>
              <a:lstStyle/>
              <a:p>
                <a:pPr defTabSz="102858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19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8320CA2F-E20E-8E48-8002-5F91E57A7E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0058" y="1866767"/>
                <a:ext cx="518803" cy="470732"/>
              </a:xfrm>
              <a:custGeom>
                <a:avLst/>
                <a:gdLst>
                  <a:gd name="T0" fmla="*/ 51 w 77"/>
                  <a:gd name="T1" fmla="*/ 70 h 70"/>
                  <a:gd name="T2" fmla="*/ 46 w 77"/>
                  <a:gd name="T3" fmla="*/ 60 h 70"/>
                  <a:gd name="T4" fmla="*/ 0 w 77"/>
                  <a:gd name="T5" fmla="*/ 30 h 70"/>
                  <a:gd name="T6" fmla="*/ 39 w 77"/>
                  <a:gd name="T7" fmla="*/ 0 h 70"/>
                  <a:gd name="T8" fmla="*/ 77 w 77"/>
                  <a:gd name="T9" fmla="*/ 30 h 70"/>
                  <a:gd name="T10" fmla="*/ 62 w 77"/>
                  <a:gd name="T11" fmla="*/ 54 h 70"/>
                  <a:gd name="T12" fmla="*/ 51 w 77"/>
                  <a:gd name="T13" fmla="*/ 70 h 70"/>
                  <a:gd name="T14" fmla="*/ 49 w 77"/>
                  <a:gd name="T15" fmla="*/ 54 h 70"/>
                  <a:gd name="T16" fmla="*/ 52 w 77"/>
                  <a:gd name="T17" fmla="*/ 59 h 70"/>
                  <a:gd name="T18" fmla="*/ 59 w 77"/>
                  <a:gd name="T19" fmla="*/ 50 h 70"/>
                  <a:gd name="T20" fmla="*/ 59 w 77"/>
                  <a:gd name="T21" fmla="*/ 49 h 70"/>
                  <a:gd name="T22" fmla="*/ 72 w 77"/>
                  <a:gd name="T23" fmla="*/ 30 h 70"/>
                  <a:gd name="T24" fmla="*/ 39 w 77"/>
                  <a:gd name="T25" fmla="*/ 6 h 70"/>
                  <a:gd name="T26" fmla="*/ 6 w 77"/>
                  <a:gd name="T27" fmla="*/ 30 h 70"/>
                  <a:gd name="T28" fmla="*/ 47 w 77"/>
                  <a:gd name="T29" fmla="*/ 54 h 70"/>
                  <a:gd name="T30" fmla="*/ 49 w 77"/>
                  <a:gd name="T3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" h="70">
                    <a:moveTo>
                      <a:pt x="51" y="70"/>
                    </a:moveTo>
                    <a:cubicBezTo>
                      <a:pt x="46" y="60"/>
                      <a:pt x="46" y="60"/>
                      <a:pt x="46" y="60"/>
                    </a:cubicBezTo>
                    <a:cubicBezTo>
                      <a:pt x="22" y="63"/>
                      <a:pt x="0" y="49"/>
                      <a:pt x="0" y="30"/>
                    </a:cubicBezTo>
                    <a:cubicBezTo>
                      <a:pt x="0" y="14"/>
                      <a:pt x="18" y="0"/>
                      <a:pt x="39" y="0"/>
                    </a:cubicBezTo>
                    <a:cubicBezTo>
                      <a:pt x="60" y="0"/>
                      <a:pt x="77" y="14"/>
                      <a:pt x="77" y="30"/>
                    </a:cubicBezTo>
                    <a:cubicBezTo>
                      <a:pt x="77" y="40"/>
                      <a:pt x="72" y="48"/>
                      <a:pt x="62" y="54"/>
                    </a:cubicBezTo>
                    <a:lnTo>
                      <a:pt x="51" y="70"/>
                    </a:lnTo>
                    <a:close/>
                    <a:moveTo>
                      <a:pt x="49" y="54"/>
                    </a:moveTo>
                    <a:cubicBezTo>
                      <a:pt x="52" y="59"/>
                      <a:pt x="52" y="59"/>
                      <a:pt x="52" y="59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67" y="45"/>
                      <a:pt x="72" y="38"/>
                      <a:pt x="72" y="30"/>
                    </a:cubicBezTo>
                    <a:cubicBezTo>
                      <a:pt x="72" y="17"/>
                      <a:pt x="57" y="6"/>
                      <a:pt x="39" y="6"/>
                    </a:cubicBezTo>
                    <a:cubicBezTo>
                      <a:pt x="20" y="6"/>
                      <a:pt x="6" y="17"/>
                      <a:pt x="6" y="30"/>
                    </a:cubicBezTo>
                    <a:cubicBezTo>
                      <a:pt x="6" y="46"/>
                      <a:pt x="25" y="58"/>
                      <a:pt x="47" y="54"/>
                    </a:cubicBezTo>
                    <a:lnTo>
                      <a:pt x="49" y="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57880" tIns="28940" rIns="57880" bIns="28940"/>
              <a:lstStyle/>
              <a:p>
                <a:pPr defTabSz="102858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19" ker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33" name="Graphic 57" descr="Users">
              <a:extLst>
                <a:ext uri="{FF2B5EF4-FFF2-40B4-BE49-F238E27FC236}">
                  <a16:creationId xmlns:a16="http://schemas.microsoft.com/office/drawing/2014/main" id="{D54CD3BA-D094-5147-9722-3C06F7652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71044" y="3558393"/>
              <a:ext cx="752714" cy="75271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7546B34-5BAE-5542-AC24-E201B7C602F8}"/>
              </a:ext>
            </a:extLst>
          </p:cNvPr>
          <p:cNvGrpSpPr>
            <a:grpSpLocks noChangeAspect="1"/>
          </p:cNvGrpSpPr>
          <p:nvPr/>
        </p:nvGrpSpPr>
        <p:grpSpPr>
          <a:xfrm>
            <a:off x="1569221" y="5318671"/>
            <a:ext cx="409315" cy="342600"/>
            <a:chOff x="10123488" y="2114551"/>
            <a:chExt cx="1295400" cy="1084262"/>
          </a:xfrm>
          <a:solidFill>
            <a:schemeClr val="accent3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85184C3-BEA5-2A41-BFE8-35FAEAF8C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3488" y="2179638"/>
              <a:ext cx="1125538" cy="1019175"/>
            </a:xfrm>
            <a:custGeom>
              <a:avLst/>
              <a:gdLst>
                <a:gd name="T0" fmla="*/ 229 w 300"/>
                <a:gd name="T1" fmla="*/ 28 h 271"/>
                <a:gd name="T2" fmla="*/ 116 w 300"/>
                <a:gd name="T3" fmla="*/ 19 h 271"/>
                <a:gd name="T4" fmla="*/ 81 w 300"/>
                <a:gd name="T5" fmla="*/ 95 h 271"/>
                <a:gd name="T6" fmla="*/ 101 w 300"/>
                <a:gd name="T7" fmla="*/ 124 h 271"/>
                <a:gd name="T8" fmla="*/ 131 w 300"/>
                <a:gd name="T9" fmla="*/ 110 h 271"/>
                <a:gd name="T10" fmla="*/ 148 w 300"/>
                <a:gd name="T11" fmla="*/ 83 h 271"/>
                <a:gd name="T12" fmla="*/ 253 w 300"/>
                <a:gd name="T13" fmla="*/ 172 h 271"/>
                <a:gd name="T14" fmla="*/ 241 w 300"/>
                <a:gd name="T15" fmla="*/ 185 h 271"/>
                <a:gd name="T16" fmla="*/ 209 w 300"/>
                <a:gd name="T17" fmla="*/ 163 h 271"/>
                <a:gd name="T18" fmla="*/ 231 w 300"/>
                <a:gd name="T19" fmla="*/ 195 h 271"/>
                <a:gd name="T20" fmla="*/ 218 w 300"/>
                <a:gd name="T21" fmla="*/ 207 h 271"/>
                <a:gd name="T22" fmla="*/ 186 w 300"/>
                <a:gd name="T23" fmla="*/ 186 h 271"/>
                <a:gd name="T24" fmla="*/ 208 w 300"/>
                <a:gd name="T25" fmla="*/ 217 h 271"/>
                <a:gd name="T26" fmla="*/ 195 w 300"/>
                <a:gd name="T27" fmla="*/ 230 h 271"/>
                <a:gd name="T28" fmla="*/ 164 w 300"/>
                <a:gd name="T29" fmla="*/ 208 h 271"/>
                <a:gd name="T30" fmla="*/ 185 w 300"/>
                <a:gd name="T31" fmla="*/ 240 h 271"/>
                <a:gd name="T32" fmla="*/ 173 w 300"/>
                <a:gd name="T33" fmla="*/ 253 h 271"/>
                <a:gd name="T34" fmla="*/ 144 w 300"/>
                <a:gd name="T35" fmla="*/ 207 h 271"/>
                <a:gd name="T36" fmla="*/ 121 w 300"/>
                <a:gd name="T37" fmla="*/ 184 h 271"/>
                <a:gd name="T38" fmla="*/ 98 w 300"/>
                <a:gd name="T39" fmla="*/ 161 h 271"/>
                <a:gd name="T40" fmla="*/ 76 w 300"/>
                <a:gd name="T41" fmla="*/ 139 h 271"/>
                <a:gd name="T42" fmla="*/ 13 w 300"/>
                <a:gd name="T43" fmla="*/ 94 h 271"/>
                <a:gd name="T44" fmla="*/ 3 w 300"/>
                <a:gd name="T45" fmla="*/ 104 h 271"/>
                <a:gd name="T46" fmla="*/ 33 w 300"/>
                <a:gd name="T47" fmla="*/ 159 h 271"/>
                <a:gd name="T48" fmla="*/ 55 w 300"/>
                <a:gd name="T49" fmla="*/ 182 h 271"/>
                <a:gd name="T50" fmla="*/ 78 w 300"/>
                <a:gd name="T51" fmla="*/ 204 h 271"/>
                <a:gd name="T52" fmla="*/ 101 w 300"/>
                <a:gd name="T53" fmla="*/ 227 h 271"/>
                <a:gd name="T54" fmla="*/ 123 w 300"/>
                <a:gd name="T55" fmla="*/ 250 h 271"/>
                <a:gd name="T56" fmla="*/ 163 w 300"/>
                <a:gd name="T57" fmla="*/ 263 h 271"/>
                <a:gd name="T58" fmla="*/ 201 w 300"/>
                <a:gd name="T59" fmla="*/ 246 h 271"/>
                <a:gd name="T60" fmla="*/ 224 w 300"/>
                <a:gd name="T61" fmla="*/ 223 h 271"/>
                <a:gd name="T62" fmla="*/ 246 w 300"/>
                <a:gd name="T63" fmla="*/ 200 h 271"/>
                <a:gd name="T64" fmla="*/ 263 w 300"/>
                <a:gd name="T65" fmla="*/ 162 h 271"/>
                <a:gd name="T66" fmla="*/ 298 w 300"/>
                <a:gd name="T67" fmla="*/ 106 h 271"/>
                <a:gd name="T68" fmla="*/ 232 w 300"/>
                <a:gd name="T69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0" h="271">
                  <a:moveTo>
                    <a:pt x="232" y="30"/>
                  </a:moveTo>
                  <a:cubicBezTo>
                    <a:pt x="231" y="29"/>
                    <a:pt x="230" y="29"/>
                    <a:pt x="229" y="2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38" y="0"/>
                    <a:pt x="121" y="14"/>
                    <a:pt x="116" y="19"/>
                  </a:cubicBezTo>
                  <a:cubicBezTo>
                    <a:pt x="113" y="21"/>
                    <a:pt x="111" y="24"/>
                    <a:pt x="110" y="26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79" y="99"/>
                    <a:pt x="80" y="104"/>
                    <a:pt x="82" y="109"/>
                  </a:cubicBezTo>
                  <a:cubicBezTo>
                    <a:pt x="86" y="117"/>
                    <a:pt x="93" y="122"/>
                    <a:pt x="101" y="124"/>
                  </a:cubicBezTo>
                  <a:cubicBezTo>
                    <a:pt x="110" y="126"/>
                    <a:pt x="119" y="123"/>
                    <a:pt x="127" y="116"/>
                  </a:cubicBezTo>
                  <a:cubicBezTo>
                    <a:pt x="129" y="114"/>
                    <a:pt x="130" y="112"/>
                    <a:pt x="131" y="110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3" y="89"/>
                    <a:pt x="145" y="86"/>
                    <a:pt x="148" y="83"/>
                  </a:cubicBezTo>
                  <a:cubicBezTo>
                    <a:pt x="156" y="75"/>
                    <a:pt x="160" y="79"/>
                    <a:pt x="162" y="81"/>
                  </a:cubicBezTo>
                  <a:cubicBezTo>
                    <a:pt x="176" y="95"/>
                    <a:pt x="253" y="172"/>
                    <a:pt x="253" y="172"/>
                  </a:cubicBezTo>
                  <a:cubicBezTo>
                    <a:pt x="256" y="175"/>
                    <a:pt x="255" y="180"/>
                    <a:pt x="252" y="183"/>
                  </a:cubicBezTo>
                  <a:cubicBezTo>
                    <a:pt x="249" y="187"/>
                    <a:pt x="243" y="187"/>
                    <a:pt x="241" y="185"/>
                  </a:cubicBezTo>
                  <a:cubicBezTo>
                    <a:pt x="219" y="163"/>
                    <a:pt x="219" y="163"/>
                    <a:pt x="219" y="163"/>
                  </a:cubicBezTo>
                  <a:cubicBezTo>
                    <a:pt x="216" y="160"/>
                    <a:pt x="212" y="160"/>
                    <a:pt x="209" y="163"/>
                  </a:cubicBezTo>
                  <a:cubicBezTo>
                    <a:pt x="206" y="166"/>
                    <a:pt x="206" y="170"/>
                    <a:pt x="209" y="173"/>
                  </a:cubicBezTo>
                  <a:cubicBezTo>
                    <a:pt x="231" y="195"/>
                    <a:pt x="231" y="195"/>
                    <a:pt x="231" y="195"/>
                  </a:cubicBezTo>
                  <a:cubicBezTo>
                    <a:pt x="233" y="197"/>
                    <a:pt x="233" y="203"/>
                    <a:pt x="229" y="206"/>
                  </a:cubicBezTo>
                  <a:cubicBezTo>
                    <a:pt x="226" y="209"/>
                    <a:pt x="221" y="210"/>
                    <a:pt x="218" y="207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4" y="183"/>
                    <a:pt x="189" y="183"/>
                    <a:pt x="186" y="186"/>
                  </a:cubicBezTo>
                  <a:cubicBezTo>
                    <a:pt x="184" y="188"/>
                    <a:pt x="184" y="193"/>
                    <a:pt x="186" y="196"/>
                  </a:cubicBezTo>
                  <a:cubicBezTo>
                    <a:pt x="208" y="217"/>
                    <a:pt x="208" y="217"/>
                    <a:pt x="208" y="217"/>
                  </a:cubicBezTo>
                  <a:cubicBezTo>
                    <a:pt x="211" y="220"/>
                    <a:pt x="210" y="225"/>
                    <a:pt x="207" y="229"/>
                  </a:cubicBezTo>
                  <a:cubicBezTo>
                    <a:pt x="203" y="232"/>
                    <a:pt x="198" y="233"/>
                    <a:pt x="195" y="230"/>
                  </a:cubicBezTo>
                  <a:cubicBezTo>
                    <a:pt x="174" y="208"/>
                    <a:pt x="174" y="208"/>
                    <a:pt x="174" y="208"/>
                  </a:cubicBezTo>
                  <a:cubicBezTo>
                    <a:pt x="171" y="205"/>
                    <a:pt x="166" y="205"/>
                    <a:pt x="164" y="208"/>
                  </a:cubicBezTo>
                  <a:cubicBezTo>
                    <a:pt x="161" y="211"/>
                    <a:pt x="161" y="216"/>
                    <a:pt x="164" y="218"/>
                  </a:cubicBezTo>
                  <a:cubicBezTo>
                    <a:pt x="185" y="240"/>
                    <a:pt x="185" y="240"/>
                    <a:pt x="185" y="240"/>
                  </a:cubicBezTo>
                  <a:cubicBezTo>
                    <a:pt x="188" y="243"/>
                    <a:pt x="187" y="248"/>
                    <a:pt x="184" y="251"/>
                  </a:cubicBezTo>
                  <a:cubicBezTo>
                    <a:pt x="181" y="255"/>
                    <a:pt x="175" y="255"/>
                    <a:pt x="173" y="253"/>
                  </a:cubicBezTo>
                  <a:cubicBezTo>
                    <a:pt x="146" y="226"/>
                    <a:pt x="146" y="226"/>
                    <a:pt x="146" y="226"/>
                  </a:cubicBezTo>
                  <a:cubicBezTo>
                    <a:pt x="150" y="221"/>
                    <a:pt x="149" y="212"/>
                    <a:pt x="144" y="207"/>
                  </a:cubicBezTo>
                  <a:cubicBezTo>
                    <a:pt x="137" y="201"/>
                    <a:pt x="128" y="200"/>
                    <a:pt x="122" y="205"/>
                  </a:cubicBezTo>
                  <a:cubicBezTo>
                    <a:pt x="128" y="200"/>
                    <a:pt x="127" y="190"/>
                    <a:pt x="121" y="184"/>
                  </a:cubicBezTo>
                  <a:cubicBezTo>
                    <a:pt x="115" y="178"/>
                    <a:pt x="105" y="177"/>
                    <a:pt x="100" y="183"/>
                  </a:cubicBezTo>
                  <a:cubicBezTo>
                    <a:pt x="105" y="177"/>
                    <a:pt x="105" y="168"/>
                    <a:pt x="98" y="161"/>
                  </a:cubicBezTo>
                  <a:cubicBezTo>
                    <a:pt x="92" y="155"/>
                    <a:pt x="82" y="155"/>
                    <a:pt x="77" y="160"/>
                  </a:cubicBezTo>
                  <a:cubicBezTo>
                    <a:pt x="82" y="155"/>
                    <a:pt x="82" y="145"/>
                    <a:pt x="76" y="139"/>
                  </a:cubicBezTo>
                  <a:cubicBezTo>
                    <a:pt x="70" y="133"/>
                    <a:pt x="61" y="132"/>
                    <a:pt x="55" y="137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0" y="91"/>
                    <a:pt x="5" y="91"/>
                    <a:pt x="3" y="94"/>
                  </a:cubicBezTo>
                  <a:cubicBezTo>
                    <a:pt x="0" y="97"/>
                    <a:pt x="0" y="101"/>
                    <a:pt x="3" y="104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27" y="165"/>
                    <a:pt x="28" y="174"/>
                    <a:pt x="34" y="181"/>
                  </a:cubicBezTo>
                  <a:cubicBezTo>
                    <a:pt x="40" y="187"/>
                    <a:pt x="50" y="187"/>
                    <a:pt x="55" y="182"/>
                  </a:cubicBezTo>
                  <a:cubicBezTo>
                    <a:pt x="50" y="187"/>
                    <a:pt x="50" y="197"/>
                    <a:pt x="56" y="203"/>
                  </a:cubicBezTo>
                  <a:cubicBezTo>
                    <a:pt x="63" y="209"/>
                    <a:pt x="72" y="210"/>
                    <a:pt x="78" y="204"/>
                  </a:cubicBezTo>
                  <a:cubicBezTo>
                    <a:pt x="72" y="210"/>
                    <a:pt x="73" y="220"/>
                    <a:pt x="79" y="226"/>
                  </a:cubicBezTo>
                  <a:cubicBezTo>
                    <a:pt x="85" y="232"/>
                    <a:pt x="95" y="233"/>
                    <a:pt x="101" y="227"/>
                  </a:cubicBezTo>
                  <a:cubicBezTo>
                    <a:pt x="95" y="233"/>
                    <a:pt x="96" y="242"/>
                    <a:pt x="102" y="249"/>
                  </a:cubicBezTo>
                  <a:cubicBezTo>
                    <a:pt x="108" y="255"/>
                    <a:pt x="118" y="255"/>
                    <a:pt x="123" y="250"/>
                  </a:cubicBezTo>
                  <a:cubicBezTo>
                    <a:pt x="137" y="236"/>
                    <a:pt x="137" y="236"/>
                    <a:pt x="137" y="236"/>
                  </a:cubicBezTo>
                  <a:cubicBezTo>
                    <a:pt x="163" y="263"/>
                    <a:pt x="163" y="263"/>
                    <a:pt x="163" y="263"/>
                  </a:cubicBezTo>
                  <a:cubicBezTo>
                    <a:pt x="171" y="271"/>
                    <a:pt x="185" y="270"/>
                    <a:pt x="194" y="261"/>
                  </a:cubicBezTo>
                  <a:cubicBezTo>
                    <a:pt x="198" y="257"/>
                    <a:pt x="201" y="251"/>
                    <a:pt x="201" y="246"/>
                  </a:cubicBezTo>
                  <a:cubicBezTo>
                    <a:pt x="207" y="245"/>
                    <a:pt x="212" y="243"/>
                    <a:pt x="217" y="239"/>
                  </a:cubicBezTo>
                  <a:cubicBezTo>
                    <a:pt x="221" y="234"/>
                    <a:pt x="223" y="229"/>
                    <a:pt x="224" y="223"/>
                  </a:cubicBezTo>
                  <a:cubicBezTo>
                    <a:pt x="229" y="223"/>
                    <a:pt x="235" y="220"/>
                    <a:pt x="239" y="216"/>
                  </a:cubicBezTo>
                  <a:cubicBezTo>
                    <a:pt x="244" y="212"/>
                    <a:pt x="246" y="206"/>
                    <a:pt x="246" y="200"/>
                  </a:cubicBezTo>
                  <a:cubicBezTo>
                    <a:pt x="252" y="200"/>
                    <a:pt x="258" y="198"/>
                    <a:pt x="262" y="193"/>
                  </a:cubicBezTo>
                  <a:cubicBezTo>
                    <a:pt x="271" y="184"/>
                    <a:pt x="272" y="170"/>
                    <a:pt x="263" y="162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98" y="106"/>
                    <a:pt x="298" y="106"/>
                    <a:pt x="298" y="106"/>
                  </a:cubicBezTo>
                  <a:cubicBezTo>
                    <a:pt x="300" y="103"/>
                    <a:pt x="300" y="98"/>
                    <a:pt x="298" y="96"/>
                  </a:cubicBezTo>
                  <a:lnTo>
                    <a:pt x="232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7157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19">
                <a:solidFill>
                  <a:srgbClr val="404040"/>
                </a:solidFill>
                <a:latin typeface="Calibri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87CDA26-501A-8045-B723-F8E3AB657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09313" y="2114551"/>
              <a:ext cx="409575" cy="411163"/>
            </a:xfrm>
            <a:custGeom>
              <a:avLst/>
              <a:gdLst>
                <a:gd name="T0" fmla="*/ 103 w 109"/>
                <a:gd name="T1" fmla="*/ 63 h 109"/>
                <a:gd name="T2" fmla="*/ 46 w 109"/>
                <a:gd name="T3" fmla="*/ 5 h 109"/>
                <a:gd name="T4" fmla="*/ 25 w 109"/>
                <a:gd name="T5" fmla="*/ 5 h 109"/>
                <a:gd name="T6" fmla="*/ 5 w 109"/>
                <a:gd name="T7" fmla="*/ 26 h 109"/>
                <a:gd name="T8" fmla="*/ 5 w 109"/>
                <a:gd name="T9" fmla="*/ 46 h 109"/>
                <a:gd name="T10" fmla="*/ 63 w 109"/>
                <a:gd name="T11" fmla="*/ 103 h 109"/>
                <a:gd name="T12" fmla="*/ 83 w 109"/>
                <a:gd name="T13" fmla="*/ 103 h 109"/>
                <a:gd name="T14" fmla="*/ 103 w 109"/>
                <a:gd name="T15" fmla="*/ 83 h 109"/>
                <a:gd name="T16" fmla="*/ 103 w 109"/>
                <a:gd name="T17" fmla="*/ 63 h 109"/>
                <a:gd name="T18" fmla="*/ 73 w 109"/>
                <a:gd name="T19" fmla="*/ 92 h 109"/>
                <a:gd name="T20" fmla="*/ 61 w 109"/>
                <a:gd name="T21" fmla="*/ 81 h 109"/>
                <a:gd name="T22" fmla="*/ 73 w 109"/>
                <a:gd name="T23" fmla="*/ 69 h 109"/>
                <a:gd name="T24" fmla="*/ 85 w 109"/>
                <a:gd name="T25" fmla="*/ 81 h 109"/>
                <a:gd name="T26" fmla="*/ 73 w 109"/>
                <a:gd name="T27" fmla="*/ 9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9">
                  <a:moveTo>
                    <a:pt x="103" y="63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0" y="0"/>
                    <a:pt x="31" y="0"/>
                    <a:pt x="25" y="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0" y="31"/>
                    <a:pt x="0" y="40"/>
                    <a:pt x="5" y="46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9" y="109"/>
                    <a:pt x="78" y="109"/>
                    <a:pt x="83" y="103"/>
                  </a:cubicBezTo>
                  <a:cubicBezTo>
                    <a:pt x="103" y="83"/>
                    <a:pt x="103" y="83"/>
                    <a:pt x="103" y="83"/>
                  </a:cubicBezTo>
                  <a:cubicBezTo>
                    <a:pt x="109" y="78"/>
                    <a:pt x="109" y="69"/>
                    <a:pt x="103" y="63"/>
                  </a:cubicBezTo>
                  <a:close/>
                  <a:moveTo>
                    <a:pt x="73" y="92"/>
                  </a:moveTo>
                  <a:cubicBezTo>
                    <a:pt x="67" y="92"/>
                    <a:pt x="61" y="87"/>
                    <a:pt x="61" y="81"/>
                  </a:cubicBezTo>
                  <a:cubicBezTo>
                    <a:pt x="61" y="74"/>
                    <a:pt x="67" y="69"/>
                    <a:pt x="73" y="69"/>
                  </a:cubicBezTo>
                  <a:cubicBezTo>
                    <a:pt x="79" y="69"/>
                    <a:pt x="85" y="74"/>
                    <a:pt x="85" y="81"/>
                  </a:cubicBezTo>
                  <a:cubicBezTo>
                    <a:pt x="85" y="87"/>
                    <a:pt x="79" y="92"/>
                    <a:pt x="73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7157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19">
                <a:solidFill>
                  <a:srgbClr val="404040"/>
                </a:solidFill>
                <a:latin typeface="Calibri"/>
              </a:endParaRPr>
            </a:p>
          </p:txBody>
        </p:sp>
      </p:grpSp>
      <p:pic>
        <p:nvPicPr>
          <p:cNvPr id="37" name="Graphic 49" descr="Speech">
            <a:extLst>
              <a:ext uri="{FF2B5EF4-FFF2-40B4-BE49-F238E27FC236}">
                <a16:creationId xmlns:a16="http://schemas.microsoft.com/office/drawing/2014/main" id="{17C7E249-4C7F-254F-ADA6-BFCF4A4893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02551" y="4482791"/>
            <a:ext cx="1704703" cy="1422790"/>
          </a:xfrm>
          <a:prstGeom prst="rect">
            <a:avLst/>
          </a:prstGeom>
        </p:spPr>
      </p:pic>
      <p:pic>
        <p:nvPicPr>
          <p:cNvPr id="38" name="Graphic 47" descr="Speech">
            <a:extLst>
              <a:ext uri="{FF2B5EF4-FFF2-40B4-BE49-F238E27FC236}">
                <a16:creationId xmlns:a16="http://schemas.microsoft.com/office/drawing/2014/main" id="{8286E6D6-390F-3E45-9B50-E1445951E8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2489310" y="4714875"/>
            <a:ext cx="1869391" cy="771525"/>
          </a:xfrm>
          <a:prstGeom prst="rect">
            <a:avLst/>
          </a:prstGeom>
        </p:spPr>
      </p:pic>
      <p:grpSp>
        <p:nvGrpSpPr>
          <p:cNvPr id="39" name="Group 36">
            <a:extLst>
              <a:ext uri="{FF2B5EF4-FFF2-40B4-BE49-F238E27FC236}">
                <a16:creationId xmlns:a16="http://schemas.microsoft.com/office/drawing/2014/main" id="{47CFF3C5-38F8-8044-A641-5279B46FFA25}"/>
              </a:ext>
            </a:extLst>
          </p:cNvPr>
          <p:cNvGrpSpPr>
            <a:grpSpLocks noChangeAspect="1"/>
          </p:cNvGrpSpPr>
          <p:nvPr/>
        </p:nvGrpSpPr>
        <p:grpSpPr>
          <a:xfrm>
            <a:off x="6245450" y="4136232"/>
            <a:ext cx="571188" cy="575886"/>
            <a:chOff x="12787313" y="2351088"/>
            <a:chExt cx="1350963" cy="1362075"/>
          </a:xfrm>
          <a:solidFill>
            <a:srgbClr val="4BA7A5"/>
          </a:solidFill>
        </p:grpSpPr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20F161E0-E66F-F249-BDD5-1CA6CD4186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7313" y="2351088"/>
              <a:ext cx="1350963" cy="1362075"/>
            </a:xfrm>
            <a:custGeom>
              <a:avLst/>
              <a:gdLst/>
              <a:ahLst/>
              <a:cxnLst>
                <a:cxn ang="0">
                  <a:pos x="288" y="198"/>
                </a:cxn>
                <a:cxn ang="0">
                  <a:pos x="173" y="336"/>
                </a:cxn>
                <a:cxn ang="0">
                  <a:pos x="173" y="522"/>
                </a:cxn>
                <a:cxn ang="0">
                  <a:pos x="288" y="658"/>
                </a:cxn>
                <a:cxn ang="0">
                  <a:pos x="470" y="690"/>
                </a:cxn>
                <a:cxn ang="0">
                  <a:pos x="625" y="600"/>
                </a:cxn>
                <a:cxn ang="0">
                  <a:pos x="688" y="429"/>
                </a:cxn>
                <a:cxn ang="0">
                  <a:pos x="625" y="256"/>
                </a:cxn>
                <a:cxn ang="0">
                  <a:pos x="470" y="166"/>
                </a:cxn>
                <a:cxn ang="0">
                  <a:pos x="596" y="36"/>
                </a:cxn>
                <a:cxn ang="0">
                  <a:pos x="622" y="47"/>
                </a:cxn>
                <a:cxn ang="0">
                  <a:pos x="631" y="111"/>
                </a:cxn>
                <a:cxn ang="0">
                  <a:pos x="630" y="154"/>
                </a:cxn>
                <a:cxn ang="0">
                  <a:pos x="679" y="203"/>
                </a:cxn>
                <a:cxn ang="0">
                  <a:pos x="774" y="218"/>
                </a:cxn>
                <a:cxn ang="0">
                  <a:pos x="805" y="232"/>
                </a:cxn>
                <a:cxn ang="0">
                  <a:pos x="826" y="294"/>
                </a:cxn>
                <a:cxn ang="0">
                  <a:pos x="846" y="368"/>
                </a:cxn>
                <a:cxn ang="0">
                  <a:pos x="846" y="421"/>
                </a:cxn>
                <a:cxn ang="0">
                  <a:pos x="782" y="459"/>
                </a:cxn>
                <a:cxn ang="0">
                  <a:pos x="738" y="564"/>
                </a:cxn>
                <a:cxn ang="0">
                  <a:pos x="764" y="603"/>
                </a:cxn>
                <a:cxn ang="0">
                  <a:pos x="782" y="662"/>
                </a:cxn>
                <a:cxn ang="0">
                  <a:pos x="682" y="768"/>
                </a:cxn>
                <a:cxn ang="0">
                  <a:pos x="662" y="786"/>
                </a:cxn>
                <a:cxn ang="0">
                  <a:pos x="615" y="777"/>
                </a:cxn>
                <a:cxn ang="0">
                  <a:pos x="574" y="748"/>
                </a:cxn>
                <a:cxn ang="0">
                  <a:pos x="554" y="745"/>
                </a:cxn>
                <a:cxn ang="0">
                  <a:pos x="481" y="760"/>
                </a:cxn>
                <a:cxn ang="0">
                  <a:pos x="461" y="771"/>
                </a:cxn>
                <a:cxn ang="0">
                  <a:pos x="438" y="822"/>
                </a:cxn>
                <a:cxn ang="0">
                  <a:pos x="242" y="815"/>
                </a:cxn>
                <a:cxn ang="0">
                  <a:pos x="224" y="798"/>
                </a:cxn>
                <a:cxn ang="0">
                  <a:pos x="224" y="722"/>
                </a:cxn>
                <a:cxn ang="0">
                  <a:pos x="202" y="677"/>
                </a:cxn>
                <a:cxn ang="0">
                  <a:pos x="155" y="630"/>
                </a:cxn>
                <a:cxn ang="0">
                  <a:pos x="119" y="630"/>
                </a:cxn>
                <a:cxn ang="0">
                  <a:pos x="52" y="627"/>
                </a:cxn>
                <a:cxn ang="0">
                  <a:pos x="21" y="539"/>
                </a:cxn>
                <a:cxn ang="0">
                  <a:pos x="8" y="487"/>
                </a:cxn>
                <a:cxn ang="0">
                  <a:pos x="1" y="444"/>
                </a:cxn>
                <a:cxn ang="0">
                  <a:pos x="73" y="400"/>
                </a:cxn>
                <a:cxn ang="0">
                  <a:pos x="99" y="352"/>
                </a:cxn>
                <a:cxn ang="0">
                  <a:pos x="114" y="294"/>
                </a:cxn>
                <a:cxn ang="0">
                  <a:pos x="68" y="226"/>
                </a:cxn>
                <a:cxn ang="0">
                  <a:pos x="64" y="201"/>
                </a:cxn>
                <a:cxn ang="0">
                  <a:pos x="189" y="70"/>
                </a:cxn>
                <a:cxn ang="0">
                  <a:pos x="227" y="73"/>
                </a:cxn>
                <a:cxn ang="0">
                  <a:pos x="297" y="116"/>
                </a:cxn>
                <a:cxn ang="0">
                  <a:pos x="373" y="96"/>
                </a:cxn>
                <a:cxn ang="0">
                  <a:pos x="399" y="73"/>
                </a:cxn>
                <a:cxn ang="0">
                  <a:pos x="412" y="41"/>
                </a:cxn>
                <a:cxn ang="0">
                  <a:pos x="431" y="6"/>
                </a:cxn>
              </a:cxnLst>
              <a:rect l="0" t="0" r="r" b="b"/>
              <a:pathLst>
                <a:path w="851" h="858">
                  <a:moveTo>
                    <a:pt x="421" y="161"/>
                  </a:moveTo>
                  <a:lnTo>
                    <a:pt x="374" y="166"/>
                  </a:lnTo>
                  <a:lnTo>
                    <a:pt x="329" y="178"/>
                  </a:lnTo>
                  <a:lnTo>
                    <a:pt x="288" y="198"/>
                  </a:lnTo>
                  <a:lnTo>
                    <a:pt x="251" y="224"/>
                  </a:lnTo>
                  <a:lnTo>
                    <a:pt x="219" y="256"/>
                  </a:lnTo>
                  <a:lnTo>
                    <a:pt x="193" y="294"/>
                  </a:lnTo>
                  <a:lnTo>
                    <a:pt x="173" y="336"/>
                  </a:lnTo>
                  <a:lnTo>
                    <a:pt x="161" y="380"/>
                  </a:lnTo>
                  <a:lnTo>
                    <a:pt x="157" y="429"/>
                  </a:lnTo>
                  <a:lnTo>
                    <a:pt x="161" y="476"/>
                  </a:lnTo>
                  <a:lnTo>
                    <a:pt x="173" y="522"/>
                  </a:lnTo>
                  <a:lnTo>
                    <a:pt x="193" y="563"/>
                  </a:lnTo>
                  <a:lnTo>
                    <a:pt x="219" y="600"/>
                  </a:lnTo>
                  <a:lnTo>
                    <a:pt x="251" y="632"/>
                  </a:lnTo>
                  <a:lnTo>
                    <a:pt x="288" y="658"/>
                  </a:lnTo>
                  <a:lnTo>
                    <a:pt x="329" y="677"/>
                  </a:lnTo>
                  <a:lnTo>
                    <a:pt x="374" y="690"/>
                  </a:lnTo>
                  <a:lnTo>
                    <a:pt x="421" y="694"/>
                  </a:lnTo>
                  <a:lnTo>
                    <a:pt x="470" y="690"/>
                  </a:lnTo>
                  <a:lnTo>
                    <a:pt x="514" y="677"/>
                  </a:lnTo>
                  <a:lnTo>
                    <a:pt x="555" y="658"/>
                  </a:lnTo>
                  <a:lnTo>
                    <a:pt x="593" y="632"/>
                  </a:lnTo>
                  <a:lnTo>
                    <a:pt x="625" y="600"/>
                  </a:lnTo>
                  <a:lnTo>
                    <a:pt x="651" y="563"/>
                  </a:lnTo>
                  <a:lnTo>
                    <a:pt x="671" y="522"/>
                  </a:lnTo>
                  <a:lnTo>
                    <a:pt x="683" y="476"/>
                  </a:lnTo>
                  <a:lnTo>
                    <a:pt x="688" y="429"/>
                  </a:lnTo>
                  <a:lnTo>
                    <a:pt x="683" y="380"/>
                  </a:lnTo>
                  <a:lnTo>
                    <a:pt x="671" y="336"/>
                  </a:lnTo>
                  <a:lnTo>
                    <a:pt x="651" y="294"/>
                  </a:lnTo>
                  <a:lnTo>
                    <a:pt x="625" y="256"/>
                  </a:lnTo>
                  <a:lnTo>
                    <a:pt x="593" y="224"/>
                  </a:lnTo>
                  <a:lnTo>
                    <a:pt x="555" y="198"/>
                  </a:lnTo>
                  <a:lnTo>
                    <a:pt x="514" y="178"/>
                  </a:lnTo>
                  <a:lnTo>
                    <a:pt x="470" y="166"/>
                  </a:lnTo>
                  <a:lnTo>
                    <a:pt x="421" y="161"/>
                  </a:lnTo>
                  <a:close/>
                  <a:moveTo>
                    <a:pt x="452" y="0"/>
                  </a:moveTo>
                  <a:lnTo>
                    <a:pt x="467" y="1"/>
                  </a:lnTo>
                  <a:lnTo>
                    <a:pt x="596" y="36"/>
                  </a:lnTo>
                  <a:lnTo>
                    <a:pt x="599" y="36"/>
                  </a:lnTo>
                  <a:lnTo>
                    <a:pt x="606" y="38"/>
                  </a:lnTo>
                  <a:lnTo>
                    <a:pt x="613" y="41"/>
                  </a:lnTo>
                  <a:lnTo>
                    <a:pt x="622" y="47"/>
                  </a:lnTo>
                  <a:lnTo>
                    <a:pt x="630" y="58"/>
                  </a:lnTo>
                  <a:lnTo>
                    <a:pt x="633" y="71"/>
                  </a:lnTo>
                  <a:lnTo>
                    <a:pt x="633" y="91"/>
                  </a:lnTo>
                  <a:lnTo>
                    <a:pt x="631" y="111"/>
                  </a:lnTo>
                  <a:lnTo>
                    <a:pt x="630" y="128"/>
                  </a:lnTo>
                  <a:lnTo>
                    <a:pt x="628" y="139"/>
                  </a:lnTo>
                  <a:lnTo>
                    <a:pt x="628" y="146"/>
                  </a:lnTo>
                  <a:lnTo>
                    <a:pt x="630" y="154"/>
                  </a:lnTo>
                  <a:lnTo>
                    <a:pt x="634" y="163"/>
                  </a:lnTo>
                  <a:lnTo>
                    <a:pt x="656" y="181"/>
                  </a:lnTo>
                  <a:lnTo>
                    <a:pt x="666" y="192"/>
                  </a:lnTo>
                  <a:lnTo>
                    <a:pt x="679" y="203"/>
                  </a:lnTo>
                  <a:lnTo>
                    <a:pt x="688" y="213"/>
                  </a:lnTo>
                  <a:lnTo>
                    <a:pt x="694" y="221"/>
                  </a:lnTo>
                  <a:lnTo>
                    <a:pt x="697" y="224"/>
                  </a:lnTo>
                  <a:lnTo>
                    <a:pt x="774" y="218"/>
                  </a:lnTo>
                  <a:lnTo>
                    <a:pt x="778" y="218"/>
                  </a:lnTo>
                  <a:lnTo>
                    <a:pt x="785" y="220"/>
                  </a:lnTo>
                  <a:lnTo>
                    <a:pt x="796" y="223"/>
                  </a:lnTo>
                  <a:lnTo>
                    <a:pt x="805" y="232"/>
                  </a:lnTo>
                  <a:lnTo>
                    <a:pt x="813" y="245"/>
                  </a:lnTo>
                  <a:lnTo>
                    <a:pt x="816" y="258"/>
                  </a:lnTo>
                  <a:lnTo>
                    <a:pt x="820" y="274"/>
                  </a:lnTo>
                  <a:lnTo>
                    <a:pt x="826" y="294"/>
                  </a:lnTo>
                  <a:lnTo>
                    <a:pt x="831" y="314"/>
                  </a:lnTo>
                  <a:lnTo>
                    <a:pt x="837" y="334"/>
                  </a:lnTo>
                  <a:lnTo>
                    <a:pt x="841" y="352"/>
                  </a:lnTo>
                  <a:lnTo>
                    <a:pt x="846" y="368"/>
                  </a:lnTo>
                  <a:lnTo>
                    <a:pt x="848" y="378"/>
                  </a:lnTo>
                  <a:lnTo>
                    <a:pt x="851" y="384"/>
                  </a:lnTo>
                  <a:lnTo>
                    <a:pt x="851" y="407"/>
                  </a:lnTo>
                  <a:lnTo>
                    <a:pt x="846" y="421"/>
                  </a:lnTo>
                  <a:lnTo>
                    <a:pt x="835" y="433"/>
                  </a:lnTo>
                  <a:lnTo>
                    <a:pt x="808" y="448"/>
                  </a:lnTo>
                  <a:lnTo>
                    <a:pt x="794" y="455"/>
                  </a:lnTo>
                  <a:lnTo>
                    <a:pt x="782" y="459"/>
                  </a:lnTo>
                  <a:lnTo>
                    <a:pt x="773" y="462"/>
                  </a:lnTo>
                  <a:lnTo>
                    <a:pt x="770" y="464"/>
                  </a:lnTo>
                  <a:lnTo>
                    <a:pt x="738" y="560"/>
                  </a:lnTo>
                  <a:lnTo>
                    <a:pt x="738" y="564"/>
                  </a:lnTo>
                  <a:lnTo>
                    <a:pt x="741" y="569"/>
                  </a:lnTo>
                  <a:lnTo>
                    <a:pt x="746" y="578"/>
                  </a:lnTo>
                  <a:lnTo>
                    <a:pt x="753" y="590"/>
                  </a:lnTo>
                  <a:lnTo>
                    <a:pt x="764" y="603"/>
                  </a:lnTo>
                  <a:lnTo>
                    <a:pt x="773" y="615"/>
                  </a:lnTo>
                  <a:lnTo>
                    <a:pt x="781" y="630"/>
                  </a:lnTo>
                  <a:lnTo>
                    <a:pt x="785" y="645"/>
                  </a:lnTo>
                  <a:lnTo>
                    <a:pt x="782" y="662"/>
                  </a:lnTo>
                  <a:lnTo>
                    <a:pt x="771" y="679"/>
                  </a:lnTo>
                  <a:lnTo>
                    <a:pt x="703" y="748"/>
                  </a:lnTo>
                  <a:lnTo>
                    <a:pt x="691" y="758"/>
                  </a:lnTo>
                  <a:lnTo>
                    <a:pt x="682" y="768"/>
                  </a:lnTo>
                  <a:lnTo>
                    <a:pt x="676" y="775"/>
                  </a:lnTo>
                  <a:lnTo>
                    <a:pt x="673" y="777"/>
                  </a:lnTo>
                  <a:lnTo>
                    <a:pt x="668" y="781"/>
                  </a:lnTo>
                  <a:lnTo>
                    <a:pt x="662" y="786"/>
                  </a:lnTo>
                  <a:lnTo>
                    <a:pt x="654" y="789"/>
                  </a:lnTo>
                  <a:lnTo>
                    <a:pt x="644" y="789"/>
                  </a:lnTo>
                  <a:lnTo>
                    <a:pt x="630" y="786"/>
                  </a:lnTo>
                  <a:lnTo>
                    <a:pt x="615" y="777"/>
                  </a:lnTo>
                  <a:lnTo>
                    <a:pt x="598" y="764"/>
                  </a:lnTo>
                  <a:lnTo>
                    <a:pt x="586" y="755"/>
                  </a:lnTo>
                  <a:lnTo>
                    <a:pt x="578" y="751"/>
                  </a:lnTo>
                  <a:lnTo>
                    <a:pt x="574" y="748"/>
                  </a:lnTo>
                  <a:lnTo>
                    <a:pt x="571" y="746"/>
                  </a:lnTo>
                  <a:lnTo>
                    <a:pt x="568" y="746"/>
                  </a:lnTo>
                  <a:lnTo>
                    <a:pt x="561" y="745"/>
                  </a:lnTo>
                  <a:lnTo>
                    <a:pt x="554" y="745"/>
                  </a:lnTo>
                  <a:lnTo>
                    <a:pt x="546" y="746"/>
                  </a:lnTo>
                  <a:lnTo>
                    <a:pt x="539" y="749"/>
                  </a:lnTo>
                  <a:lnTo>
                    <a:pt x="493" y="758"/>
                  </a:lnTo>
                  <a:lnTo>
                    <a:pt x="481" y="760"/>
                  </a:lnTo>
                  <a:lnTo>
                    <a:pt x="476" y="761"/>
                  </a:lnTo>
                  <a:lnTo>
                    <a:pt x="472" y="761"/>
                  </a:lnTo>
                  <a:lnTo>
                    <a:pt x="469" y="763"/>
                  </a:lnTo>
                  <a:lnTo>
                    <a:pt x="461" y="771"/>
                  </a:lnTo>
                  <a:lnTo>
                    <a:pt x="458" y="777"/>
                  </a:lnTo>
                  <a:lnTo>
                    <a:pt x="453" y="789"/>
                  </a:lnTo>
                  <a:lnTo>
                    <a:pt x="447" y="804"/>
                  </a:lnTo>
                  <a:lnTo>
                    <a:pt x="438" y="822"/>
                  </a:lnTo>
                  <a:lnTo>
                    <a:pt x="428" y="838"/>
                  </a:lnTo>
                  <a:lnTo>
                    <a:pt x="417" y="851"/>
                  </a:lnTo>
                  <a:lnTo>
                    <a:pt x="403" y="858"/>
                  </a:lnTo>
                  <a:lnTo>
                    <a:pt x="242" y="815"/>
                  </a:lnTo>
                  <a:lnTo>
                    <a:pt x="240" y="813"/>
                  </a:lnTo>
                  <a:lnTo>
                    <a:pt x="236" y="812"/>
                  </a:lnTo>
                  <a:lnTo>
                    <a:pt x="230" y="806"/>
                  </a:lnTo>
                  <a:lnTo>
                    <a:pt x="224" y="798"/>
                  </a:lnTo>
                  <a:lnTo>
                    <a:pt x="221" y="786"/>
                  </a:lnTo>
                  <a:lnTo>
                    <a:pt x="219" y="771"/>
                  </a:lnTo>
                  <a:lnTo>
                    <a:pt x="222" y="737"/>
                  </a:lnTo>
                  <a:lnTo>
                    <a:pt x="224" y="722"/>
                  </a:lnTo>
                  <a:lnTo>
                    <a:pt x="224" y="708"/>
                  </a:lnTo>
                  <a:lnTo>
                    <a:pt x="219" y="694"/>
                  </a:lnTo>
                  <a:lnTo>
                    <a:pt x="211" y="685"/>
                  </a:lnTo>
                  <a:lnTo>
                    <a:pt x="202" y="677"/>
                  </a:lnTo>
                  <a:lnTo>
                    <a:pt x="192" y="668"/>
                  </a:lnTo>
                  <a:lnTo>
                    <a:pt x="172" y="648"/>
                  </a:lnTo>
                  <a:lnTo>
                    <a:pt x="164" y="639"/>
                  </a:lnTo>
                  <a:lnTo>
                    <a:pt x="155" y="630"/>
                  </a:lnTo>
                  <a:lnTo>
                    <a:pt x="151" y="627"/>
                  </a:lnTo>
                  <a:lnTo>
                    <a:pt x="141" y="626"/>
                  </a:lnTo>
                  <a:lnTo>
                    <a:pt x="129" y="627"/>
                  </a:lnTo>
                  <a:lnTo>
                    <a:pt x="119" y="630"/>
                  </a:lnTo>
                  <a:lnTo>
                    <a:pt x="88" y="633"/>
                  </a:lnTo>
                  <a:lnTo>
                    <a:pt x="71" y="633"/>
                  </a:lnTo>
                  <a:lnTo>
                    <a:pt x="59" y="632"/>
                  </a:lnTo>
                  <a:lnTo>
                    <a:pt x="52" y="627"/>
                  </a:lnTo>
                  <a:lnTo>
                    <a:pt x="47" y="619"/>
                  </a:lnTo>
                  <a:lnTo>
                    <a:pt x="30" y="569"/>
                  </a:lnTo>
                  <a:lnTo>
                    <a:pt x="26" y="552"/>
                  </a:lnTo>
                  <a:lnTo>
                    <a:pt x="21" y="539"/>
                  </a:lnTo>
                  <a:lnTo>
                    <a:pt x="20" y="529"/>
                  </a:lnTo>
                  <a:lnTo>
                    <a:pt x="17" y="519"/>
                  </a:lnTo>
                  <a:lnTo>
                    <a:pt x="12" y="503"/>
                  </a:lnTo>
                  <a:lnTo>
                    <a:pt x="8" y="487"/>
                  </a:lnTo>
                  <a:lnTo>
                    <a:pt x="5" y="470"/>
                  </a:lnTo>
                  <a:lnTo>
                    <a:pt x="1" y="456"/>
                  </a:lnTo>
                  <a:lnTo>
                    <a:pt x="0" y="448"/>
                  </a:lnTo>
                  <a:lnTo>
                    <a:pt x="1" y="444"/>
                  </a:lnTo>
                  <a:lnTo>
                    <a:pt x="17" y="429"/>
                  </a:lnTo>
                  <a:lnTo>
                    <a:pt x="32" y="419"/>
                  </a:lnTo>
                  <a:lnTo>
                    <a:pt x="59" y="407"/>
                  </a:lnTo>
                  <a:lnTo>
                    <a:pt x="73" y="400"/>
                  </a:lnTo>
                  <a:lnTo>
                    <a:pt x="85" y="390"/>
                  </a:lnTo>
                  <a:lnTo>
                    <a:pt x="93" y="381"/>
                  </a:lnTo>
                  <a:lnTo>
                    <a:pt x="96" y="369"/>
                  </a:lnTo>
                  <a:lnTo>
                    <a:pt x="99" y="352"/>
                  </a:lnTo>
                  <a:lnTo>
                    <a:pt x="103" y="334"/>
                  </a:lnTo>
                  <a:lnTo>
                    <a:pt x="108" y="317"/>
                  </a:lnTo>
                  <a:lnTo>
                    <a:pt x="113" y="303"/>
                  </a:lnTo>
                  <a:lnTo>
                    <a:pt x="114" y="294"/>
                  </a:lnTo>
                  <a:lnTo>
                    <a:pt x="108" y="279"/>
                  </a:lnTo>
                  <a:lnTo>
                    <a:pt x="103" y="273"/>
                  </a:lnTo>
                  <a:lnTo>
                    <a:pt x="102" y="270"/>
                  </a:lnTo>
                  <a:lnTo>
                    <a:pt x="68" y="226"/>
                  </a:lnTo>
                  <a:lnTo>
                    <a:pt x="67" y="224"/>
                  </a:lnTo>
                  <a:lnTo>
                    <a:pt x="64" y="220"/>
                  </a:lnTo>
                  <a:lnTo>
                    <a:pt x="62" y="212"/>
                  </a:lnTo>
                  <a:lnTo>
                    <a:pt x="64" y="201"/>
                  </a:lnTo>
                  <a:lnTo>
                    <a:pt x="70" y="191"/>
                  </a:lnTo>
                  <a:lnTo>
                    <a:pt x="183" y="74"/>
                  </a:lnTo>
                  <a:lnTo>
                    <a:pt x="184" y="73"/>
                  </a:lnTo>
                  <a:lnTo>
                    <a:pt x="189" y="70"/>
                  </a:lnTo>
                  <a:lnTo>
                    <a:pt x="195" y="65"/>
                  </a:lnTo>
                  <a:lnTo>
                    <a:pt x="204" y="64"/>
                  </a:lnTo>
                  <a:lnTo>
                    <a:pt x="215" y="65"/>
                  </a:lnTo>
                  <a:lnTo>
                    <a:pt x="227" y="73"/>
                  </a:lnTo>
                  <a:lnTo>
                    <a:pt x="280" y="111"/>
                  </a:lnTo>
                  <a:lnTo>
                    <a:pt x="281" y="113"/>
                  </a:lnTo>
                  <a:lnTo>
                    <a:pt x="288" y="114"/>
                  </a:lnTo>
                  <a:lnTo>
                    <a:pt x="297" y="116"/>
                  </a:lnTo>
                  <a:lnTo>
                    <a:pt x="312" y="113"/>
                  </a:lnTo>
                  <a:lnTo>
                    <a:pt x="358" y="99"/>
                  </a:lnTo>
                  <a:lnTo>
                    <a:pt x="368" y="97"/>
                  </a:lnTo>
                  <a:lnTo>
                    <a:pt x="373" y="96"/>
                  </a:lnTo>
                  <a:lnTo>
                    <a:pt x="376" y="96"/>
                  </a:lnTo>
                  <a:lnTo>
                    <a:pt x="382" y="94"/>
                  </a:lnTo>
                  <a:lnTo>
                    <a:pt x="390" y="88"/>
                  </a:lnTo>
                  <a:lnTo>
                    <a:pt x="399" y="73"/>
                  </a:lnTo>
                  <a:lnTo>
                    <a:pt x="400" y="70"/>
                  </a:lnTo>
                  <a:lnTo>
                    <a:pt x="403" y="62"/>
                  </a:lnTo>
                  <a:lnTo>
                    <a:pt x="408" y="53"/>
                  </a:lnTo>
                  <a:lnTo>
                    <a:pt x="412" y="41"/>
                  </a:lnTo>
                  <a:lnTo>
                    <a:pt x="417" y="30"/>
                  </a:lnTo>
                  <a:lnTo>
                    <a:pt x="420" y="21"/>
                  </a:lnTo>
                  <a:lnTo>
                    <a:pt x="425" y="13"/>
                  </a:lnTo>
                  <a:lnTo>
                    <a:pt x="431" y="6"/>
                  </a:lnTo>
                  <a:lnTo>
                    <a:pt x="440" y="1"/>
                  </a:lnTo>
                  <a:lnTo>
                    <a:pt x="4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57880" tIns="28940" rIns="57880" bIns="28940"/>
            <a:lstStyle/>
            <a:p>
              <a:pPr defTabSz="77157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19">
                <a:solidFill>
                  <a:srgbClr val="404040"/>
                </a:solidFill>
                <a:latin typeface="Calibri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F006F4FA-F7F5-8C47-A794-A5B8A39CAC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30213" y="2701925"/>
              <a:ext cx="663575" cy="666750"/>
            </a:xfrm>
            <a:custGeom>
              <a:avLst/>
              <a:gdLst/>
              <a:ahLst/>
              <a:cxnLst>
                <a:cxn ang="0">
                  <a:pos x="209" y="104"/>
                </a:cxn>
                <a:cxn ang="0">
                  <a:pos x="181" y="107"/>
                </a:cxn>
                <a:cxn ang="0">
                  <a:pos x="155" y="118"/>
                </a:cxn>
                <a:cxn ang="0">
                  <a:pos x="134" y="134"/>
                </a:cxn>
                <a:cxn ang="0">
                  <a:pos x="117" y="157"/>
                </a:cxn>
                <a:cxn ang="0">
                  <a:pos x="107" y="182"/>
                </a:cxn>
                <a:cxn ang="0">
                  <a:pos x="102" y="211"/>
                </a:cxn>
                <a:cxn ang="0">
                  <a:pos x="107" y="238"/>
                </a:cxn>
                <a:cxn ang="0">
                  <a:pos x="117" y="264"/>
                </a:cxn>
                <a:cxn ang="0">
                  <a:pos x="134" y="285"/>
                </a:cxn>
                <a:cxn ang="0">
                  <a:pos x="155" y="302"/>
                </a:cxn>
                <a:cxn ang="0">
                  <a:pos x="181" y="313"/>
                </a:cxn>
                <a:cxn ang="0">
                  <a:pos x="209" y="318"/>
                </a:cxn>
                <a:cxn ang="0">
                  <a:pos x="237" y="313"/>
                </a:cxn>
                <a:cxn ang="0">
                  <a:pos x="262" y="302"/>
                </a:cxn>
                <a:cxn ang="0">
                  <a:pos x="285" y="285"/>
                </a:cxn>
                <a:cxn ang="0">
                  <a:pos x="301" y="264"/>
                </a:cxn>
                <a:cxn ang="0">
                  <a:pos x="312" y="238"/>
                </a:cxn>
                <a:cxn ang="0">
                  <a:pos x="315" y="211"/>
                </a:cxn>
                <a:cxn ang="0">
                  <a:pos x="312" y="182"/>
                </a:cxn>
                <a:cxn ang="0">
                  <a:pos x="301" y="157"/>
                </a:cxn>
                <a:cxn ang="0">
                  <a:pos x="285" y="134"/>
                </a:cxn>
                <a:cxn ang="0">
                  <a:pos x="262" y="118"/>
                </a:cxn>
                <a:cxn ang="0">
                  <a:pos x="237" y="107"/>
                </a:cxn>
                <a:cxn ang="0">
                  <a:pos x="209" y="104"/>
                </a:cxn>
                <a:cxn ang="0">
                  <a:pos x="209" y="0"/>
                </a:cxn>
                <a:cxn ang="0">
                  <a:pos x="251" y="5"/>
                </a:cxn>
                <a:cxn ang="0">
                  <a:pos x="291" y="17"/>
                </a:cxn>
                <a:cxn ang="0">
                  <a:pos x="326" y="37"/>
                </a:cxn>
                <a:cxn ang="0">
                  <a:pos x="358" y="63"/>
                </a:cxn>
                <a:cxn ang="0">
                  <a:pos x="382" y="93"/>
                </a:cxn>
                <a:cxn ang="0">
                  <a:pos x="402" y="128"/>
                </a:cxn>
                <a:cxn ang="0">
                  <a:pos x="414" y="168"/>
                </a:cxn>
                <a:cxn ang="0">
                  <a:pos x="418" y="211"/>
                </a:cxn>
                <a:cxn ang="0">
                  <a:pos x="414" y="252"/>
                </a:cxn>
                <a:cxn ang="0">
                  <a:pos x="402" y="292"/>
                </a:cxn>
                <a:cxn ang="0">
                  <a:pos x="382" y="327"/>
                </a:cxn>
                <a:cxn ang="0">
                  <a:pos x="358" y="359"/>
                </a:cxn>
                <a:cxn ang="0">
                  <a:pos x="326" y="383"/>
                </a:cxn>
                <a:cxn ang="0">
                  <a:pos x="291" y="403"/>
                </a:cxn>
                <a:cxn ang="0">
                  <a:pos x="251" y="415"/>
                </a:cxn>
                <a:cxn ang="0">
                  <a:pos x="209" y="420"/>
                </a:cxn>
                <a:cxn ang="0">
                  <a:pos x="167" y="415"/>
                </a:cxn>
                <a:cxn ang="0">
                  <a:pos x="128" y="403"/>
                </a:cxn>
                <a:cxn ang="0">
                  <a:pos x="93" y="383"/>
                </a:cxn>
                <a:cxn ang="0">
                  <a:pos x="61" y="359"/>
                </a:cxn>
                <a:cxn ang="0">
                  <a:pos x="37" y="327"/>
                </a:cxn>
                <a:cxn ang="0">
                  <a:pos x="17" y="292"/>
                </a:cxn>
                <a:cxn ang="0">
                  <a:pos x="5" y="252"/>
                </a:cxn>
                <a:cxn ang="0">
                  <a:pos x="0" y="211"/>
                </a:cxn>
                <a:cxn ang="0">
                  <a:pos x="5" y="168"/>
                </a:cxn>
                <a:cxn ang="0">
                  <a:pos x="17" y="128"/>
                </a:cxn>
                <a:cxn ang="0">
                  <a:pos x="37" y="93"/>
                </a:cxn>
                <a:cxn ang="0">
                  <a:pos x="61" y="63"/>
                </a:cxn>
                <a:cxn ang="0">
                  <a:pos x="93" y="37"/>
                </a:cxn>
                <a:cxn ang="0">
                  <a:pos x="128" y="17"/>
                </a:cxn>
                <a:cxn ang="0">
                  <a:pos x="167" y="5"/>
                </a:cxn>
                <a:cxn ang="0">
                  <a:pos x="209" y="0"/>
                </a:cxn>
              </a:cxnLst>
              <a:rect l="0" t="0" r="r" b="b"/>
              <a:pathLst>
                <a:path w="418" h="420">
                  <a:moveTo>
                    <a:pt x="209" y="104"/>
                  </a:moveTo>
                  <a:lnTo>
                    <a:pt x="181" y="107"/>
                  </a:lnTo>
                  <a:lnTo>
                    <a:pt x="155" y="118"/>
                  </a:lnTo>
                  <a:lnTo>
                    <a:pt x="134" y="134"/>
                  </a:lnTo>
                  <a:lnTo>
                    <a:pt x="117" y="157"/>
                  </a:lnTo>
                  <a:lnTo>
                    <a:pt x="107" y="182"/>
                  </a:lnTo>
                  <a:lnTo>
                    <a:pt x="102" y="211"/>
                  </a:lnTo>
                  <a:lnTo>
                    <a:pt x="107" y="238"/>
                  </a:lnTo>
                  <a:lnTo>
                    <a:pt x="117" y="264"/>
                  </a:lnTo>
                  <a:lnTo>
                    <a:pt x="134" y="285"/>
                  </a:lnTo>
                  <a:lnTo>
                    <a:pt x="155" y="302"/>
                  </a:lnTo>
                  <a:lnTo>
                    <a:pt x="181" y="313"/>
                  </a:lnTo>
                  <a:lnTo>
                    <a:pt x="209" y="318"/>
                  </a:lnTo>
                  <a:lnTo>
                    <a:pt x="237" y="313"/>
                  </a:lnTo>
                  <a:lnTo>
                    <a:pt x="262" y="302"/>
                  </a:lnTo>
                  <a:lnTo>
                    <a:pt x="285" y="285"/>
                  </a:lnTo>
                  <a:lnTo>
                    <a:pt x="301" y="264"/>
                  </a:lnTo>
                  <a:lnTo>
                    <a:pt x="312" y="238"/>
                  </a:lnTo>
                  <a:lnTo>
                    <a:pt x="315" y="211"/>
                  </a:lnTo>
                  <a:lnTo>
                    <a:pt x="312" y="182"/>
                  </a:lnTo>
                  <a:lnTo>
                    <a:pt x="301" y="157"/>
                  </a:lnTo>
                  <a:lnTo>
                    <a:pt x="285" y="134"/>
                  </a:lnTo>
                  <a:lnTo>
                    <a:pt x="262" y="118"/>
                  </a:lnTo>
                  <a:lnTo>
                    <a:pt x="237" y="107"/>
                  </a:lnTo>
                  <a:lnTo>
                    <a:pt x="209" y="104"/>
                  </a:lnTo>
                  <a:close/>
                  <a:moveTo>
                    <a:pt x="209" y="0"/>
                  </a:moveTo>
                  <a:lnTo>
                    <a:pt x="251" y="5"/>
                  </a:lnTo>
                  <a:lnTo>
                    <a:pt x="291" y="17"/>
                  </a:lnTo>
                  <a:lnTo>
                    <a:pt x="326" y="37"/>
                  </a:lnTo>
                  <a:lnTo>
                    <a:pt x="358" y="63"/>
                  </a:lnTo>
                  <a:lnTo>
                    <a:pt x="382" y="93"/>
                  </a:lnTo>
                  <a:lnTo>
                    <a:pt x="402" y="128"/>
                  </a:lnTo>
                  <a:lnTo>
                    <a:pt x="414" y="168"/>
                  </a:lnTo>
                  <a:lnTo>
                    <a:pt x="418" y="211"/>
                  </a:lnTo>
                  <a:lnTo>
                    <a:pt x="414" y="252"/>
                  </a:lnTo>
                  <a:lnTo>
                    <a:pt x="402" y="292"/>
                  </a:lnTo>
                  <a:lnTo>
                    <a:pt x="382" y="327"/>
                  </a:lnTo>
                  <a:lnTo>
                    <a:pt x="358" y="359"/>
                  </a:lnTo>
                  <a:lnTo>
                    <a:pt x="326" y="383"/>
                  </a:lnTo>
                  <a:lnTo>
                    <a:pt x="291" y="403"/>
                  </a:lnTo>
                  <a:lnTo>
                    <a:pt x="251" y="415"/>
                  </a:lnTo>
                  <a:lnTo>
                    <a:pt x="209" y="420"/>
                  </a:lnTo>
                  <a:lnTo>
                    <a:pt x="167" y="415"/>
                  </a:lnTo>
                  <a:lnTo>
                    <a:pt x="128" y="403"/>
                  </a:lnTo>
                  <a:lnTo>
                    <a:pt x="93" y="383"/>
                  </a:lnTo>
                  <a:lnTo>
                    <a:pt x="61" y="359"/>
                  </a:lnTo>
                  <a:lnTo>
                    <a:pt x="37" y="327"/>
                  </a:lnTo>
                  <a:lnTo>
                    <a:pt x="17" y="292"/>
                  </a:lnTo>
                  <a:lnTo>
                    <a:pt x="5" y="252"/>
                  </a:lnTo>
                  <a:lnTo>
                    <a:pt x="0" y="211"/>
                  </a:lnTo>
                  <a:lnTo>
                    <a:pt x="5" y="168"/>
                  </a:lnTo>
                  <a:lnTo>
                    <a:pt x="17" y="128"/>
                  </a:lnTo>
                  <a:lnTo>
                    <a:pt x="37" y="93"/>
                  </a:lnTo>
                  <a:lnTo>
                    <a:pt x="61" y="63"/>
                  </a:lnTo>
                  <a:lnTo>
                    <a:pt x="93" y="37"/>
                  </a:lnTo>
                  <a:lnTo>
                    <a:pt x="128" y="17"/>
                  </a:lnTo>
                  <a:lnTo>
                    <a:pt x="167" y="5"/>
                  </a:lnTo>
                  <a:lnTo>
                    <a:pt x="2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57880" tIns="28940" rIns="57880" bIns="28940"/>
            <a:lstStyle/>
            <a:p>
              <a:pPr defTabSz="77157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19">
                <a:solidFill>
                  <a:srgbClr val="40404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9120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0E47E-B47D-4251-B9FD-4DB66BBE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Quel est notre raison d’être?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A673D-C40C-4E72-BC42-6F1A8811C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Santé des Canadiens - Loi canadienne sur la santé</a:t>
            </a:r>
          </a:p>
          <a:p>
            <a:r>
              <a:rPr lang="fr-FR" dirty="0"/>
              <a:t>Les CAT sont au cœur même de la raison d’être des IRSC. 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35305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7915" y="843855"/>
            <a:ext cx="3989435" cy="5491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4826"/>
          <a:stretch/>
        </p:blipFill>
        <p:spPr>
          <a:xfrm>
            <a:off x="2482633" y="2535048"/>
            <a:ext cx="7426065" cy="1806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051D6A-59C7-4E60-A8E3-644DFEBB999B}"/>
              </a:ext>
            </a:extLst>
          </p:cNvPr>
          <p:cNvSpPr txBox="1"/>
          <p:nvPr/>
        </p:nvSpPr>
        <p:spPr>
          <a:xfrm>
            <a:off x="4724400" y="774700"/>
            <a:ext cx="481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Les IRSC représentent  l’agence fédérale dans son ensemble : Il s’agit de beaucoup plus que 13 instituts.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B50CF-2F0A-4768-BE3F-55B4A82A2F2B}"/>
              </a:ext>
            </a:extLst>
          </p:cNvPr>
          <p:cNvSpPr txBox="1"/>
          <p:nvPr/>
        </p:nvSpPr>
        <p:spPr>
          <a:xfrm>
            <a:off x="4629149" y="4650482"/>
            <a:ext cx="5172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1,3 milliard $ de chiffre d’affaires annuel, dont </a:t>
            </a:r>
            <a:r>
              <a:rPr lang="fr-FR" b="1" dirty="0">
                <a:solidFill>
                  <a:srgbClr val="FF0000"/>
                </a:solidFill>
              </a:rPr>
              <a:t>700 millions $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pour le concours de recherche «Subvention de projet » (à l’initiative des chercheurs).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750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674A04-08BD-4F69-83AB-AB994C4C8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1491" y="647371"/>
            <a:ext cx="7850021" cy="5520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26967C-3E75-4876-995F-6DACBFAD9A46}"/>
              </a:ext>
            </a:extLst>
          </p:cNvPr>
          <p:cNvSpPr txBox="1"/>
          <p:nvPr/>
        </p:nvSpPr>
        <p:spPr>
          <a:xfrm>
            <a:off x="8126730" y="4086225"/>
            <a:ext cx="1568768" cy="227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15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2025" b="1" dirty="0">
                <a:solidFill>
                  <a:prstClr val="black"/>
                </a:solidFill>
                <a:latin typeface="Calibri" panose="020F0502020204030204"/>
              </a:rPr>
              <a:t>13 instituts : Deux ont changé de nom depuis que cette diapo a été créée.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53DAC-A69B-4E24-8338-F1A3B33E9193}"/>
              </a:ext>
            </a:extLst>
          </p:cNvPr>
          <p:cNvSpPr txBox="1"/>
          <p:nvPr/>
        </p:nvSpPr>
        <p:spPr>
          <a:xfrm>
            <a:off x="1935488" y="266700"/>
            <a:ext cx="6446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Voici les 13 instituts (budget annuel de subventions de </a:t>
            </a:r>
            <a:r>
              <a:rPr lang="fr-FR" b="1" dirty="0">
                <a:solidFill>
                  <a:srgbClr val="FF0000"/>
                </a:solidFill>
              </a:rPr>
              <a:t>7 à 8 millions $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par institut)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8E8F46-1656-45F0-829A-10FB4E48AC67}"/>
              </a:ext>
            </a:extLst>
          </p:cNvPr>
          <p:cNvSpPr/>
          <p:nvPr/>
        </p:nvSpPr>
        <p:spPr>
          <a:xfrm>
            <a:off x="4318000" y="2349500"/>
            <a:ext cx="1016000" cy="241300"/>
          </a:xfrm>
          <a:prstGeom prst="rect">
            <a:avLst/>
          </a:prstGeom>
          <a:solidFill>
            <a:srgbClr val="DFF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60E30-39BD-4D50-9812-80BDA3032F25}"/>
              </a:ext>
            </a:extLst>
          </p:cNvPr>
          <p:cNvSpPr txBox="1"/>
          <p:nvPr/>
        </p:nvSpPr>
        <p:spPr>
          <a:xfrm>
            <a:off x="4318000" y="2283023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/>
              <a:t>Indigenous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6FEF1-FED0-4804-9781-D402E03D6DE7}"/>
              </a:ext>
            </a:extLst>
          </p:cNvPr>
          <p:cNvSpPr/>
          <p:nvPr/>
        </p:nvSpPr>
        <p:spPr>
          <a:xfrm>
            <a:off x="3975100" y="5157351"/>
            <a:ext cx="622300" cy="384708"/>
          </a:xfrm>
          <a:prstGeom prst="rect">
            <a:avLst/>
          </a:prstGeom>
          <a:solidFill>
            <a:srgbClr val="F3C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17028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71571" eaLnBrk="1" hangingPunct="1">
              <a:defRPr/>
            </a:pPr>
            <a:fld id="{7F58868A-6E9F-42CE-B161-EA31B8537DC9}" type="slidenum">
              <a:rPr lang="en-JM">
                <a:solidFill>
                  <a:prstClr val="white"/>
                </a:solidFill>
                <a:latin typeface="Calibri"/>
              </a:rPr>
              <a:pPr defTabSz="771571" eaLnBrk="1" hangingPunct="1">
                <a:defRPr/>
              </a:pPr>
              <a:t>77</a:t>
            </a:fld>
            <a:endParaRPr lang="en-JM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2210" y="947530"/>
            <a:ext cx="9258300" cy="604093"/>
          </a:xfrm>
        </p:spPr>
        <p:txBody>
          <a:bodyPr/>
          <a:lstStyle/>
          <a:p>
            <a:r>
              <a:rPr lang="fr-FR" dirty="0"/>
              <a:t>Le mandat de notre institut (le plus pertinent pour l’ACRM, mais pensez aussi aux autres instituts!) </a:t>
            </a:r>
            <a:endParaRPr lang="en-CA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 bwMode="auto">
          <a:xfrm>
            <a:off x="400050" y="1912972"/>
            <a:ext cx="7468197" cy="3214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153" tIns="38576" rIns="77153" bIns="38576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71571">
              <a:buNone/>
              <a:defRPr/>
            </a:pPr>
            <a:r>
              <a:rPr lang="fr-CA" sz="2400" i="1" dirty="0"/>
              <a:t>L'IALA est le foyer de recherche sur la santé </a:t>
            </a:r>
            <a:r>
              <a:rPr lang="fr-CA" sz="2400" i="1" dirty="0" err="1"/>
              <a:t>musculosquelettique</a:t>
            </a:r>
            <a:r>
              <a:rPr lang="fr-CA" sz="2400" i="1" dirty="0"/>
              <a:t>, cutanée et buccodentaire au Canada. Son mandat consiste à soutenir la recherche éthique et fructueuse qui vise à améliorer la vie active, la mobilité et la santé buccodentaire, ainsi qu'à s'attaquer à tout un éventail d'affections touchant les os, les articulations, les muscles, les tissus conjonctifs, la peau, les dents</a:t>
            </a:r>
            <a:r>
              <a:rPr lang="fr-CA" sz="2400" i="1" dirty="0">
                <a:solidFill>
                  <a:srgbClr val="404040"/>
                </a:solidFill>
                <a:latin typeface="Calibri"/>
              </a:rPr>
              <a:t> et la région </a:t>
            </a:r>
            <a:r>
              <a:rPr lang="fr-CA" sz="2400" i="1" dirty="0" err="1">
                <a:solidFill>
                  <a:srgbClr val="404040"/>
                </a:solidFill>
                <a:latin typeface="Calibri"/>
              </a:rPr>
              <a:t>craniofaciale</a:t>
            </a:r>
            <a:r>
              <a:rPr lang="fr-CA" i="1" dirty="0">
                <a:solidFill>
                  <a:srgbClr val="404040"/>
                </a:solidFill>
                <a:latin typeface="Calibri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0D58F3-9480-4348-BFD1-0BD00691D4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2268" y="1551622"/>
            <a:ext cx="3078242" cy="302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997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71571" eaLnBrk="1" hangingPunct="1">
              <a:defRPr/>
            </a:pPr>
            <a:fld id="{7F58868A-6E9F-42CE-B161-EA31B8537DC9}" type="slidenum">
              <a:rPr lang="en-JM">
                <a:solidFill>
                  <a:prstClr val="white"/>
                </a:solidFill>
                <a:latin typeface="Calibri"/>
              </a:rPr>
              <a:pPr defTabSz="771571" eaLnBrk="1" hangingPunct="1">
                <a:defRPr/>
              </a:pPr>
              <a:t>78</a:t>
            </a:fld>
            <a:endParaRPr lang="en-JM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2210" y="947530"/>
            <a:ext cx="9258300" cy="604093"/>
          </a:xfrm>
        </p:spPr>
        <p:txBody>
          <a:bodyPr/>
          <a:lstStyle/>
          <a:p>
            <a:r>
              <a:rPr lang="fr-FR" dirty="0"/>
              <a:t>Le mandat de notre institut (le plus pertinent pour l’ACRM, mais pensez aussi aux autres instituts!) </a:t>
            </a:r>
            <a:r>
              <a:rPr lang="en-CA" dirty="0"/>
              <a:t> </a:t>
            </a:r>
          </a:p>
        </p:txBody>
      </p:sp>
      <p:sp>
        <p:nvSpPr>
          <p:cNvPr id="6" name="Text Placeholder 8"/>
          <p:cNvSpPr txBox="1">
            <a:spLocks/>
          </p:cNvSpPr>
          <p:nvPr/>
        </p:nvSpPr>
        <p:spPr bwMode="auto">
          <a:xfrm>
            <a:off x="718541" y="1800225"/>
            <a:ext cx="8358784" cy="33274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153" tIns="38576" rIns="77153" bIns="38576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71571">
              <a:buNone/>
              <a:defRPr/>
            </a:pPr>
            <a:endParaRPr lang="fr-CA" i="1" dirty="0"/>
          </a:p>
          <a:p>
            <a:pPr marL="0" indent="0" defTabSz="771571">
              <a:buNone/>
              <a:defRPr/>
            </a:pPr>
            <a:r>
              <a:rPr lang="fr-CA" i="1" dirty="0"/>
              <a:t>L'IALA est le foyer de recherche sur la santé </a:t>
            </a:r>
            <a:r>
              <a:rPr lang="fr-CA" i="1" dirty="0" err="1"/>
              <a:t>musculosquelettique</a:t>
            </a:r>
            <a:r>
              <a:rPr lang="fr-CA" i="1" dirty="0"/>
              <a:t>, cutanée et buccodentaire au Canada. Son mandat consiste à soutenir la recherche éthique et fructueuse qui vise à améliorer la vie active, la mobilité et la santé buccodentaire, ainsi qu'à s’attaquer à tout un éventail d’affections touchant les os, les articulations, les muscles, les tissus conjonctifs, la peau, les dents</a:t>
            </a:r>
            <a:r>
              <a:rPr lang="fr-CA" i="1" dirty="0">
                <a:solidFill>
                  <a:srgbClr val="404040"/>
                </a:solidFill>
              </a:rPr>
              <a:t> et la région </a:t>
            </a:r>
            <a:r>
              <a:rPr lang="fr-CA" i="1" dirty="0" err="1">
                <a:solidFill>
                  <a:srgbClr val="404040"/>
                </a:solidFill>
              </a:rPr>
              <a:t>craniofaciale</a:t>
            </a:r>
            <a:r>
              <a:rPr lang="fr-CA" i="1" dirty="0">
                <a:solidFill>
                  <a:srgbClr val="404040"/>
                </a:solidFill>
              </a:rPr>
              <a:t>.</a:t>
            </a:r>
          </a:p>
          <a:p>
            <a:pPr marL="0" indent="0" defTabSz="771571">
              <a:buNone/>
              <a:defRPr/>
            </a:pPr>
            <a:endParaRPr lang="en-CA" sz="2700" i="1" dirty="0">
              <a:solidFill>
                <a:srgbClr val="40404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9290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CDB0C-5477-4952-818E-2F5B0A746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323849"/>
            <a:ext cx="9144000" cy="1510665"/>
          </a:xfrm>
        </p:spPr>
        <p:txBody>
          <a:bodyPr/>
          <a:lstStyle/>
          <a:p>
            <a:r>
              <a:rPr lang="fr-FR" dirty="0"/>
              <a:t>Quelles sont les priorités de leadership de recherche en santé des IRSC et de l’IALA? Très pertinentes pour les CAT du Canada</a:t>
            </a:r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137334-8A93-4D3C-9F60-192BA8DE621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" y="2419350"/>
            <a:ext cx="5156359" cy="4029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57275" y="2409825"/>
            <a:ext cx="4638675" cy="4762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chemeClr val="bg2"/>
                </a:solidFill>
                <a:latin typeface="Arial Black" pitchFamily="34" charset="0"/>
              </a:rPr>
              <a:t>Plan stratégique de l’IALA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4975" y="3486150"/>
            <a:ext cx="1304925" cy="646331"/>
          </a:xfrm>
          <a:prstGeom prst="rect">
            <a:avLst/>
          </a:prstGeom>
          <a:solidFill>
            <a:srgbClr val="DFFF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A" sz="1800" b="1" dirty="0">
                <a:solidFill>
                  <a:schemeClr val="bg2"/>
                </a:solidFill>
                <a:latin typeface="+mj-lt"/>
              </a:rPr>
              <a:t>Atténuer </a:t>
            </a:r>
          </a:p>
          <a:p>
            <a:r>
              <a:rPr lang="fr-CA" sz="1800" b="1" dirty="0">
                <a:solidFill>
                  <a:schemeClr val="bg2"/>
                </a:solidFill>
                <a:latin typeface="+mj-lt"/>
              </a:rPr>
              <a:t>la douleur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0" y="3305175"/>
            <a:ext cx="1343025" cy="83099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chemeClr val="bg2"/>
                </a:solidFill>
                <a:latin typeface="+mj-lt"/>
              </a:rPr>
              <a:t>Mobiliser </a:t>
            </a:r>
          </a:p>
          <a:p>
            <a:r>
              <a:rPr lang="fr-CA" sz="1600" b="1" dirty="0">
                <a:solidFill>
                  <a:schemeClr val="bg2"/>
                </a:solidFill>
                <a:latin typeface="+mj-lt"/>
              </a:rPr>
              <a:t>la santé </a:t>
            </a:r>
          </a:p>
          <a:p>
            <a:r>
              <a:rPr lang="fr-CA" sz="1600" b="1" dirty="0">
                <a:solidFill>
                  <a:schemeClr val="bg2"/>
                </a:solidFill>
                <a:latin typeface="+mj-lt"/>
              </a:rPr>
              <a:t>numérique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400300" y="4133850"/>
            <a:ext cx="1781175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CA" sz="1600" b="1" dirty="0">
                <a:solidFill>
                  <a:schemeClr val="bg2"/>
                </a:solidFill>
              </a:rPr>
              <a:t>ÉDI et </a:t>
            </a:r>
          </a:p>
          <a:p>
            <a:pPr algn="ctr"/>
            <a:r>
              <a:rPr lang="fr-CA" sz="1600" b="1" dirty="0">
                <a:solidFill>
                  <a:schemeClr val="bg2"/>
                </a:solidFill>
              </a:rPr>
              <a:t>droits des </a:t>
            </a:r>
          </a:p>
          <a:p>
            <a:pPr algn="ctr"/>
            <a:r>
              <a:rPr lang="fr-CA" sz="1600" b="1" dirty="0">
                <a:solidFill>
                  <a:schemeClr val="bg2"/>
                </a:solidFill>
              </a:rPr>
              <a:t>autochtones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7375" y="5172075"/>
            <a:ext cx="1437005" cy="58477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chemeClr val="bg2"/>
                </a:solidFill>
                <a:latin typeface="+mj-lt"/>
              </a:rPr>
              <a:t>Former </a:t>
            </a:r>
          </a:p>
          <a:p>
            <a:r>
              <a:rPr lang="en-CA" sz="1600" b="1" dirty="0">
                <a:solidFill>
                  <a:schemeClr val="bg2"/>
                </a:solidFill>
                <a:latin typeface="+mj-lt"/>
              </a:rPr>
              <a:t>des leaders</a:t>
            </a:r>
            <a:endParaRPr lang="en-US" sz="1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9025" y="5133975"/>
            <a:ext cx="1324888" cy="584775"/>
          </a:xfrm>
          <a:prstGeom prst="rect">
            <a:avLst/>
          </a:prstGeom>
          <a:solidFill>
            <a:srgbClr val="DFFFC0"/>
          </a:solidFill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chemeClr val="bg2"/>
                </a:solidFill>
                <a:latin typeface="+mj-lt"/>
              </a:rPr>
              <a:t>Renforcer </a:t>
            </a:r>
          </a:p>
          <a:p>
            <a:r>
              <a:rPr lang="fr-CA" sz="1600" b="1" dirty="0">
                <a:solidFill>
                  <a:schemeClr val="bg2"/>
                </a:solidFill>
                <a:latin typeface="+mj-lt"/>
              </a:rPr>
              <a:t>l’impact</a:t>
            </a:r>
          </a:p>
        </p:txBody>
      </p:sp>
    </p:spTree>
    <p:extLst>
      <p:ext uri="{BB962C8B-B14F-4D97-AF65-F5344CB8AC3E}">
        <p14:creationId xmlns:p14="http://schemas.microsoft.com/office/powerpoint/2010/main" val="184021306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*k2 dislocation FIN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42" y="142875"/>
            <a:ext cx="5410676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330827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16050" y="142875"/>
            <a:ext cx="7715250" cy="933450"/>
          </a:xfrm>
        </p:spPr>
        <p:txBody>
          <a:bodyPr/>
          <a:lstStyle/>
          <a:p>
            <a:r>
              <a:rPr lang="en-CA" dirty="0"/>
              <a:t>IALA 2021-26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8125" y="1143001"/>
            <a:ext cx="9637395" cy="4990552"/>
          </a:xfrm>
        </p:spPr>
        <p:txBody>
          <a:bodyPr/>
          <a:lstStyle/>
          <a:p>
            <a:r>
              <a:rPr lang="fr-FR" sz="2800" dirty="0"/>
              <a:t>Engager véritablement les communautés (diverses méthodes)</a:t>
            </a:r>
          </a:p>
          <a:p>
            <a:r>
              <a:rPr lang="fr-FR" sz="2800" dirty="0"/>
              <a:t>Former des leaders - promouvoir la science de l’équipe par divers moyens, notamment en investissant dans des réseaux de catalyseurs dans les domaines du mandat de l’IALA</a:t>
            </a:r>
          </a:p>
          <a:p>
            <a:r>
              <a:rPr lang="fr-FR" sz="2800" dirty="0"/>
              <a:t>La douleur est un problème de santé majeur au Canada aussi</a:t>
            </a:r>
          </a:p>
          <a:p>
            <a:r>
              <a:rPr lang="fr-FR" sz="2800" dirty="0"/>
              <a:t>Établir des partenariats pour promouvoir les progrès de la santé numérique</a:t>
            </a:r>
          </a:p>
          <a:p>
            <a:r>
              <a:rPr lang="fr-FR" sz="2800" dirty="0"/>
              <a:t>Aider à mobiliser la recherche pour la santé (mise à l’échelle</a:t>
            </a:r>
            <a:r>
              <a:rPr lang="en-CA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2057205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19081"/>
          <a:stretch/>
        </p:blipFill>
        <p:spPr>
          <a:xfrm>
            <a:off x="607705" y="4788987"/>
            <a:ext cx="6469559" cy="1118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039" y="2333847"/>
            <a:ext cx="3987164" cy="3000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705" y="2333854"/>
            <a:ext cx="4299843" cy="1158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705" y="3678521"/>
            <a:ext cx="4347865" cy="924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/>
          <a:srcRect t="5197"/>
          <a:stretch/>
        </p:blipFill>
        <p:spPr>
          <a:xfrm>
            <a:off x="607704" y="710466"/>
            <a:ext cx="9260586" cy="14503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376" y="752475"/>
            <a:ext cx="7524750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2"/>
                </a:solidFill>
                <a:latin typeface="Arial Black" pitchFamily="34" charset="0"/>
              </a:rPr>
              <a:t>RÉSEAU CANADIEN DE RECHERCHE EN RÉADAPTATION MUSCULO-SQUELETTIQUE</a:t>
            </a:r>
            <a:endParaRPr lang="en-US" sz="2800" dirty="0">
              <a:solidFill>
                <a:schemeClr val="bg2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7621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95580" y="4173172"/>
            <a:ext cx="3000068" cy="1869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52401"/>
            <a:ext cx="9086850" cy="1409638"/>
          </a:xfrm>
        </p:spPr>
        <p:txBody>
          <a:bodyPr/>
          <a:lstStyle/>
          <a:p>
            <a:r>
              <a:rPr lang="fr-FR" sz="3375" dirty="0"/>
              <a:t>Leadership en matière de renforcement des capacités et d’engagement des patients</a:t>
            </a:r>
            <a:endParaRPr lang="en-CA" sz="3375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18" y="1451052"/>
            <a:ext cx="2199593" cy="25852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028" y="1673043"/>
            <a:ext cx="5979319" cy="4243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8028" y="2735471"/>
            <a:ext cx="5979319" cy="9243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F3C63A-F7D0-40DD-B746-0C6BD5F0CF59}"/>
              </a:ext>
            </a:extLst>
          </p:cNvPr>
          <p:cNvSpPr txBox="1"/>
          <p:nvPr/>
        </p:nvSpPr>
        <p:spPr>
          <a:xfrm>
            <a:off x="6853714" y="5195177"/>
            <a:ext cx="2147411" cy="559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15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519" b="1" dirty="0">
                <a:solidFill>
                  <a:srgbClr val="FFFFFF"/>
                </a:solidFill>
                <a:latin typeface="Arial Unicode MS"/>
              </a:rPr>
              <a:t>Patient engagement video</a:t>
            </a:r>
          </a:p>
        </p:txBody>
      </p:sp>
    </p:spTree>
    <p:extLst>
      <p:ext uri="{BB962C8B-B14F-4D97-AF65-F5344CB8AC3E}">
        <p14:creationId xmlns:p14="http://schemas.microsoft.com/office/powerpoint/2010/main" val="883893170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999B-855B-4DCD-8A33-F7092F72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75" y="792956"/>
            <a:ext cx="7715250" cy="964406"/>
          </a:xfrm>
        </p:spPr>
        <p:txBody>
          <a:bodyPr/>
          <a:lstStyle/>
          <a:p>
            <a:r>
              <a:rPr lang="fr-CA" dirty="0"/>
              <a:t>Possibilité de partenariat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E4ED78-9E84-4715-9086-80D75841A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6" y="2014538"/>
            <a:ext cx="9134857" cy="3806190"/>
          </a:xfrm>
        </p:spPr>
      </p:pic>
      <p:sp>
        <p:nvSpPr>
          <p:cNvPr id="4" name="TextBox 3"/>
          <p:cNvSpPr txBox="1"/>
          <p:nvPr/>
        </p:nvSpPr>
        <p:spPr>
          <a:xfrm>
            <a:off x="561975" y="2209800"/>
            <a:ext cx="843915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2"/>
                </a:solidFill>
              </a:rPr>
              <a:t>Programmes de bourses de formation en recherche en santé des IRSC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13409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744F4A-674B-4DCD-BC5B-F9930A84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931" y="101600"/>
            <a:ext cx="7715250" cy="1143000"/>
          </a:xfrm>
        </p:spPr>
        <p:txBody>
          <a:bodyPr/>
          <a:lstStyle/>
          <a:p>
            <a:r>
              <a:rPr lang="en-CA" dirty="0"/>
              <a:t>Résumé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F6C548-8091-4A66-80A4-41FC1D4B7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095375"/>
            <a:ext cx="9201149" cy="5102225"/>
          </a:xfrm>
        </p:spPr>
        <p:txBody>
          <a:bodyPr/>
          <a:lstStyle/>
          <a:p>
            <a:r>
              <a:rPr lang="fr-FR" sz="3600" dirty="0"/>
              <a:t>La thérapie par l’exercice fonctionne pour les tissus </a:t>
            </a:r>
            <a:r>
              <a:rPr lang="fr-FR" sz="3600" dirty="0" err="1"/>
              <a:t>musculo</a:t>
            </a:r>
            <a:r>
              <a:rPr lang="fr-FR" sz="3600" dirty="0"/>
              <a:t>-squelettiques </a:t>
            </a:r>
          </a:p>
          <a:p>
            <a:r>
              <a:rPr lang="fr-FR" sz="3600" dirty="0"/>
              <a:t>Attention à la chirurgie pour les blessures du genou et l’arthrose du genou (10 min.)</a:t>
            </a:r>
          </a:p>
          <a:p>
            <a:r>
              <a:rPr lang="fr-FR" sz="3600" dirty="0"/>
              <a:t>Une approche du dos personnalisée et centrée sur le patient (5 min.)</a:t>
            </a:r>
          </a:p>
          <a:p>
            <a:r>
              <a:rPr lang="fr-FR" sz="3600" dirty="0"/>
              <a:t>Quoi de neuf concernant la peau </a:t>
            </a:r>
          </a:p>
          <a:p>
            <a:r>
              <a:rPr lang="fr-FR" sz="3600" dirty="0"/>
              <a:t>Télésanté et modèles de soins</a:t>
            </a:r>
          </a:p>
          <a:p>
            <a:r>
              <a:rPr lang="fr-FR" sz="3600" dirty="0"/>
              <a:t>Que sont les IRSC-IALA? 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4019448002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scan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5809" b="5809"/>
          <a:stretch>
            <a:fillRect/>
          </a:stretch>
        </p:blipFill>
        <p:spPr bwMode="auto">
          <a:xfrm>
            <a:off x="1283018" y="547212"/>
            <a:ext cx="5133499" cy="583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6889433" y="5373440"/>
            <a:ext cx="2826068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Sir Astley Cooper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1768-1841</a:t>
            </a:r>
          </a:p>
          <a:p>
            <a:pPr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38469" name="Rectangle 5"/>
          <p:cNvSpPr>
            <a:spLocks noChangeArrowheads="1"/>
          </p:cNvSpPr>
          <p:nvPr/>
        </p:nvSpPr>
        <p:spPr bwMode="auto">
          <a:xfrm>
            <a:off x="6602819" y="495777"/>
            <a:ext cx="3508743" cy="422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>
              <a:spcBef>
                <a:spcPct val="20000"/>
              </a:spcBef>
              <a:buClr>
                <a:srgbClr val="99FF66"/>
              </a:buClr>
              <a:defRPr/>
            </a:pPr>
            <a:r>
              <a:rPr lang="fr-F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 ans comme articulation fonctionnelle</a:t>
            </a:r>
          </a:p>
          <a:p>
            <a:pPr>
              <a:spcBef>
                <a:spcPct val="20000"/>
              </a:spcBef>
              <a:buClr>
                <a:srgbClr val="99FF66"/>
              </a:buClr>
              <a:defRPr/>
            </a:pPr>
            <a:endParaRPr lang="fr-FR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rgbClr val="99FF66"/>
              </a:buClr>
              <a:defRPr/>
            </a:pPr>
            <a:r>
              <a:rPr lang="fr-F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L’omoplate devient une articulation!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180560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114FFB"/>
      </a:dk2>
      <a:lt2>
        <a:srgbClr val="8CF4EA"/>
      </a:lt2>
      <a:accent1>
        <a:srgbClr val="00B7A5"/>
      </a:accent1>
      <a:accent2>
        <a:srgbClr val="D49FFF"/>
      </a:accent2>
      <a:accent3>
        <a:srgbClr val="AAB2FD"/>
      </a:accent3>
      <a:accent4>
        <a:srgbClr val="DADADA"/>
      </a:accent4>
      <a:accent5>
        <a:srgbClr val="AAD8CF"/>
      </a:accent5>
      <a:accent6>
        <a:srgbClr val="C090E7"/>
      </a:accent6>
      <a:hlink>
        <a:srgbClr val="7B00E4"/>
      </a:hlink>
      <a:folHlink>
        <a:srgbClr val="618FFD"/>
      </a:folHlink>
    </a:clrScheme>
    <a:fontScheme name="Default Design">
      <a:majorFont>
        <a:latin typeface="Arial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114FFB"/>
      </a:dk2>
      <a:lt2>
        <a:srgbClr val="8CF4EA"/>
      </a:lt2>
      <a:accent1>
        <a:srgbClr val="00B7A5"/>
      </a:accent1>
      <a:accent2>
        <a:srgbClr val="D49FFF"/>
      </a:accent2>
      <a:accent3>
        <a:srgbClr val="AAB2FD"/>
      </a:accent3>
      <a:accent4>
        <a:srgbClr val="DADADA"/>
      </a:accent4>
      <a:accent5>
        <a:srgbClr val="AAD8CF"/>
      </a:accent5>
      <a:accent6>
        <a:srgbClr val="C090E7"/>
      </a:accent6>
      <a:hlink>
        <a:srgbClr val="7B00E4"/>
      </a:hlink>
      <a:folHlink>
        <a:srgbClr val="618FFD"/>
      </a:folHlink>
    </a:clrScheme>
    <a:fontScheme name="Default Design">
      <a:majorFont>
        <a:latin typeface="Arial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114FFB"/>
      </a:dk2>
      <a:lt2>
        <a:srgbClr val="8CF4EA"/>
      </a:lt2>
      <a:accent1>
        <a:srgbClr val="00B7A5"/>
      </a:accent1>
      <a:accent2>
        <a:srgbClr val="D49FFF"/>
      </a:accent2>
      <a:accent3>
        <a:srgbClr val="AAB2FD"/>
      </a:accent3>
      <a:accent4>
        <a:srgbClr val="DADADA"/>
      </a:accent4>
      <a:accent5>
        <a:srgbClr val="AAD8CF"/>
      </a:accent5>
      <a:accent6>
        <a:srgbClr val="C090E7"/>
      </a:accent6>
      <a:hlink>
        <a:srgbClr val="7B00E4"/>
      </a:hlink>
      <a:folHlink>
        <a:srgbClr val="618FFD"/>
      </a:folHlink>
    </a:clrScheme>
    <a:fontScheme name="Default Design">
      <a:majorFont>
        <a:latin typeface="Arial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CIHR - PP">
      <a:dk1>
        <a:srgbClr val="404040"/>
      </a:dk1>
      <a:lt1>
        <a:sysClr val="window" lastClr="FFFFFF"/>
      </a:lt1>
      <a:dk2>
        <a:srgbClr val="1E9D8B"/>
      </a:dk2>
      <a:lt2>
        <a:srgbClr val="EEECE1"/>
      </a:lt2>
      <a:accent1>
        <a:srgbClr val="00A9E0"/>
      </a:accent1>
      <a:accent2>
        <a:srgbClr val="FF7900"/>
      </a:accent2>
      <a:accent3>
        <a:srgbClr val="7AB800"/>
      </a:accent3>
      <a:accent4>
        <a:srgbClr val="0073CF"/>
      </a:accent4>
      <a:accent5>
        <a:srgbClr val="63CECA"/>
      </a:accent5>
      <a:accent6>
        <a:srgbClr val="C3009E"/>
      </a:accent6>
      <a:hlink>
        <a:srgbClr val="0073CF"/>
      </a:hlink>
      <a:folHlink>
        <a:srgbClr val="C300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114FFB"/>
      </a:dk2>
      <a:lt2>
        <a:srgbClr val="8CF4EA"/>
      </a:lt2>
      <a:accent1>
        <a:srgbClr val="00B7A5"/>
      </a:accent1>
      <a:accent2>
        <a:srgbClr val="D49FFF"/>
      </a:accent2>
      <a:accent3>
        <a:srgbClr val="AAB2FD"/>
      </a:accent3>
      <a:accent4>
        <a:srgbClr val="DADADA"/>
      </a:accent4>
      <a:accent5>
        <a:srgbClr val="AAD8CF"/>
      </a:accent5>
      <a:accent6>
        <a:srgbClr val="C090E7"/>
      </a:accent6>
      <a:hlink>
        <a:srgbClr val="7B00E4"/>
      </a:hlink>
      <a:folHlink>
        <a:srgbClr val="618FFD"/>
      </a:folHlink>
    </a:clrScheme>
    <a:fontScheme name="Default Design">
      <a:majorFont>
        <a:latin typeface="Arial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Designs\Straight Edge.pot</Template>
  <TotalTime>5900</TotalTime>
  <Pages>33</Pages>
  <Words>2094</Words>
  <Application>Microsoft Office PowerPoint</Application>
  <PresentationFormat>35mm Slides</PresentationFormat>
  <Paragraphs>274</Paragraphs>
  <Slides>84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84</vt:i4>
      </vt:variant>
    </vt:vector>
  </HeadingPairs>
  <TitlesOfParts>
    <vt:vector size="106" baseType="lpstr">
      <vt:lpstr>Arial</vt:lpstr>
      <vt:lpstr>Arial Black</vt:lpstr>
      <vt:lpstr>Arial Narrow</vt:lpstr>
      <vt:lpstr>Arial Unicode MS</vt:lpstr>
      <vt:lpstr>Bahnschrift Light</vt:lpstr>
      <vt:lpstr>Calibri</vt:lpstr>
      <vt:lpstr>Calibri Light</vt:lpstr>
      <vt:lpstr>Helvetica</vt:lpstr>
      <vt:lpstr>PT Sans Narrow</vt:lpstr>
      <vt:lpstr>Times</vt:lpstr>
      <vt:lpstr>Times New Roman</vt:lpstr>
      <vt:lpstr>Trebuchet MS</vt:lpstr>
      <vt:lpstr>Wingdings</vt:lpstr>
      <vt:lpstr>Default Design</vt:lpstr>
      <vt:lpstr>Blank Presentation</vt:lpstr>
      <vt:lpstr>2_Default Design</vt:lpstr>
      <vt:lpstr>2_Blank Presentation</vt:lpstr>
      <vt:lpstr>4_Office Theme</vt:lpstr>
      <vt:lpstr>3_Default Design</vt:lpstr>
      <vt:lpstr>1_Office Theme</vt:lpstr>
      <vt:lpstr>1_Default Design</vt:lpstr>
      <vt:lpstr>2_Office Theme</vt:lpstr>
      <vt:lpstr>PowerPoint Presentation</vt:lpstr>
      <vt:lpstr>Karim Khan  MD, PhD, MBA</vt:lpstr>
      <vt:lpstr>Vue d’ensemble</vt:lpstr>
      <vt:lpstr>Google ‘mécanothérapie et sport’</vt:lpstr>
      <vt:lpstr>Qu’est-ce que la mécanotransduction?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Comment le corps s’adapte-t-il à la charge?</vt:lpstr>
      <vt:lpstr>   </vt:lpstr>
      <vt:lpstr>   </vt:lpstr>
      <vt:lpstr>    </vt:lpstr>
      <vt:lpstr>    </vt:lpstr>
      <vt:lpstr>PowerPoint Presentation</vt:lpstr>
      <vt:lpstr>      </vt:lpstr>
      <vt:lpstr>     </vt:lpstr>
      <vt:lpstr> </vt:lpstr>
      <vt:lpstr>     </vt:lpstr>
      <vt:lpstr>     </vt:lpstr>
      <vt:lpstr>PowerPoint Presentation</vt:lpstr>
      <vt:lpstr>PowerPoint Presentation</vt:lpstr>
      <vt:lpstr>      </vt:lpstr>
      <vt:lpstr>PowerPoint Presentation</vt:lpstr>
      <vt:lpstr>PowerPoint Presentation</vt:lpstr>
      <vt:lpstr>PowerPoint Presentation</vt:lpstr>
      <vt:lpstr>PowerPoint Presentation</vt:lpstr>
      <vt:lpstr>Résumé : Les 3 étapes de la mécanotransduction</vt:lpstr>
      <vt:lpstr>PowerPoint Presentation</vt:lpstr>
      <vt:lpstr>Google ‘mécanothérapie’</vt:lpstr>
      <vt:lpstr>Ce qui ne fonctionne pas …</vt:lpstr>
      <vt:lpstr>    Quoi de neuf au sujet des blessures au genou? </vt:lpstr>
      <vt:lpstr>Aperçu</vt:lpstr>
      <vt:lpstr> </vt:lpstr>
      <vt:lpstr>Dr Richard Frobell (Physio, Suède)</vt:lpstr>
      <vt:lpstr>Reconstruction randomisée des LCA ou réadaptation</vt:lpstr>
      <vt:lpstr>Donc …</vt:lpstr>
      <vt:lpstr>Genou : 1b)  La reconstruction du LCA prévient-elle l’arthrose?</vt:lpstr>
      <vt:lpstr>La flèche indique une prévalence de 50 % d’arthrose 15 ans après la blessure du LCA.</vt:lpstr>
      <vt:lpstr>Genou douloureux, claquement +ve IRM</vt:lpstr>
      <vt:lpstr>Dois-je avoir recours à un arthroscope (APM) pour ma déchirure méniscale confirmée par IRM?  </vt:lpstr>
      <vt:lpstr>PowerPoint Presentation</vt:lpstr>
      <vt:lpstr>Pas besoin de statistiques sophistiquées! La fausse chirurgie a bien fonctionné!</vt:lpstr>
      <vt:lpstr>Nouveautés au niveau des genoux! (dernière) </vt:lpstr>
      <vt:lpstr>PowerPoint Presentation</vt:lpstr>
      <vt:lpstr>Résumé 2. Reconstruction du LCA? </vt:lpstr>
      <vt:lpstr>Messages à retenir</vt:lpstr>
      <vt:lpstr>Résumé</vt:lpstr>
      <vt:lpstr>    Quoi de neuf concernant le mal de dos?  </vt:lpstr>
      <vt:lpstr>Qu’est-ce qui n’est pas si nouveau! </vt:lpstr>
      <vt:lpstr>Considérez les éléments comme variant</vt:lpstr>
      <vt:lpstr>Quoi de neuf … </vt:lpstr>
      <vt:lpstr>The Lancet (series)</vt:lpstr>
      <vt:lpstr>The Lancet (series)</vt:lpstr>
      <vt:lpstr>Contexte des commissions des accidents du travail</vt:lpstr>
      <vt:lpstr>   Quoi de neuf : Affections cutanées liées au travail </vt:lpstr>
      <vt:lpstr>Aggravation du fardeau des affections cutanées liées au travail</vt:lpstr>
      <vt:lpstr>Contexte des commissions des accidents du travail</vt:lpstr>
      <vt:lpstr>PowerPoint Presentation</vt:lpstr>
      <vt:lpstr>PowerPoint Presentation</vt:lpstr>
      <vt:lpstr>PowerPoint Presentation</vt:lpstr>
      <vt:lpstr>PowerPoint Presentation</vt:lpstr>
      <vt:lpstr>Orienté vers l’action (traduction des connaissances). </vt:lpstr>
      <vt:lpstr>Les professions qui sont souvent touchées par les affections cutanées</vt:lpstr>
      <vt:lpstr>PowerPoint Presentation</vt:lpstr>
      <vt:lpstr>PowerPoint Presentation</vt:lpstr>
      <vt:lpstr>    Quoi de neuf : Télésanté et modèles de soins concernant les troubles musculo-squelettiques sur les blessures du genou?  </vt:lpstr>
      <vt:lpstr>PowerPoint Presentation</vt:lpstr>
      <vt:lpstr>PowerPoint Presentation</vt:lpstr>
      <vt:lpstr>Cadre musculo-squelettique</vt:lpstr>
      <vt:lpstr>   Quoi de neuf :  IRSC-IALA  L’agence des sciences de la santé du Canada </vt:lpstr>
      <vt:lpstr>PowerPoint Presentation</vt:lpstr>
      <vt:lpstr>Quel est notre raison d’être?</vt:lpstr>
      <vt:lpstr>PowerPoint Presentation</vt:lpstr>
      <vt:lpstr>PowerPoint Presentation</vt:lpstr>
      <vt:lpstr>Le mandat de notre institut (le plus pertinent pour l’ACRM, mais pensez aussi aux autres instituts!) </vt:lpstr>
      <vt:lpstr>Le mandat de notre institut (le plus pertinent pour l’ACRM, mais pensez aussi aux autres instituts!)  </vt:lpstr>
      <vt:lpstr>Quelles sont les priorités de leadership de recherche en santé des IRSC et de l’IALA? Très pertinentes pour les CAT du Canada</vt:lpstr>
      <vt:lpstr>IALA 2021-26</vt:lpstr>
      <vt:lpstr>PowerPoint Presentation</vt:lpstr>
      <vt:lpstr>Leadership en matière de renforcement des capacités et d’engagement des patients</vt:lpstr>
      <vt:lpstr>Possibilité de partenariat</vt:lpstr>
      <vt:lpstr>Résumé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Patellar tendinopathy -  the VISA experience</dc:title>
  <dc:creator>HKIN05</dc:creator>
  <cp:lastModifiedBy>AWCBC</cp:lastModifiedBy>
  <cp:revision>618</cp:revision>
  <cp:lastPrinted>1999-05-28T10:18:22Z</cp:lastPrinted>
  <dcterms:created xsi:type="dcterms:W3CDTF">1999-04-20T17:56:03Z</dcterms:created>
  <dcterms:modified xsi:type="dcterms:W3CDTF">2021-10-12T19:19:13Z</dcterms:modified>
</cp:coreProperties>
</file>