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242" r:id="rId4"/>
    <p:sldMasterId id="2147485247" r:id="rId5"/>
    <p:sldMasterId id="2147485249" r:id="rId6"/>
    <p:sldMasterId id="2147485252" r:id="rId7"/>
  </p:sldMasterIdLst>
  <p:notesMasterIdLst>
    <p:notesMasterId r:id="rId22"/>
  </p:notesMasterIdLst>
  <p:handoutMasterIdLst>
    <p:handoutMasterId r:id="rId23"/>
  </p:handoutMasterIdLst>
  <p:sldIdLst>
    <p:sldId id="866" r:id="rId8"/>
    <p:sldId id="839" r:id="rId9"/>
    <p:sldId id="873" r:id="rId10"/>
    <p:sldId id="882" r:id="rId11"/>
    <p:sldId id="883" r:id="rId12"/>
    <p:sldId id="874" r:id="rId13"/>
    <p:sldId id="875" r:id="rId14"/>
    <p:sldId id="876" r:id="rId15"/>
    <p:sldId id="884" r:id="rId16"/>
    <p:sldId id="886" r:id="rId17"/>
    <p:sldId id="880" r:id="rId18"/>
    <p:sldId id="881" r:id="rId19"/>
    <p:sldId id="832" r:id="rId20"/>
    <p:sldId id="872" r:id="rId21"/>
  </p:sldIdLst>
  <p:sldSz cx="9144000" cy="5143500" type="screen16x9"/>
  <p:notesSz cx="7010400" cy="9296400"/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1pPr>
    <a:lvl2pPr marL="609585" algn="l" defTabSz="609585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2pPr>
    <a:lvl3pPr marL="1219170" algn="l" defTabSz="609585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3pPr>
    <a:lvl4pPr marL="1828754" algn="l" defTabSz="609585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4pPr>
    <a:lvl5pPr marL="2438339" algn="l" defTabSz="609585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92" userDrawn="1">
          <p15:clr>
            <a:srgbClr val="A4A3A4"/>
          </p15:clr>
        </p15:guide>
        <p15:guide id="2" pos="171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F6FF"/>
    <a:srgbClr val="FFC305"/>
    <a:srgbClr val="A688A7"/>
    <a:srgbClr val="ADDC7E"/>
    <a:srgbClr val="9FD668"/>
    <a:srgbClr val="AEDC7F"/>
    <a:srgbClr val="DF5F90"/>
    <a:srgbClr val="D63270"/>
    <a:srgbClr val="C24661"/>
    <a:srgbClr val="BF49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6" autoAdjust="0"/>
    <p:restoredTop sz="96357" autoAdjust="0"/>
  </p:normalViewPr>
  <p:slideViewPr>
    <p:cSldViewPr snapToGrid="0">
      <p:cViewPr varScale="1">
        <p:scale>
          <a:sx n="155" d="100"/>
          <a:sy n="155" d="100"/>
        </p:scale>
        <p:origin x="-762" y="-96"/>
      </p:cViewPr>
      <p:guideLst>
        <p:guide orient="horz" pos="2692"/>
        <p:guide pos="17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80" tIns="49391" rIns="98780" bIns="49391" numCol="1" anchor="t" anchorCtr="0" compatLnSpc="1">
            <a:prstTxWarp prst="textNoShape">
              <a:avLst/>
            </a:prstTxWarp>
          </a:bodyPr>
          <a:lstStyle>
            <a:lvl1pPr defTabSz="494108" eaLnBrk="0" hangingPunct="0">
              <a:defRPr sz="13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80" tIns="49391" rIns="98780" bIns="49391" numCol="1" anchor="t" anchorCtr="0" compatLnSpc="1">
            <a:prstTxWarp prst="textNoShape">
              <a:avLst/>
            </a:prstTxWarp>
          </a:bodyPr>
          <a:lstStyle>
            <a:lvl1pPr algn="r" defTabSz="493640" eaLnBrk="0" hangingPunct="0">
              <a:defRPr sz="1300"/>
            </a:lvl1pPr>
          </a:lstStyle>
          <a:p>
            <a:fld id="{6F31ED9D-D976-4EFB-9540-E9508C15A64F}" type="datetime1">
              <a:rPr lang="en-US" altLang="en-US"/>
              <a:pPr/>
              <a:t>10/11/2022</a:t>
            </a:fld>
            <a:endParaRPr lang="en-US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80" tIns="49391" rIns="98780" bIns="49391" numCol="1" anchor="b" anchorCtr="0" compatLnSpc="1">
            <a:prstTxWarp prst="textNoShape">
              <a:avLst/>
            </a:prstTxWarp>
          </a:bodyPr>
          <a:lstStyle>
            <a:lvl1pPr defTabSz="494108" eaLnBrk="0" hangingPunct="0">
              <a:defRPr sz="13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80" tIns="49391" rIns="98780" bIns="49391" numCol="1" anchor="b" anchorCtr="0" compatLnSpc="1">
            <a:prstTxWarp prst="textNoShape">
              <a:avLst/>
            </a:prstTxWarp>
          </a:bodyPr>
          <a:lstStyle>
            <a:lvl1pPr algn="r" defTabSz="493640" eaLnBrk="0" hangingPunct="0">
              <a:defRPr sz="1300"/>
            </a:lvl1pPr>
          </a:lstStyle>
          <a:p>
            <a:fld id="{C65CF5A6-DE1B-40AF-9783-78966B34F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8651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6" rIns="91294" bIns="45646" numCol="1" anchor="t" anchorCtr="0" compatLnSpc="1">
            <a:prstTxWarp prst="textNoShape">
              <a:avLst/>
            </a:prstTxWarp>
          </a:bodyPr>
          <a:lstStyle>
            <a:lvl1pPr defTabSz="455863" eaLnBrk="0" hangingPunct="0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6" y="1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6" rIns="91294" bIns="45646" numCol="1" anchor="t" anchorCtr="0" compatLnSpc="1">
            <a:prstTxWarp prst="textNoShape">
              <a:avLst/>
            </a:prstTxWarp>
          </a:bodyPr>
          <a:lstStyle>
            <a:lvl1pPr algn="r" defTabSz="455546" eaLnBrk="0" hangingPunct="0">
              <a:defRPr sz="1200"/>
            </a:lvl1pPr>
          </a:lstStyle>
          <a:p>
            <a:fld id="{AD836FB2-2AD5-4445-BEDE-34D9596CA3DA}" type="datetime1">
              <a:rPr lang="en-US" altLang="en-US"/>
              <a:pPr/>
              <a:t>10/11/2022</a:t>
            </a:fld>
            <a:endParaRPr lang="en-US" alt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4528"/>
            <a:ext cx="5607362" cy="41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6" rIns="91294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61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defTabSz="455863" eaLnBrk="0" hangingPunct="0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6" y="8831161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defTabSz="455546" eaLnBrk="0" hangingPunct="0">
              <a:defRPr sz="1200"/>
            </a:lvl1pPr>
          </a:lstStyle>
          <a:p>
            <a:fld id="{D5EA70C0-11FD-4CDD-90AA-8FD09D99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40523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charset="0"/>
        <a:ea typeface="ヒラギノ角ゴ Pro W3" charset="-128"/>
        <a:cs typeface="ヒラギノ角ゴ Pro W3" charset="-128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charset="0"/>
        <a:ea typeface="ヒラギノ角ゴ Pro W3" charset="-128"/>
        <a:cs typeface="ヒラギノ角ゴ Pro W3" charset="-128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charset="0"/>
        <a:ea typeface="ヒラギノ角ゴ Pro W3" charset="-128"/>
        <a:cs typeface="ヒラギノ角ゴ Pro W3" charset="-128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charset="0"/>
        <a:ea typeface="ヒラギノ角ゴ Pro W3" charset="-128"/>
        <a:cs typeface="ヒラギノ角ゴ Pro W3" charset="-128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charset="0"/>
        <a:ea typeface="ヒラギノ角ゴ Pro W3" charset="-128"/>
        <a:cs typeface="ヒラギノ角ゴ Pro W3" charset="-128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Welcome our attendees.</a:t>
            </a:r>
          </a:p>
          <a:p>
            <a:pPr marL="457200" marR="0" lvl="0" indent="0" algn="l" defTabSz="60958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dirty="0"/>
              <a:t>“</a:t>
            </a:r>
            <a:r>
              <a:rPr lang="en-US" sz="1600" b="0" i="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Before we begin, I would  like to acknowledge w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are coming together today from the traditional lands and territories across Turtle Island; what we now call the nation of Canada.</a:t>
            </a:r>
          </a:p>
          <a:p>
            <a:pPr algn="l"/>
            <a:endParaRPr lang="en-U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I am speaking to you today from Treaty 6 territory—traditional land of the Cree, Saulteaux (pronounce as “So-toe”), Blackfoot, Dene (“De-nay”),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Nakota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Métis people.</a:t>
            </a:r>
          </a:p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We acknowledge the First Nations, Inuit and Métis people whose footsteps have marked this land for time immemorial.”</a:t>
            </a: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3911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54102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31144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6220" y="4414528"/>
            <a:ext cx="6611922" cy="41829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07200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78744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5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A70C0-11FD-4CDD-90AA-8FD09D9986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126" charset="-128"/>
                <a:cs typeface="+mn-cs"/>
              </a:rPr>
              <a:pPr marL="0" marR="0" lvl="0" indent="0" algn="r" defTabSz="4555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126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43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5109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1961" y="4278539"/>
            <a:ext cx="5607362" cy="4182958"/>
          </a:xfrm>
        </p:spPr>
        <p:txBody>
          <a:bodyPr/>
          <a:lstStyle/>
          <a:p>
            <a:pPr marL="895335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0099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3937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6663" y="4079688"/>
            <a:ext cx="6321926" cy="49862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1772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1773" y="4414528"/>
            <a:ext cx="6122151" cy="44166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52997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7108" y="4414527"/>
            <a:ext cx="6463703" cy="4560786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85750" algn="l"/>
                <a:tab pos="40005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8581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9327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68188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70C0-11FD-4CDD-90AA-8FD09D99869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9870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0619CA-471F-0F4B-9DAA-072223D65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5A6146-03D9-C34B-9453-05A561188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15C398C-D721-AF42-B2FE-E0E59DAD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72555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850" y="194540"/>
            <a:ext cx="3167228" cy="422365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 4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2" y="4506686"/>
            <a:ext cx="2077397" cy="49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00" y="4507200"/>
            <a:ext cx="2077397" cy="491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81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48A626-5485-E14A-A645-F4249450F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B5411-3768-644C-982D-B0787B36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2569F8-7AA3-6042-8109-FE252E0C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551"/>
            <a:ext cx="7886700" cy="3185774"/>
          </a:xfrm>
          <a:prstGeom prst="rect">
            <a:avLst/>
          </a:prstGeom>
        </p:spPr>
        <p:txBody>
          <a:bodyPr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0BAD6C-FB61-BD4D-AF26-712F9A90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E62BAD8-05D0-274B-AB91-6ECD834129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363488-39EC-AF4F-B982-CFD16957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A97AB2-75C7-9543-BE97-0A8CDC6F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69D7D4C-8A1E-FE42-ADA4-F5BF820E7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263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7465B30-7AE3-5240-B208-BE6614AC2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2C156-E58A-5847-A6D7-9BEF1C2E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6C7009-45C6-0242-8C37-02F38C959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44963"/>
            <a:ext cx="3867150" cy="3262312"/>
          </a:xfrm>
          <a:prstGeom prst="rect">
            <a:avLst/>
          </a:prstGeom>
        </p:spPr>
        <p:txBody>
          <a:bodyPr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42A4A5-4099-C140-9652-33A434BC7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4963"/>
            <a:ext cx="3867150" cy="3262312"/>
          </a:xfrm>
          <a:prstGeom prst="rect">
            <a:avLst/>
          </a:prstGeom>
        </p:spPr>
        <p:txBody>
          <a:bodyPr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A989613-C085-CE4A-B6F3-EC3D2003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E62BAD8-05D0-274B-AB91-6ECD834129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ABF237-2132-7948-8A00-967AF0CF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432FD5-1376-2144-910C-512BFA42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69D7D4C-8A1E-FE42-ADA4-F5BF820E7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57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292109-074B-FC41-AA33-E710FEC7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F9629D-BF90-5A4C-9C54-2E8E62BF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E62BAD8-05D0-274B-AB91-6ECD834129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EC7CED-08CD-CE43-A1EF-60F3F2BA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BDA4D6A-14C7-B443-A518-66DA1E64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69D7D4C-8A1E-FE42-ADA4-F5BF820E7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80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811" y="4927601"/>
            <a:ext cx="2057400" cy="252184"/>
          </a:xfrm>
        </p:spPr>
        <p:txBody>
          <a:bodyPr/>
          <a:lstStyle>
            <a:lvl1pPr>
              <a:defRPr sz="1125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F2FA1B1-D4EC-4848-B860-81FC94324E12}" type="datetime1">
              <a:rPr lang="en-CA" smtClean="0"/>
              <a:pPr/>
              <a:t>2022-10-11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22552" y="4913087"/>
            <a:ext cx="706363" cy="25218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66E385A-F058-C24E-9853-34BAC45C1C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386744" y="1160915"/>
            <a:ext cx="7808383" cy="3606347"/>
          </a:xfrm>
        </p:spPr>
        <p:txBody>
          <a:bodyPr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86744" y="-493485"/>
            <a:ext cx="7808383" cy="1429654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17" indent="0">
              <a:buNone/>
              <a:defRPr/>
            </a:lvl2pPr>
            <a:lvl3pPr marL="914233" indent="0">
              <a:buNone/>
              <a:defRPr/>
            </a:lvl3pPr>
            <a:lvl4pPr marL="1371350" indent="0">
              <a:buNone/>
              <a:defRPr/>
            </a:lvl4pPr>
            <a:lvl5pPr marL="18284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9958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222" y="4942343"/>
            <a:ext cx="1325639" cy="254680"/>
          </a:xfrm>
        </p:spPr>
        <p:txBody>
          <a:bodyPr/>
          <a:lstStyle>
            <a:lvl1pPr>
              <a:defRPr sz="110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569A9FA6-39AA-584E-8F8E-C78900EB1626}" type="datetime1">
              <a:rPr lang="en-CA" smtClean="0"/>
              <a:pPr/>
              <a:t>2022-10-11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528" y="4930171"/>
            <a:ext cx="735693" cy="25468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415CE9DE-1C2D-7E4D-828F-B1A286F988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/>
          </p:nvPr>
        </p:nvSpPr>
        <p:spPr>
          <a:xfrm>
            <a:off x="386747" y="1502230"/>
            <a:ext cx="7808383" cy="3265034"/>
          </a:xfrm>
        </p:spPr>
        <p:txBody>
          <a:bodyPr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6748" y="-442452"/>
            <a:ext cx="4877101" cy="1514923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 3 Header</a:t>
            </a:r>
          </a:p>
        </p:txBody>
      </p:sp>
    </p:spTree>
    <p:extLst>
      <p:ext uri="{BB962C8B-B14F-4D97-AF65-F5344CB8AC3E}">
        <p14:creationId xmlns="" xmlns:p14="http://schemas.microsoft.com/office/powerpoint/2010/main" val="296444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"/>
            <a:ext cx="6885333" cy="108304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66E385A-F058-C24E-9853-34BAC45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015324"/>
      </p:ext>
    </p:extLst>
  </p:cSld>
  <p:clrMapOvr>
    <a:masterClrMapping/>
  </p:clrMapOvr>
  <p:transition spd="slow">
    <p:wipe dir="r"/>
  </p:transition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850" y="194540"/>
            <a:ext cx="3167228" cy="422365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 3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2" y="4506686"/>
            <a:ext cx="2077397" cy="491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188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29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2" y="4507200"/>
            <a:ext cx="2077397" cy="491218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850" y="194540"/>
            <a:ext cx="3167228" cy="422365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Option 4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1634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62C60C-FA90-A646-829C-A71D7C698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BAD8-05D0-274B-AB91-6ECD834129F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4FC3BF-253B-A94E-B3FE-11AD4D774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B28F7E-1191-2447-8B03-45E6B7A4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7D4C-8A1E-FE42-ADA4-F5BF820E7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59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3" r:id="rId1"/>
    <p:sldLayoutId id="2147485244" r:id="rId2"/>
    <p:sldLayoutId id="2147485245" r:id="rId3"/>
    <p:sldLayoutId id="214748524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4638"/>
            <a:ext cx="7886700" cy="993776"/>
          </a:xfrm>
          <a:prstGeom prst="rect">
            <a:avLst/>
          </a:prstGeom>
        </p:spPr>
        <p:txBody>
          <a:bodyPr vert="horz" lIns="170661" tIns="85331" rIns="170661" bIns="8533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70015"/>
            <a:ext cx="7886700" cy="3262312"/>
          </a:xfrm>
          <a:prstGeom prst="rect">
            <a:avLst/>
          </a:prstGeom>
        </p:spPr>
        <p:txBody>
          <a:bodyPr vert="horz" lIns="170661" tIns="85331" rIns="170661" bIns="85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4637"/>
          </a:xfrm>
          <a:prstGeom prst="rect">
            <a:avLst/>
          </a:prstGeom>
        </p:spPr>
        <p:txBody>
          <a:bodyPr vert="horz" lIns="170661" tIns="85331" rIns="170661" bIns="85331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2A07-66F6-4B4E-9794-51A6F912AEBA}" type="datetime1">
              <a:rPr lang="en-CA" smtClean="0"/>
              <a:pPr/>
              <a:t>2022-10-11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vert="horz" lIns="170661" tIns="85331" rIns="170661" bIns="85331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4637"/>
          </a:xfrm>
          <a:prstGeom prst="rect">
            <a:avLst/>
          </a:prstGeom>
        </p:spPr>
        <p:txBody>
          <a:bodyPr vert="horz" lIns="170661" tIns="85331" rIns="170661" bIns="85331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E385A-F058-C24E-9853-34BAC45C1C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52" y="-152399"/>
            <a:ext cx="9256552" cy="536459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32796" y="-188686"/>
            <a:ext cx="9297040" cy="1124857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714"/>
          </a:p>
        </p:txBody>
      </p:sp>
      <p:sp>
        <p:nvSpPr>
          <p:cNvPr id="10" name="Rectangle 9"/>
          <p:cNvSpPr/>
          <p:nvPr userDrawn="1"/>
        </p:nvSpPr>
        <p:spPr>
          <a:xfrm>
            <a:off x="-132795" y="4818744"/>
            <a:ext cx="9297039" cy="402986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714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1" y="3895399"/>
            <a:ext cx="2046800" cy="198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458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</p:sldLayoutIdLst>
  <p:hf hdr="0" ftr="0"/>
  <p:txStyles>
    <p:titleStyle>
      <a:lvl1pPr algn="l" defTabSz="914233" rtl="0" eaLnBrk="1" latinLnBrk="0" hangingPunct="1">
        <a:lnSpc>
          <a:spcPct val="90000"/>
        </a:lnSpc>
        <a:spcBef>
          <a:spcPct val="0"/>
        </a:spcBef>
        <a:buNone/>
        <a:defRPr sz="44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9" indent="-228559" algn="l" defTabSz="91423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5675" indent="-228559" algn="l" defTabSz="914233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2411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2" indent="-228559" algn="l" defTabSz="914233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929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8" indent="-228559" algn="l" defTabSz="914233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4pPr>
      <a:lvl5pPr marL="2057025" indent="-228559" algn="l" defTabSz="914233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1" indent="-228559" algn="l" defTabSz="914233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6pPr>
      <a:lvl7pPr marL="2971258" indent="-228559" algn="l" defTabSz="914233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7pPr>
      <a:lvl8pPr marL="3428374" indent="-228559" algn="l" defTabSz="914233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1" indent="-228559" algn="l" defTabSz="914233" rtl="0" eaLnBrk="1" latinLnBrk="0" hangingPunct="1">
        <a:lnSpc>
          <a:spcPct val="90000"/>
        </a:lnSpc>
        <a:spcBef>
          <a:spcPts val="499"/>
        </a:spcBef>
        <a:buFont typeface="Arial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3" rtl="0" eaLnBrk="1" latinLnBrk="0" hangingPunct="1">
        <a:defRPr sz="1821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3" rtl="0" eaLnBrk="1" latinLnBrk="0" hangingPunct="1">
        <a:defRPr sz="1821" kern="1200">
          <a:solidFill>
            <a:schemeClr val="tx1"/>
          </a:solidFill>
          <a:latin typeface="+mn-lt"/>
          <a:ea typeface="+mn-ea"/>
          <a:cs typeface="+mn-cs"/>
        </a:defRPr>
      </a:lvl2pPr>
      <a:lvl3pPr marL="914233" algn="l" defTabSz="914233" rtl="0" eaLnBrk="1" latinLnBrk="0" hangingPunct="1">
        <a:defRPr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0" algn="l" defTabSz="914233" rtl="0" eaLnBrk="1" latinLnBrk="0" hangingPunct="1">
        <a:defRPr sz="1821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6" algn="l" defTabSz="914233" rtl="0" eaLnBrk="1" latinLnBrk="0" hangingPunct="1">
        <a:defRPr sz="1821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3" algn="l" defTabSz="914233" rtl="0" eaLnBrk="1" latinLnBrk="0" hangingPunct="1">
        <a:defRPr sz="1821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9" algn="l" defTabSz="914233" rtl="0" eaLnBrk="1" latinLnBrk="0" hangingPunct="1">
        <a:defRPr sz="1821" kern="1200">
          <a:solidFill>
            <a:schemeClr val="tx1"/>
          </a:solidFill>
          <a:latin typeface="+mn-lt"/>
          <a:ea typeface="+mn-ea"/>
          <a:cs typeface="+mn-cs"/>
        </a:defRPr>
      </a:lvl7pPr>
      <a:lvl8pPr marL="3199816" algn="l" defTabSz="914233" rtl="0" eaLnBrk="1" latinLnBrk="0" hangingPunct="1">
        <a:defRPr sz="1821" kern="1200">
          <a:solidFill>
            <a:schemeClr val="tx1"/>
          </a:solidFill>
          <a:latin typeface="+mn-lt"/>
          <a:ea typeface="+mn-ea"/>
          <a:cs typeface="+mn-cs"/>
        </a:defRPr>
      </a:lvl8pPr>
      <a:lvl9pPr marL="3656933" algn="l" defTabSz="914233" rtl="0" eaLnBrk="1" latinLnBrk="0" hangingPunct="1">
        <a:defRPr sz="18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73A9-0056-7142-B568-2F2FA9E68811}" type="datetime1">
              <a:rPr lang="en-CA" smtClean="0"/>
              <a:pPr/>
              <a:t>2022-10-11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E385A-F058-C24E-9853-34BAC45C1C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7169"/>
            <a:ext cx="9143999" cy="52993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20673971">
            <a:off x="-1132113" y="5050409"/>
            <a:ext cx="2264228" cy="803275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ectangle 8"/>
          <p:cNvSpPr/>
          <p:nvPr userDrawn="1"/>
        </p:nvSpPr>
        <p:spPr>
          <a:xfrm rot="20673971">
            <a:off x="-35710" y="4976947"/>
            <a:ext cx="2264228" cy="902798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183022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0" r:id="rId1"/>
    <p:sldLayoutId id="2147485251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A66288-A77D-4361-8C8A-2ADAE7991A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292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2" y="4506686"/>
            <a:ext cx="2077397" cy="491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6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3" r:id="rId1"/>
    <p:sldLayoutId id="2147485254" r:id="rId2"/>
    <p:sldLayoutId id="2147485255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b.ab.ca/assets/pdfs/public/policy/manual/printable_pdfs/0301_2_app6.pdf" TargetMode="External"/><Relationship Id="rId7" Type="http://schemas.openxmlformats.org/officeDocument/2006/relationships/hyperlink" Target="mailto:Michelle.Semotiuk@wcb.ab.c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wcb.ab.ca/resources/for-employers/fact-sheets.html" TargetMode="External"/><Relationship Id="rId5" Type="http://schemas.openxmlformats.org/officeDocument/2006/relationships/hyperlink" Target="https://www.wcb.ab.ca/resources/for-workers/fact-sheets.html" TargetMode="External"/><Relationship Id="rId4" Type="http://schemas.openxmlformats.org/officeDocument/2006/relationships/hyperlink" Target="https://www.wcb.ab.ca/treatment-and-recovery/specialized-injury-support/psychological-injurie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b.ab.ca/resources/for-employers/seminars-and-worksho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s://www.wcb.ab.ca/resources/for-employers/seminars-and-workshops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0B6DA7-13A6-0D44-AC34-455530649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531" y="-688467"/>
            <a:ext cx="8361484" cy="2148498"/>
          </a:xfrm>
        </p:spPr>
        <p:txBody>
          <a:bodyPr/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Gestion des demandes d’indemnisation pour lésions psychologiques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58B6B5-422E-F545-99D1-1C95E5B15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481" y="4071918"/>
            <a:ext cx="7323992" cy="685800"/>
          </a:xfrm>
        </p:spPr>
        <p:txBody>
          <a:bodyPr/>
          <a:lstStyle/>
          <a:p>
            <a:pPr algn="l"/>
            <a:endParaRPr lang="en-US" sz="1050" i="1" dirty="0"/>
          </a:p>
          <a:p>
            <a:pPr algn="l"/>
            <a:r>
              <a:rPr lang="fr-CA" sz="2000" i="1" dirty="0" smtClean="0"/>
              <a:t>Le 20 octobre 2022</a:t>
            </a:r>
            <a:endParaRPr lang="fr-CA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FCB6E4-9F47-4A7F-8E84-63078A85BBE0}"/>
              </a:ext>
            </a:extLst>
          </p:cNvPr>
          <p:cNvSpPr txBox="1"/>
          <p:nvPr/>
        </p:nvSpPr>
        <p:spPr>
          <a:xfrm>
            <a:off x="2387259" y="3084632"/>
            <a:ext cx="6756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latin typeface="+mj-lt"/>
              </a:rPr>
              <a:t>Présentée par : </a:t>
            </a:r>
          </a:p>
          <a:p>
            <a:r>
              <a:rPr lang="fr-CA" sz="2000" dirty="0" smtClean="0">
                <a:latin typeface="+mj-lt"/>
              </a:rPr>
              <a:t>Michelle </a:t>
            </a:r>
            <a:r>
              <a:rPr lang="fr-CA" sz="2000" dirty="0" err="1" smtClean="0">
                <a:latin typeface="+mj-lt"/>
              </a:rPr>
              <a:t>Semotiuk</a:t>
            </a:r>
            <a:r>
              <a:rPr lang="fr-CA" sz="2000" dirty="0" smtClean="0">
                <a:latin typeface="+mj-lt"/>
              </a:rPr>
              <a:t>, Gestionnaire des services de soins spéciaux  </a:t>
            </a:r>
            <a:endParaRPr lang="fr-CA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7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D102E7-E646-4393-8F0A-403FD42AA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E50B434-8A83-4CE7-8C99-AD39BFEAB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D4B55FBB-335F-405D-9702-20BE347B3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Text, chat or text message&#10;&#10;Description automatically generated">
            <a:extLst>
              <a:ext uri="{FF2B5EF4-FFF2-40B4-BE49-F238E27FC236}">
                <a16:creationId xmlns="" xmlns:a16="http://schemas.microsoft.com/office/drawing/2014/main" id="{2449CAC8-70F8-4552-A8B5-C77D3A1F4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="" xmlns:a16="http://schemas.microsoft.com/office/drawing/2014/main" id="{05D2B980-5DA9-45EA-BC6D-089B4BE51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98041" y="233205"/>
            <a:ext cx="2393396" cy="4848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dirty="0" smtClean="0"/>
              <a:t>Faciliter la </a:t>
            </a:r>
            <a:r>
              <a:rPr lang="fr-CA" sz="1100" b="1" dirty="0" smtClean="0"/>
              <a:t>collaboration</a:t>
            </a:r>
            <a:r>
              <a:rPr lang="fr-CA" sz="1100" dirty="0" smtClean="0"/>
              <a:t> continue entre tous les intervenants y compris </a:t>
            </a:r>
            <a:r>
              <a:rPr lang="fr-CA" sz="1100" dirty="0" smtClean="0"/>
              <a:t>l’employeur assuré (l’EA)</a:t>
            </a:r>
            <a:endParaRPr lang="fr-CA" sz="1100" dirty="0"/>
          </a:p>
        </p:txBody>
      </p:sp>
      <p:sp>
        <p:nvSpPr>
          <p:cNvPr id="11" name="Rounded Rectangle 10"/>
          <p:cNvSpPr/>
          <p:nvPr/>
        </p:nvSpPr>
        <p:spPr>
          <a:xfrm>
            <a:off x="1485133" y="625965"/>
            <a:ext cx="1810389" cy="846894"/>
          </a:xfrm>
          <a:prstGeom prst="roundRect">
            <a:avLst/>
          </a:prstGeom>
          <a:solidFill>
            <a:srgbClr val="A68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/>
              <a:t>Collaboration</a:t>
            </a:r>
            <a:r>
              <a:rPr lang="fr-FR" sz="1100" dirty="0" smtClean="0"/>
              <a:t> fréquente </a:t>
            </a:r>
            <a:r>
              <a:rPr lang="fr-FR" sz="1100" dirty="0" smtClean="0"/>
              <a:t>car l’EA </a:t>
            </a:r>
            <a:r>
              <a:rPr lang="fr-FR" sz="1100" dirty="0" smtClean="0"/>
              <a:t>n’a pas accès aux renseignements médicaux pour les cas non indemnisables</a:t>
            </a:r>
            <a:endParaRPr lang="en-US" sz="1100" dirty="0"/>
          </a:p>
        </p:txBody>
      </p:sp>
      <p:sp>
        <p:nvSpPr>
          <p:cNvPr id="13" name="Rounded Rectangle 12"/>
          <p:cNvSpPr/>
          <p:nvPr/>
        </p:nvSpPr>
        <p:spPr>
          <a:xfrm>
            <a:off x="5989627" y="810072"/>
            <a:ext cx="1816526" cy="668923"/>
          </a:xfrm>
          <a:prstGeom prst="roundRect">
            <a:avLst/>
          </a:prstGeom>
          <a:solidFill>
            <a:srgbClr val="ADD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dirty="0" smtClean="0"/>
              <a:t>Envisager le retour au travail suivi d’une discussion collaborative avec </a:t>
            </a:r>
            <a:r>
              <a:rPr lang="fr-CA" sz="1100" b="1" dirty="0" smtClean="0"/>
              <a:t>tous les intervenants</a:t>
            </a:r>
            <a:endParaRPr lang="fr-CA" sz="11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086235" y="2264521"/>
            <a:ext cx="1859484" cy="656649"/>
          </a:xfrm>
          <a:prstGeom prst="roundRect">
            <a:avLst/>
          </a:prstGeom>
          <a:solidFill>
            <a:srgbClr val="DF5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 smtClean="0"/>
              <a:t>Tenir </a:t>
            </a:r>
            <a:r>
              <a:rPr lang="fr-CA" sz="1100" b="1" dirty="0" smtClean="0"/>
              <a:t>l’EA </a:t>
            </a:r>
            <a:r>
              <a:rPr lang="fr-CA" sz="1100" b="1" dirty="0" smtClean="0"/>
              <a:t>au courant </a:t>
            </a:r>
            <a:r>
              <a:rPr lang="fr-CA" sz="1100" dirty="0" smtClean="0"/>
              <a:t>des détails des restrictions de travail potentielles liées à la lésion indemnisable</a:t>
            </a:r>
            <a:endParaRPr lang="fr-CA" sz="1100" dirty="0"/>
          </a:p>
        </p:txBody>
      </p:sp>
      <p:sp>
        <p:nvSpPr>
          <p:cNvPr id="16" name="Rounded Rectangle 15"/>
          <p:cNvSpPr/>
          <p:nvPr/>
        </p:nvSpPr>
        <p:spPr>
          <a:xfrm>
            <a:off x="6302609" y="2092686"/>
            <a:ext cx="1749021" cy="822347"/>
          </a:xfrm>
          <a:prstGeom prst="roundRect">
            <a:avLst/>
          </a:prstGeom>
          <a:solidFill>
            <a:srgbClr val="DF5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dirty="0" smtClean="0"/>
              <a:t>Discuter avec </a:t>
            </a:r>
            <a:r>
              <a:rPr lang="fr-CA" sz="1100" dirty="0" smtClean="0"/>
              <a:t>l’EA </a:t>
            </a:r>
            <a:r>
              <a:rPr lang="fr-CA" sz="1100" dirty="0" smtClean="0"/>
              <a:t>des recommandations de traitement uniques non traditionnelles. </a:t>
            </a:r>
          </a:p>
          <a:p>
            <a:pPr algn="ctr"/>
            <a:r>
              <a:rPr lang="fr-CA" sz="1100" b="1" dirty="0" smtClean="0"/>
              <a:t>Peut-il </a:t>
            </a:r>
            <a:r>
              <a:rPr lang="fr-CA" sz="1100" b="1" dirty="0" smtClean="0"/>
              <a:t>vous aider ? </a:t>
            </a:r>
            <a:endParaRPr lang="fr-CA" sz="11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540365" y="3645326"/>
            <a:ext cx="1693787" cy="595281"/>
          </a:xfrm>
          <a:prstGeom prst="roundRect">
            <a:avLst/>
          </a:prstGeom>
          <a:solidFill>
            <a:srgbClr val="9FD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dirty="0" smtClean="0"/>
              <a:t>Accès aux options communautaires  ou de </a:t>
            </a:r>
            <a:r>
              <a:rPr lang="fr-CA" sz="1050" dirty="0" smtClean="0"/>
              <a:t>l’EA </a:t>
            </a:r>
            <a:r>
              <a:rPr lang="fr-CA" sz="1050" dirty="0" smtClean="0"/>
              <a:t>pour les cas non indemnisables </a:t>
            </a:r>
            <a:endParaRPr lang="fr-CA" sz="1050" dirty="0"/>
          </a:p>
        </p:txBody>
      </p:sp>
      <p:sp>
        <p:nvSpPr>
          <p:cNvPr id="18" name="Rounded Rectangle 17"/>
          <p:cNvSpPr/>
          <p:nvPr/>
        </p:nvSpPr>
        <p:spPr>
          <a:xfrm>
            <a:off x="5995764" y="3700558"/>
            <a:ext cx="1693787" cy="638239"/>
          </a:xfrm>
          <a:prstGeom prst="roundRect">
            <a:avLst/>
          </a:prstGeom>
          <a:solidFill>
            <a:srgbClr val="A68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/>
              <a:t>Pour  </a:t>
            </a:r>
            <a:r>
              <a:rPr lang="fr-FR" sz="1100" dirty="0" smtClean="0"/>
              <a:t>les obstacles, délimiter entre indemnisable et non indemnisable</a:t>
            </a:r>
            <a:endParaRPr lang="en-US" sz="1100" dirty="0"/>
          </a:p>
        </p:txBody>
      </p:sp>
      <p:sp>
        <p:nvSpPr>
          <p:cNvPr id="19" name="Rounded Rectangle 18"/>
          <p:cNvSpPr/>
          <p:nvPr/>
        </p:nvSpPr>
        <p:spPr>
          <a:xfrm>
            <a:off x="3510315" y="4154690"/>
            <a:ext cx="2227698" cy="803936"/>
          </a:xfrm>
          <a:prstGeom prst="round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dirty="0" smtClean="0"/>
              <a:t>Définir d</a:t>
            </a:r>
            <a:r>
              <a:rPr lang="fr-FR" sz="1100" dirty="0" smtClean="0"/>
              <a:t>es attentes claires avec le travailleur </a:t>
            </a:r>
            <a:r>
              <a:rPr lang="fr-CA" sz="1100" dirty="0" smtClean="0"/>
              <a:t>blessé (p. ex, participation au retour au travail, processus interne </a:t>
            </a:r>
            <a:r>
              <a:rPr lang="fr-CA" sz="1100" dirty="0" smtClean="0"/>
              <a:t>de l’EA</a:t>
            </a:r>
            <a:r>
              <a:rPr lang="en-CA" sz="1100" dirty="0" smtClean="0"/>
              <a:t> 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479631" y="2055866"/>
            <a:ext cx="2301342" cy="923330"/>
          </a:xfrm>
          <a:prstGeom prst="rect">
            <a:avLst/>
          </a:prstGeom>
          <a:solidFill>
            <a:srgbClr val="DDF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 smtClean="0"/>
              <a:t>Éléments de la </a:t>
            </a:r>
          </a:p>
          <a:p>
            <a:pPr algn="ctr"/>
            <a:r>
              <a:rPr lang="fr-CA" sz="1800" b="1" dirty="0" smtClean="0"/>
              <a:t>planification des soins</a:t>
            </a:r>
            <a:endParaRPr lang="fr-CA" sz="1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940215"/>
            <a:ext cx="6327157" cy="230832"/>
          </a:xfrm>
          <a:prstGeom prst="rect">
            <a:avLst/>
          </a:prstGeom>
          <a:solidFill>
            <a:srgbClr val="DDF6FF"/>
          </a:solidFill>
        </p:spPr>
        <p:txBody>
          <a:bodyPr wrap="square" rtlCol="0">
            <a:spAutoFit/>
          </a:bodyPr>
          <a:lstStyle/>
          <a:p>
            <a:r>
              <a:rPr lang="en-CA" sz="900" dirty="0" smtClean="0"/>
              <a:t>*</a:t>
            </a:r>
            <a:r>
              <a:rPr lang="fr-FR" sz="900" dirty="0" smtClean="0"/>
              <a:t>Veiller à ce qu’une documentation claire de toutes les discussions et décisions soit fournie par écrit aux intervenants.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17061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44BBB8D-D6DF-4807-8A4D-8045916C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385A-F058-C24E-9853-34BAC45C1CB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5D39C0-62F9-4235-81F7-71BDB7C3FE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476856" y="1121454"/>
            <a:ext cx="7808383" cy="3606347"/>
          </a:xfrm>
        </p:spPr>
        <p:txBody>
          <a:bodyPr>
            <a:normAutofit/>
          </a:bodyPr>
          <a:lstStyle/>
          <a:p>
            <a:pPr lvl="1"/>
            <a:r>
              <a:rPr lang="fr-FR" b="1" dirty="0" smtClean="0"/>
              <a:t>Relations avec les fournisseurs de traitements </a:t>
            </a:r>
            <a:r>
              <a:rPr lang="fr-FR" dirty="0" smtClean="0"/>
              <a:t>pour s’assurer que les clients reçoivent les soins appropriés et que les employeurs reçoivent des directives claires sur les restrictions de travail et les adaptations.</a:t>
            </a:r>
            <a:endParaRPr lang="en-US" dirty="0"/>
          </a:p>
          <a:p>
            <a:pPr lvl="1"/>
            <a:r>
              <a:rPr lang="fr-FR" b="1" dirty="0" smtClean="0"/>
              <a:t>Équipes de gestion de cas expérimentées et créatives</a:t>
            </a:r>
            <a:r>
              <a:rPr lang="fr-FR" dirty="0" smtClean="0"/>
              <a:t>, prêtes à apprendre et à partager leurs connaissances avec la communauté.</a:t>
            </a:r>
            <a:endParaRPr lang="en-US" dirty="0"/>
          </a:p>
          <a:p>
            <a:pPr lvl="1"/>
            <a:r>
              <a:rPr lang="fr-FR" b="1" dirty="0" smtClean="0"/>
              <a:t>Employeurs motivés</a:t>
            </a:r>
            <a:r>
              <a:rPr lang="fr-FR" dirty="0" smtClean="0"/>
              <a:t>, prêts à faire preuve de souplesse et à collaborer avec nous afin d’aider les travailleurs blessés à retourner au travail avec succès.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8E6224E-6416-468C-BD6B-8B7A54B7A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" y="-180975"/>
            <a:ext cx="9051947" cy="1117144"/>
          </a:xfrm>
        </p:spPr>
        <p:txBody>
          <a:bodyPr/>
          <a:lstStyle/>
          <a:p>
            <a:r>
              <a:rPr lang="fr-FR" dirty="0" smtClean="0"/>
              <a:t>Pierres angulaires de notre modèle de prestation de services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99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714B5A0-BAAE-4536-BE39-134CFBF0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385A-F058-C24E-9853-34BAC45C1CB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BC812C-D85C-4BA4-A454-6AAE1C0104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744" y="1249588"/>
            <a:ext cx="7499956" cy="389391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Déclaration électronique des traumatismes psychologiques 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fr-CA" sz="2800" dirty="0" smtClean="0"/>
              <a:t>Modèles d’apprentissage automatisé</a:t>
            </a:r>
          </a:p>
          <a:p>
            <a:pPr lvl="1"/>
            <a:r>
              <a:rPr lang="fr-FR" sz="2425" dirty="0" smtClean="0"/>
              <a:t>Risque de chronicité du TSPT</a:t>
            </a:r>
            <a:endParaRPr lang="en-US" sz="2425" dirty="0"/>
          </a:p>
          <a:p>
            <a:pPr lvl="1"/>
            <a:r>
              <a:rPr lang="fr-FR" sz="2425" dirty="0" smtClean="0"/>
              <a:t>Prévision de lésion psychologique secondaire (SPI) </a:t>
            </a:r>
            <a:endParaRPr lang="en-US" sz="2425" dirty="0" smtClean="0"/>
          </a:p>
          <a:p>
            <a:r>
              <a:rPr lang="fr-FR" sz="2800" dirty="0" smtClean="0"/>
              <a:t>Évaluation cognitive et psychosociale (CPE) et analyse cognitive et psychosociale des exigences de l’emploi (JDA) 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587531-4AD0-44F9-9E14-6104E7C8C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744" y="-200025"/>
            <a:ext cx="7808383" cy="1136194"/>
          </a:xfrm>
        </p:spPr>
        <p:txBody>
          <a:bodyPr/>
          <a:lstStyle/>
          <a:p>
            <a:r>
              <a:rPr lang="fr-CA" dirty="0" smtClean="0"/>
              <a:t>Prochaines étapes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32358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439822C-CF55-4AFD-9F04-A010545E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E9DE-1C2D-7E4D-828F-B1A286F988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B4838ED-80DF-43B8-92BA-43564CDB6E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5975" y="937648"/>
            <a:ext cx="7473290" cy="38106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CA" sz="2600" b="1" dirty="0" smtClean="0">
                <a:latin typeface="+mj-lt"/>
              </a:rPr>
              <a:t>Politique :</a:t>
            </a:r>
            <a:r>
              <a:rPr lang="en-US" sz="2600" b="1" dirty="0" smtClean="0">
                <a:latin typeface="+mj-lt"/>
              </a:rPr>
              <a:t>  </a:t>
            </a:r>
            <a:r>
              <a:rPr lang="en-US" sz="2600" dirty="0">
                <a:solidFill>
                  <a:srgbClr val="4F81BD"/>
                </a:solidFill>
                <a:latin typeface="+mj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0301_2_app6.pdf (wcb.ab.ca)</a:t>
            </a:r>
            <a:endParaRPr lang="en-US" sz="2600" dirty="0">
              <a:solidFill>
                <a:srgbClr val="4F81BD"/>
              </a:solidFill>
              <a:latin typeface="+mj-lt"/>
            </a:endParaRP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fr-FR" sz="2600" b="1" dirty="0" smtClean="0">
                <a:latin typeface="+mj-lt"/>
              </a:rPr>
              <a:t>Pour en savoir plus sur le soutien spécialisé en matière de lésions psychologiques, consulter </a:t>
            </a:r>
            <a:r>
              <a:rPr lang="en-US" sz="2600" b="1" dirty="0" smtClean="0">
                <a:latin typeface="+mj-lt"/>
              </a:rPr>
              <a:t>:</a:t>
            </a:r>
            <a:endParaRPr lang="en-US" sz="2600" b="1" dirty="0">
              <a:latin typeface="+mj-lt"/>
            </a:endParaRPr>
          </a:p>
          <a:p>
            <a:pPr marL="0" indent="0">
              <a:buNone/>
            </a:pPr>
            <a:r>
              <a:rPr lang="en-US" sz="2600" dirty="0">
                <a:latin typeface="+mj-lt"/>
                <a:hlinkClick r:id="rId4"/>
              </a:rPr>
              <a:t>https://www.wcb.ab.ca/treatment-and-recovery/specialized-injury-support/psychological-injuries/</a:t>
            </a: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fr-FR" sz="2600" b="1" dirty="0" smtClean="0">
                <a:latin typeface="+mj-lt"/>
              </a:rPr>
              <a:t>Fiche d'information pour les travailleurs : </a:t>
            </a:r>
            <a:r>
              <a:rPr lang="en-US" sz="2600" b="1" dirty="0" smtClean="0">
                <a:latin typeface="+mj-lt"/>
              </a:rPr>
              <a:t> </a:t>
            </a:r>
            <a:endParaRPr lang="en-US" sz="2600" b="1" dirty="0">
              <a:latin typeface="+mj-lt"/>
            </a:endParaRPr>
          </a:p>
          <a:p>
            <a:pPr marL="0" indent="0">
              <a:buNone/>
            </a:pPr>
            <a:r>
              <a:rPr lang="en-US" sz="2600" dirty="0">
                <a:latin typeface="+mj-lt"/>
                <a:hlinkClick r:id="rId5"/>
              </a:rPr>
              <a:t>https://www.wcb.ab.ca/resources/for-workers/fact-sheets.html</a:t>
            </a: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fr-FR" sz="2600" b="1" dirty="0" smtClean="0">
                <a:latin typeface="+mj-lt"/>
              </a:rPr>
              <a:t>Fiche d'information pour les employeurs </a:t>
            </a:r>
            <a:r>
              <a:rPr lang="en-US" sz="2600" b="1" dirty="0" smtClean="0">
                <a:latin typeface="+mj-lt"/>
              </a:rPr>
              <a:t>:</a:t>
            </a:r>
            <a:endParaRPr lang="en-US" sz="2600" b="1" dirty="0">
              <a:latin typeface="+mj-lt"/>
            </a:endParaRPr>
          </a:p>
          <a:p>
            <a:pPr marL="0" indent="0">
              <a:buNone/>
            </a:pPr>
            <a:r>
              <a:rPr lang="en-US" sz="2600" dirty="0">
                <a:latin typeface="+mj-lt"/>
                <a:hlinkClick r:id="rId6"/>
              </a:rPr>
              <a:t>https://www.wcb.ab.ca/resources/for-employers/fact-sheets.html</a:t>
            </a: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fr-CA" sz="2600" b="1" dirty="0" smtClean="0">
                <a:latin typeface="+mj-lt"/>
              </a:rPr>
              <a:t>Contactez-moi : </a:t>
            </a:r>
          </a:p>
          <a:p>
            <a:pPr marL="0" indent="0">
              <a:buNone/>
            </a:pPr>
            <a:r>
              <a:rPr lang="en-US" sz="2600" dirty="0" smtClean="0">
                <a:latin typeface="+mj-lt"/>
              </a:rPr>
              <a:t>Michelle </a:t>
            </a:r>
            <a:r>
              <a:rPr lang="en-US" sz="2600" dirty="0">
                <a:latin typeface="+mj-lt"/>
              </a:rPr>
              <a:t>Semotiuk / 780-498-4649 / </a:t>
            </a:r>
            <a:r>
              <a:rPr lang="en-US" sz="2600" dirty="0">
                <a:latin typeface="+mj-lt"/>
                <a:hlinkClick r:id="rId7"/>
              </a:rPr>
              <a:t>Michelle.Semotiuk@wcb.ab.ca</a:t>
            </a: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AE1C1E-5F54-4602-90EB-6EE2FEDF4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744" y="-171451"/>
            <a:ext cx="7808383" cy="1107619"/>
          </a:xfrm>
        </p:spPr>
        <p:txBody>
          <a:bodyPr/>
          <a:lstStyle/>
          <a:p>
            <a:r>
              <a:rPr lang="fr-CA" dirty="0" smtClean="0"/>
              <a:t>Ressources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5736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2CAB74-8936-4129-ACA5-02ACF0180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Questions ?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BA9A0FD9-2D5D-4F61-AFE1-3BF66B191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66620"/>
            <a:ext cx="6858000" cy="1241425"/>
          </a:xfrm>
        </p:spPr>
        <p:txBody>
          <a:bodyPr/>
          <a:lstStyle/>
          <a:p>
            <a:endParaRPr lang="en-US" i="1" dirty="0">
              <a:latin typeface="+mj-lt"/>
            </a:endParaRPr>
          </a:p>
          <a:p>
            <a:endParaRPr lang="en-US" i="1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B9C16CB-97C1-4846-AAD5-EEC631462521}"/>
              </a:ext>
            </a:extLst>
          </p:cNvPr>
          <p:cNvSpPr txBox="1">
            <a:spLocks/>
          </p:cNvSpPr>
          <p:nvPr/>
        </p:nvSpPr>
        <p:spPr>
          <a:xfrm>
            <a:off x="-131884" y="4749588"/>
            <a:ext cx="706363" cy="265510"/>
          </a:xfrm>
          <a:prstGeom prst="rect">
            <a:avLst/>
          </a:prstGeom>
        </p:spPr>
        <p:txBody>
          <a:bodyPr vert="horz" lIns="170661" tIns="85331" rIns="170661" bIns="85331" rtlCol="0" anchor="ctr"/>
          <a:lstStyle>
            <a:defPPr>
              <a:defRPr lang="en-US"/>
            </a:defPPr>
            <a:lvl1pPr algn="r">
              <a:defRPr sz="1179" b="1">
                <a:solidFill>
                  <a:schemeClr val="bg1"/>
                </a:solidFill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  <a:cs typeface="+mn-cs"/>
              </a:defRPr>
            </a:lvl9pPr>
          </a:lstStyle>
          <a:p>
            <a:fld id="{415CE9DE-1C2D-7E4D-828F-B1A286F988F0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22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D07BD33-E0BE-4093-BF55-42671D2C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E9DE-1C2D-7E4D-828F-B1A286F988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CBA32A-95CB-4635-B3D0-B5080B65C1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3061" y="1077132"/>
            <a:ext cx="5856287" cy="36901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2000" dirty="0" smtClean="0">
                <a:latin typeface="+mj-lt"/>
              </a:rPr>
              <a:t>Contexte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000" dirty="0" smtClean="0">
                <a:latin typeface="+mj-lt"/>
              </a:rPr>
              <a:t>Formation des employeurs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000" dirty="0" smtClean="0">
                <a:latin typeface="+mj-lt"/>
              </a:rPr>
              <a:t>Formation des fournisseurs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000" dirty="0" smtClean="0">
                <a:latin typeface="+mj-lt"/>
              </a:rPr>
              <a:t>Formation et perfectionnement du personnel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000" dirty="0" smtClean="0">
                <a:latin typeface="+mj-lt"/>
              </a:rPr>
              <a:t>Modèle de prestation de service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000" dirty="0" smtClean="0">
                <a:latin typeface="+mj-lt"/>
              </a:rPr>
              <a:t>Prochaines étapes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000" dirty="0" smtClean="0">
                <a:latin typeface="+mj-lt"/>
              </a:rPr>
              <a:t>Questions et réponses</a:t>
            </a:r>
            <a:endParaRPr lang="fr-CA" sz="2000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C3A62F8-BB72-4312-8805-7DBE84CBF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768" y="-100232"/>
            <a:ext cx="4676274" cy="1006612"/>
          </a:xfrm>
        </p:spPr>
        <p:txBody>
          <a:bodyPr>
            <a:normAutofit/>
          </a:bodyPr>
          <a:lstStyle/>
          <a:p>
            <a:r>
              <a:rPr lang="fr-CA" dirty="0" smtClean="0"/>
              <a:t>Ordre du jour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5454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B0FD050-6D58-4D76-98AA-EFB70C0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385A-F058-C24E-9853-34BAC45C1C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303BC5-433E-403C-95FD-00535EB138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744" y="936168"/>
            <a:ext cx="7517600" cy="3976919"/>
          </a:xfrm>
        </p:spPr>
        <p:txBody>
          <a:bodyPr>
            <a:noAutofit/>
          </a:bodyPr>
          <a:lstStyle/>
          <a:p>
            <a:r>
              <a:rPr lang="fr-FR" sz="2400" dirty="0" smtClean="0"/>
              <a:t>Les demandes d’indemnisation pour lésions psychologiques ont représenté une partie croissante de nos activités au cours de la dernière décennie. </a:t>
            </a:r>
            <a:endParaRPr lang="en-US" sz="2400" dirty="0"/>
          </a:p>
          <a:p>
            <a:endParaRPr lang="en-US" sz="800" dirty="0"/>
          </a:p>
          <a:p>
            <a:r>
              <a:rPr lang="fr-FR" sz="2400" dirty="0" smtClean="0"/>
              <a:t>Elles demeurent un faible pourcentage de notre volume total de demandes </a:t>
            </a:r>
            <a:r>
              <a:rPr lang="fr-FR" sz="2400" dirty="0" smtClean="0"/>
              <a:t>(&lt; 2</a:t>
            </a:r>
            <a:r>
              <a:rPr lang="fr-FR" sz="2400" dirty="0" smtClean="0"/>
              <a:t>%), mais elles sont complexes, de plus longue durée et coûteuses.</a:t>
            </a:r>
            <a:endParaRPr lang="en-US" sz="2400" dirty="0"/>
          </a:p>
          <a:p>
            <a:endParaRPr lang="en-US" sz="800" dirty="0"/>
          </a:p>
          <a:p>
            <a:r>
              <a:rPr lang="fr-FR" sz="2400" dirty="0" smtClean="0"/>
              <a:t>Les employeurs nous ont dit qu’ils avaient besoin de notre aide pour comprendre les lésions psychologiques et leur évaluation.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606E64-F5C1-49C4-A2A6-44D1E81612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744" y="-168443"/>
            <a:ext cx="7808383" cy="1104611"/>
          </a:xfrm>
        </p:spPr>
        <p:txBody>
          <a:bodyPr/>
          <a:lstStyle/>
          <a:p>
            <a:r>
              <a:rPr lang="fr-CA" dirty="0" smtClean="0"/>
              <a:t>Contexte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9386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B0FD050-6D58-4D76-98AA-EFB70C0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385A-F058-C24E-9853-34BAC45C1CB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303BC5-433E-403C-95FD-00535EB138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744" y="981906"/>
            <a:ext cx="7808383" cy="3931181"/>
          </a:xfrm>
        </p:spPr>
        <p:txBody>
          <a:bodyPr>
            <a:noAutofit/>
          </a:bodyPr>
          <a:lstStyle/>
          <a:p>
            <a:r>
              <a:rPr lang="fr-FR" sz="2400" dirty="0" smtClean="0"/>
              <a:t>Nous reconnaissons l’importance des partenariats avec la communauté des intervenants dans ces cas complexes.</a:t>
            </a:r>
            <a:endParaRPr lang="en-US" sz="2400" dirty="0"/>
          </a:p>
          <a:p>
            <a:endParaRPr lang="en-US" sz="800" dirty="0"/>
          </a:p>
          <a:p>
            <a:r>
              <a:rPr lang="fr-FR" sz="2400" dirty="0" smtClean="0"/>
              <a:t>Début 2019, nous avons formé un groupe de travail sur les lésions psychologiques en partenariat avec les employeurs.</a:t>
            </a:r>
            <a:endParaRPr lang="en-US" sz="2400" dirty="0"/>
          </a:p>
          <a:p>
            <a:endParaRPr lang="en-US" sz="800" dirty="0"/>
          </a:p>
          <a:p>
            <a:r>
              <a:rPr lang="fr-CA" sz="2400" dirty="0" smtClean="0"/>
              <a:t>Soutien aux employeurs :</a:t>
            </a:r>
          </a:p>
          <a:p>
            <a:pPr marL="685676" lvl="2">
              <a:lnSpc>
                <a:spcPct val="100000"/>
              </a:lnSpc>
              <a:spcBef>
                <a:spcPts val="0"/>
              </a:spcBef>
            </a:pPr>
            <a:r>
              <a:rPr lang="fr-CA" sz="2200" dirty="0" smtClean="0"/>
              <a:t>Outils et ressources </a:t>
            </a:r>
          </a:p>
          <a:p>
            <a:pPr marL="685676" lvl="2">
              <a:lnSpc>
                <a:spcPct val="100000"/>
              </a:lnSpc>
              <a:spcBef>
                <a:spcPts val="0"/>
              </a:spcBef>
            </a:pPr>
            <a:r>
              <a:rPr lang="fr-CA" sz="2200" dirty="0" smtClean="0"/>
              <a:t>Connexion</a:t>
            </a:r>
          </a:p>
          <a:p>
            <a:pPr marL="685676" lvl="2">
              <a:lnSpc>
                <a:spcPct val="100000"/>
              </a:lnSpc>
              <a:spcBef>
                <a:spcPts val="0"/>
              </a:spcBef>
            </a:pPr>
            <a:r>
              <a:rPr lang="fr-CA" sz="2200" dirty="0" smtClean="0"/>
              <a:t>Formation</a:t>
            </a:r>
            <a:endParaRPr lang="fr-CA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606E64-F5C1-49C4-A2A6-44D1E81612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744" y="-160421"/>
            <a:ext cx="7808383" cy="1096590"/>
          </a:xfrm>
        </p:spPr>
        <p:txBody>
          <a:bodyPr/>
          <a:lstStyle/>
          <a:p>
            <a:r>
              <a:rPr lang="fr-CA" dirty="0" smtClean="0"/>
              <a:t>Formation des employeurs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5286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B0FD050-6D58-4D76-98AA-EFB70C0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385A-F058-C24E-9853-34BAC45C1C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303BC5-433E-403C-95FD-00535EB138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744" y="1019908"/>
            <a:ext cx="7808383" cy="3893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dirty="0" smtClean="0"/>
              <a:t>Disponible sur notre site Web sous : </a:t>
            </a:r>
          </a:p>
          <a:p>
            <a:pPr marL="0" indent="0">
              <a:buNone/>
            </a:pPr>
            <a:r>
              <a:rPr lang="en-US" sz="2400" dirty="0" smtClean="0"/>
              <a:t>Resources </a:t>
            </a:r>
            <a:r>
              <a:rPr lang="en-US" sz="2400" dirty="0"/>
              <a:t>&gt; For employers &gt; Seminars and workshops</a:t>
            </a:r>
            <a:endParaRPr lang="en-US" sz="2400" dirty="0">
              <a:hlinkClick r:id="rId3"/>
            </a:endParaRP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https://www.wcb.ab.ca/resources/for-employers/seminars-and-workshops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606E64-F5C1-49C4-A2A6-44D1E81612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744" y="-176463"/>
            <a:ext cx="7808383" cy="1112632"/>
          </a:xfrm>
        </p:spPr>
        <p:txBody>
          <a:bodyPr/>
          <a:lstStyle/>
          <a:p>
            <a:r>
              <a:rPr lang="fr-CA" dirty="0" smtClean="0"/>
              <a:t>Formation des employeurs</a:t>
            </a:r>
            <a:endParaRPr lang="fr-CA" dirty="0"/>
          </a:p>
        </p:txBody>
      </p:sp>
      <p:pic>
        <p:nvPicPr>
          <p:cNvPr id="7" name="Picture 2" descr="colourful brain">
            <a:hlinkClick r:id="rId4"/>
            <a:extLst>
              <a:ext uri="{FF2B5EF4-FFF2-40B4-BE49-F238E27FC236}">
                <a16:creationId xmlns="" xmlns:a16="http://schemas.microsoft.com/office/drawing/2014/main" id="{8E83A0C0-ACFD-454C-A14C-CD854599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1" y="2447456"/>
            <a:ext cx="5928852" cy="1937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8604" y="2589777"/>
            <a:ext cx="4203786" cy="669414"/>
          </a:xfrm>
          <a:prstGeom prst="rect">
            <a:avLst/>
          </a:prstGeom>
          <a:solidFill>
            <a:srgbClr val="DEDEDE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b="1" dirty="0" smtClean="0">
                <a:solidFill>
                  <a:srgbClr val="00B050"/>
                </a:solidFill>
              </a:rPr>
              <a:t>Vous</a:t>
            </a:r>
            <a:r>
              <a:rPr lang="fr-FR" sz="1800" dirty="0" smtClean="0"/>
              <a:t> </a:t>
            </a:r>
            <a:r>
              <a:rPr lang="fr-FR" sz="1400" dirty="0" smtClean="0"/>
              <a:t>jouez un rôle crucial dans la gestion des </a:t>
            </a:r>
            <a:r>
              <a:rPr lang="fr-FR" sz="1400" b="1" i="1" dirty="0" smtClean="0">
                <a:solidFill>
                  <a:srgbClr val="00B050"/>
                </a:solidFill>
              </a:rPr>
              <a:t>problèmes de santé psychologique </a:t>
            </a:r>
            <a:r>
              <a:rPr lang="fr-FR" sz="1400" dirty="0" smtClean="0"/>
              <a:t>dans votre lieu de travail.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95205" y="3356892"/>
            <a:ext cx="2137124" cy="246221"/>
          </a:xfrm>
          <a:prstGeom prst="rect">
            <a:avLst/>
          </a:prstGeom>
          <a:solidFill>
            <a:srgbClr val="DEDEDE"/>
          </a:solidFill>
        </p:spPr>
        <p:txBody>
          <a:bodyPr wrap="square" rtlCol="0">
            <a:spAutoFit/>
          </a:bodyPr>
          <a:lstStyle/>
          <a:p>
            <a:r>
              <a:rPr lang="fr-CA" sz="1000" b="1" i="1" dirty="0" smtClean="0">
                <a:solidFill>
                  <a:srgbClr val="00B050"/>
                </a:solidFill>
              </a:rPr>
              <a:t>Inscrivez-vous dès aujourd’hui :</a:t>
            </a:r>
            <a:endParaRPr lang="fr-CA" sz="1000" b="1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0217" y="3639189"/>
            <a:ext cx="2718653" cy="230832"/>
          </a:xfrm>
          <a:prstGeom prst="rect">
            <a:avLst/>
          </a:prstGeom>
          <a:solidFill>
            <a:srgbClr val="DEDEDE"/>
          </a:solidFill>
        </p:spPr>
        <p:txBody>
          <a:bodyPr wrap="square" rtlCol="0">
            <a:spAutoFit/>
          </a:bodyPr>
          <a:lstStyle/>
          <a:p>
            <a:r>
              <a:rPr lang="fr-CA" sz="900" b="1" i="1" dirty="0" err="1" smtClean="0"/>
              <a:t>Webinaire</a:t>
            </a:r>
            <a:r>
              <a:rPr lang="fr-CA" sz="900" b="1" i="1" dirty="0" smtClean="0"/>
              <a:t> Lésions psychologiques au travail</a:t>
            </a:r>
            <a:endParaRPr lang="fr-CA" sz="9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411807" y="3896940"/>
            <a:ext cx="2712515" cy="369332"/>
          </a:xfrm>
          <a:prstGeom prst="rect">
            <a:avLst/>
          </a:prstGeom>
          <a:solidFill>
            <a:srgbClr val="DEDEDE"/>
          </a:solidFill>
        </p:spPr>
        <p:txBody>
          <a:bodyPr wrap="square" rtlCol="0">
            <a:spAutoFit/>
          </a:bodyPr>
          <a:lstStyle/>
          <a:p>
            <a:r>
              <a:rPr lang="fr-CA" sz="900" b="1" i="1" dirty="0" smtClean="0"/>
              <a:t>Programmes de certificat en ligne en santé et sécurité psychologiques de </a:t>
            </a:r>
            <a:r>
              <a:rPr lang="fr-CA" sz="900" b="1" i="1" dirty="0" smtClean="0"/>
              <a:t>l’</a:t>
            </a:r>
            <a:r>
              <a:rPr lang="fr-CA" sz="900" b="1" i="1" dirty="0" err="1" smtClean="0"/>
              <a:t>UFred</a:t>
            </a:r>
            <a:endParaRPr lang="fr-CA" sz="900" b="1" i="1" dirty="0"/>
          </a:p>
        </p:txBody>
      </p:sp>
    </p:spTree>
    <p:extLst>
      <p:ext uri="{BB962C8B-B14F-4D97-AF65-F5344CB8AC3E}">
        <p14:creationId xmlns="" xmlns:p14="http://schemas.microsoft.com/office/powerpoint/2010/main" val="34173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80167B7-132F-4369-88D2-60A255D9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385A-F058-C24E-9853-34BAC45C1CB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FBA28D-9B85-4D8E-A899-68304305ED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744" y="1160915"/>
            <a:ext cx="7173933" cy="36063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Expansion de notre réseau de fournisseurs</a:t>
            </a:r>
          </a:p>
          <a:p>
            <a:pPr>
              <a:lnSpc>
                <a:spcPct val="150000"/>
              </a:lnSpc>
            </a:pPr>
            <a:r>
              <a:rPr lang="fr-C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Mise en place de nouveaux fournisseurs</a:t>
            </a:r>
          </a:p>
          <a:p>
            <a:pPr>
              <a:lnSpc>
                <a:spcPts val="3000"/>
              </a:lnSpc>
            </a:pPr>
            <a:r>
              <a:rPr lang="fr-CA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Activités d’apprentissage et modules de formation en ligne</a:t>
            </a:r>
            <a:endParaRPr lang="fr-CA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CA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Conférences de cas</a:t>
            </a:r>
            <a:endParaRPr lang="fr-CA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F5807B4-A1D4-40D4-9124-8BC3CC6D98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744" y="-152401"/>
            <a:ext cx="7808383" cy="1088569"/>
          </a:xfrm>
        </p:spPr>
        <p:txBody>
          <a:bodyPr/>
          <a:lstStyle/>
          <a:p>
            <a:r>
              <a:rPr lang="fr-CA" dirty="0" smtClean="0"/>
              <a:t>Formation des fournisseurs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6317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714B5A0-BAAE-4536-BE39-134CFBF0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385A-F058-C24E-9853-34BAC45C1C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BC812C-D85C-4BA4-A454-6AAE1C0104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745" y="1415845"/>
            <a:ext cx="7499956" cy="3497242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Sélection minutieuse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Mentorat prolongé par les pairs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Activités fréquentes de développement professionnel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Matrice de compétences et plan de 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Outils et soutiens à la réflexion critique 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587531-4AD0-44F9-9E14-6104E7C8C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744" y="-161925"/>
            <a:ext cx="7808383" cy="1098094"/>
          </a:xfrm>
        </p:spPr>
        <p:txBody>
          <a:bodyPr/>
          <a:lstStyle/>
          <a:p>
            <a:r>
              <a:rPr lang="fr-CA" dirty="0" smtClean="0"/>
              <a:t>Formation et perfectionnement du personnel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9910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6871B80-1698-4B03-9A96-067B3CC7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385A-F058-C24E-9853-34BAC45C1C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F6A137-9BEF-4B15-855A-793D5A10B0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21454"/>
            <a:ext cx="7819737" cy="360634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employeurs nous ont dit qu’ils voulaient participer aux principaux points de contact.  Les employés nous ont dit qu’ils voulaient des attentes claires.  Nous avons recensé les meilleures pratiques.</a:t>
            </a:r>
          </a:p>
          <a:p>
            <a:r>
              <a:rPr lang="fr-FR" dirty="0" smtClean="0"/>
              <a:t>Principaux points saillants :</a:t>
            </a:r>
          </a:p>
          <a:p>
            <a:pPr lvl="1"/>
            <a:r>
              <a:rPr lang="fr-FR" dirty="0" smtClean="0"/>
              <a:t>Communiquer tôt et souvent</a:t>
            </a:r>
          </a:p>
          <a:p>
            <a:pPr lvl="1"/>
            <a:r>
              <a:rPr lang="fr-FR" dirty="0" smtClean="0"/>
              <a:t>Approche collaborative à chaque étape</a:t>
            </a:r>
          </a:p>
          <a:p>
            <a:pPr lvl="1"/>
            <a:r>
              <a:rPr lang="fr-FR" dirty="0" smtClean="0"/>
              <a:t>Informer toutes les parties de ce à quoi s’attendre tout au long du processus</a:t>
            </a:r>
          </a:p>
          <a:p>
            <a:pPr lvl="1"/>
            <a:r>
              <a:rPr lang="fr-FR" dirty="0" smtClean="0"/>
              <a:t>Inviter les intervenants à contribuer aux points de décision</a:t>
            </a:r>
            <a:endParaRPr lang="en-US" sz="2025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BD3F37F-5DC5-44D3-B633-FEF91900EC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744" y="-152401"/>
            <a:ext cx="7808383" cy="1088569"/>
          </a:xfrm>
        </p:spPr>
        <p:txBody>
          <a:bodyPr/>
          <a:lstStyle/>
          <a:p>
            <a:r>
              <a:rPr lang="fr-CA" dirty="0" smtClean="0"/>
              <a:t>Modèle de processus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34551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D102E7-E646-4393-8F0A-403FD42AA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E50B434-8A83-4CE7-8C99-AD39BFEAB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D4B55FBB-335F-405D-9702-20BE347B3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8677" y="0"/>
            <a:ext cx="3639189" cy="369332"/>
          </a:xfrm>
          <a:prstGeom prst="rect">
            <a:avLst/>
          </a:prstGeom>
          <a:solidFill>
            <a:srgbClr val="DDF6FF"/>
          </a:solidFill>
        </p:spPr>
        <p:txBody>
          <a:bodyPr wrap="square" rtlCol="0">
            <a:spAutoFit/>
          </a:bodyPr>
          <a:lstStyle/>
          <a:p>
            <a:r>
              <a:rPr lang="fr-CA" sz="1800" b="1" dirty="0" smtClean="0"/>
              <a:t>Points de repère de haut niveau</a:t>
            </a:r>
            <a:endParaRPr lang="fr-CA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64839" y="601417"/>
            <a:ext cx="1270340" cy="246221"/>
          </a:xfrm>
          <a:prstGeom prst="rect">
            <a:avLst/>
          </a:prstGeom>
          <a:solidFill>
            <a:srgbClr val="DDF6FF"/>
          </a:solidFill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Planification du cas</a:t>
            </a:r>
            <a:endParaRPr lang="fr-CA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301342" y="1301026"/>
            <a:ext cx="1251930" cy="400110"/>
          </a:xfrm>
          <a:prstGeom prst="rect">
            <a:avLst/>
          </a:prstGeom>
          <a:solidFill>
            <a:srgbClr val="DDF6FF"/>
          </a:solidFill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Affectation à la </a:t>
            </a:r>
          </a:p>
          <a:p>
            <a:r>
              <a:rPr lang="fr-CA" sz="1000" dirty="0" smtClean="0"/>
              <a:t>gestion de cas</a:t>
            </a:r>
            <a:endParaRPr lang="fr-CA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577187" y="2442491"/>
            <a:ext cx="1024863" cy="400110"/>
          </a:xfrm>
          <a:prstGeom prst="rect">
            <a:avLst/>
          </a:prstGeom>
          <a:solidFill>
            <a:srgbClr val="DDF6FF"/>
          </a:solidFill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Évaluation du </a:t>
            </a:r>
          </a:p>
          <a:p>
            <a:r>
              <a:rPr lang="fr-CA" sz="1000" dirty="0" smtClean="0"/>
              <a:t>règlement</a:t>
            </a:r>
            <a:endParaRPr lang="fr-CA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372" y="4639506"/>
            <a:ext cx="1386321" cy="400110"/>
          </a:xfrm>
          <a:prstGeom prst="rect">
            <a:avLst/>
          </a:prstGeom>
          <a:solidFill>
            <a:srgbClr val="DDF6FF"/>
          </a:solidFill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Détermination de </a:t>
            </a:r>
          </a:p>
          <a:p>
            <a:r>
              <a:rPr lang="fr-CA" sz="1000" dirty="0" smtClean="0"/>
              <a:t>l’admissibilité initiale</a:t>
            </a:r>
            <a:endParaRPr lang="fr-CA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430" y="3435481"/>
            <a:ext cx="338554" cy="1167948"/>
          </a:xfrm>
          <a:prstGeom prst="rect">
            <a:avLst/>
          </a:prstGeom>
          <a:solidFill>
            <a:srgbClr val="DDF6FF"/>
          </a:solidFill>
        </p:spPr>
        <p:txBody>
          <a:bodyPr vert="vert270" wrap="square" rtlCol="0">
            <a:spAutoFit/>
          </a:bodyPr>
          <a:lstStyle/>
          <a:p>
            <a:r>
              <a:rPr lang="fr-CA" sz="1000" dirty="0" smtClean="0"/>
              <a:t>Demande déposée</a:t>
            </a:r>
            <a:endParaRPr lang="fr-CA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06304" y="2645008"/>
            <a:ext cx="1037138" cy="861774"/>
          </a:xfrm>
          <a:prstGeom prst="rect">
            <a:avLst/>
          </a:prstGeom>
          <a:solidFill>
            <a:srgbClr val="DDF6FF"/>
          </a:solidFill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Discussions</a:t>
            </a:r>
          </a:p>
          <a:p>
            <a:r>
              <a:rPr lang="fr-CA" sz="1000" dirty="0" smtClean="0"/>
              <a:t>collaborative</a:t>
            </a:r>
          </a:p>
          <a:p>
            <a:r>
              <a:rPr lang="fr-CA" sz="1000" dirty="0" smtClean="0"/>
              <a:t>sur les </a:t>
            </a:r>
          </a:p>
          <a:p>
            <a:r>
              <a:rPr lang="fr-CA" sz="1000" dirty="0" smtClean="0"/>
              <a:t>restrictions de</a:t>
            </a:r>
          </a:p>
          <a:p>
            <a:r>
              <a:rPr lang="fr-CA" sz="1000" dirty="0" smtClean="0"/>
              <a:t>travail</a:t>
            </a:r>
            <a:endParaRPr lang="fr-CA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65080" y="1129192"/>
            <a:ext cx="1208971" cy="400110"/>
          </a:xfrm>
          <a:prstGeom prst="rect">
            <a:avLst/>
          </a:prstGeom>
          <a:solidFill>
            <a:srgbClr val="DDF6FF"/>
          </a:solidFill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Aptitude au travail </a:t>
            </a:r>
          </a:p>
          <a:p>
            <a:r>
              <a:rPr lang="fr-CA" sz="1000" dirty="0" smtClean="0"/>
              <a:t>déterminée</a:t>
            </a:r>
            <a:endParaRPr lang="fr-CA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71218" y="2730926"/>
            <a:ext cx="1159875" cy="246221"/>
          </a:xfrm>
          <a:prstGeom prst="rect">
            <a:avLst/>
          </a:prstGeom>
          <a:solidFill>
            <a:srgbClr val="DDF6FF"/>
          </a:solidFill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Retour au travail</a:t>
            </a:r>
            <a:endParaRPr lang="fr-CA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8065640" y="2111099"/>
            <a:ext cx="338554" cy="1386942"/>
          </a:xfrm>
          <a:prstGeom prst="rect">
            <a:avLst/>
          </a:prstGeom>
          <a:solidFill>
            <a:srgbClr val="DDF6FF"/>
          </a:solidFill>
        </p:spPr>
        <p:txBody>
          <a:bodyPr vert="vert" wrap="square" rtlCol="0">
            <a:spAutoFit/>
          </a:bodyPr>
          <a:lstStyle/>
          <a:p>
            <a:r>
              <a:rPr lang="fr-CA" sz="1000" dirty="0" smtClean="0"/>
              <a:t>Fermeture du dossier</a:t>
            </a:r>
            <a:endParaRPr lang="fr-CA" sz="1000" dirty="0"/>
          </a:p>
        </p:txBody>
      </p:sp>
    </p:spTree>
    <p:extLst>
      <p:ext uri="{BB962C8B-B14F-4D97-AF65-F5344CB8AC3E}">
        <p14:creationId xmlns="" xmlns:p14="http://schemas.microsoft.com/office/powerpoint/2010/main" val="1617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 fontAlgn="auto">
          <a:spcAft>
            <a:spcPts val="0"/>
          </a:spcAft>
          <a:defRPr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4D7B77305ED7458DA968B2FBDD607B" ma:contentTypeVersion="15" ma:contentTypeDescription="Create a new document." ma:contentTypeScope="" ma:versionID="a03e89940d9fa7d81f334ac895c1f8d0">
  <xsd:schema xmlns:xsd="http://www.w3.org/2001/XMLSchema" xmlns:xs="http://www.w3.org/2001/XMLSchema" xmlns:p="http://schemas.microsoft.com/office/2006/metadata/properties" xmlns:ns2="47f54baa-430b-4d91-b7d1-4a64368a7ea2" xmlns:ns3="f08fbd18-3a52-43fa-a773-250de2dfd737" targetNamespace="http://schemas.microsoft.com/office/2006/metadata/properties" ma:root="true" ma:fieldsID="11763e943087cc5ca3fdbeac555505f7" ns2:_="" ns3:_="">
    <xsd:import namespace="47f54baa-430b-4d91-b7d1-4a64368a7ea2"/>
    <xsd:import namespace="f08fbd18-3a52-43fa-a773-250de2dfd7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54baa-430b-4d91-b7d1-4a64368a7e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bee298-b42c-421e-a0e0-bbf66fc619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fbd18-3a52-43fa-a773-250de2dfd7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f8eef4-ef9b-4baf-a662-1412eedf5ad9}" ma:internalName="TaxCatchAll" ma:showField="CatchAllData" ma:web="f08fbd18-3a52-43fa-a773-250de2dfd7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f54baa-430b-4d91-b7d1-4a64368a7ea2">
      <Terms xmlns="http://schemas.microsoft.com/office/infopath/2007/PartnerControls"/>
    </lcf76f155ced4ddcb4097134ff3c332f>
    <TaxCatchAll xmlns="f08fbd18-3a52-43fa-a773-250de2dfd7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4E2751-58EA-411A-BC1A-F9623617D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f54baa-430b-4d91-b7d1-4a64368a7ea2"/>
    <ds:schemaRef ds:uri="f08fbd18-3a52-43fa-a773-250de2dfd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D96683-9D94-4D1F-AB8D-C4C8EA53133E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08fbd18-3a52-43fa-a773-250de2dfd737"/>
    <ds:schemaRef ds:uri="http://schemas.openxmlformats.org/package/2006/metadata/core-properties"/>
    <ds:schemaRef ds:uri="http://purl.org/dc/terms/"/>
    <ds:schemaRef ds:uri="47f54baa-430b-4d91-b7d1-4a64368a7e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F2C41B-F874-4140-A298-8CB830DEB8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29855</TotalTime>
  <Words>758</Words>
  <Application>Microsoft Office PowerPoint</Application>
  <PresentationFormat>On-screen Show (16:9)</PresentationFormat>
  <Paragraphs>141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4_Custom Design</vt:lpstr>
      <vt:lpstr>1_Custom Design</vt:lpstr>
      <vt:lpstr>3_Custom Design</vt:lpstr>
      <vt:lpstr>Title slide</vt:lpstr>
      <vt:lpstr>Gestion des demandes d’indemnisation pour lésions psychologiques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Questions ?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AGM Theme</dc:title>
  <dc:creator>Janina Kuczkowski</dc:creator>
  <cp:lastModifiedBy>Lise Beaupre</cp:lastModifiedBy>
  <cp:revision>2175</cp:revision>
  <cp:lastPrinted>2022-10-04T17:42:09Z</cp:lastPrinted>
  <dcterms:created xsi:type="dcterms:W3CDTF">2012-06-08T16:45:25Z</dcterms:created>
  <dcterms:modified xsi:type="dcterms:W3CDTF">2022-10-11T16:08:44Z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0x010100374D7B77305ED7458DA968B2FBDD607B</vt:lpwstr>
  </property>
</Properties>
</file>